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5"/>
  </p:notesMasterIdLst>
  <p:sldIdLst>
    <p:sldId id="303" r:id="rId2"/>
    <p:sldId id="256" r:id="rId3"/>
    <p:sldId id="257" r:id="rId4"/>
    <p:sldId id="292" r:id="rId5"/>
    <p:sldId id="272" r:id="rId6"/>
    <p:sldId id="276" r:id="rId7"/>
    <p:sldId id="280" r:id="rId8"/>
    <p:sldId id="300" r:id="rId9"/>
    <p:sldId id="304" r:id="rId10"/>
    <p:sldId id="307" r:id="rId11"/>
    <p:sldId id="302" r:id="rId12"/>
    <p:sldId id="286" r:id="rId13"/>
    <p:sldId id="30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7FAA06-FBDC-4AD6-BDFE-8F1ADF79B700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E87161B-5D45-4A51-9B59-FA5383AC774D}">
      <dgm:prSet/>
      <dgm:spPr/>
      <dgm:t>
        <a:bodyPr/>
        <a:lstStyle/>
        <a:p>
          <a:r>
            <a:rPr lang="en-US" b="1" i="1" baseline="0" dirty="0"/>
            <a:t>21 out of these 38 complaints took 3 hours or more. Some of these complaints lasted days to provide transport to hospital for mental health evaluation, hospital security and/or transport to a mental health facility. </a:t>
          </a:r>
          <a:endParaRPr lang="en-US" dirty="0"/>
        </a:p>
      </dgm:t>
    </dgm:pt>
    <dgm:pt modelId="{63509009-2554-4997-B027-1DE096AAD608}" type="parTrans" cxnId="{219022EE-4FBA-4DAB-8B53-A808CC77FB00}">
      <dgm:prSet/>
      <dgm:spPr/>
      <dgm:t>
        <a:bodyPr/>
        <a:lstStyle/>
        <a:p>
          <a:endParaRPr lang="en-US"/>
        </a:p>
      </dgm:t>
    </dgm:pt>
    <dgm:pt modelId="{F660F811-6929-4F3C-AB9D-6B7E22C830EA}" type="sibTrans" cxnId="{219022EE-4FBA-4DAB-8B53-A808CC77FB00}">
      <dgm:prSet/>
      <dgm:spPr/>
      <dgm:t>
        <a:bodyPr/>
        <a:lstStyle/>
        <a:p>
          <a:endParaRPr lang="en-US"/>
        </a:p>
      </dgm:t>
    </dgm:pt>
    <dgm:pt modelId="{25E874E4-2A15-43B7-80DA-54E6C34F5540}">
      <dgm:prSet/>
      <dgm:spPr/>
      <dgm:t>
        <a:bodyPr/>
        <a:lstStyle/>
        <a:p>
          <a:r>
            <a:rPr lang="en-US" b="1" i="1"/>
            <a:t>Continued Collaboration with CMH and Munson Healthcare Manistee Hospital. </a:t>
          </a:r>
          <a:endParaRPr lang="en-US"/>
        </a:p>
      </dgm:t>
    </dgm:pt>
    <dgm:pt modelId="{1AC32B1F-9972-4B21-B219-9F49E726BB5E}" type="parTrans" cxnId="{54755247-1DB7-430A-A65F-9B1C24D4DBCA}">
      <dgm:prSet/>
      <dgm:spPr/>
      <dgm:t>
        <a:bodyPr/>
        <a:lstStyle/>
        <a:p>
          <a:endParaRPr lang="en-US"/>
        </a:p>
      </dgm:t>
    </dgm:pt>
    <dgm:pt modelId="{F8EC65F8-12FC-4CC3-94E6-816C5536F30F}" type="sibTrans" cxnId="{54755247-1DB7-430A-A65F-9B1C24D4DBCA}">
      <dgm:prSet/>
      <dgm:spPr/>
      <dgm:t>
        <a:bodyPr/>
        <a:lstStyle/>
        <a:p>
          <a:endParaRPr lang="en-US"/>
        </a:p>
      </dgm:t>
    </dgm:pt>
    <dgm:pt modelId="{8EA6BC8C-5B09-44DC-8225-31CFFE958135}" type="pres">
      <dgm:prSet presAssocID="{6F7FAA06-FBDC-4AD6-BDFE-8F1ADF79B70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9959A94-E105-4F61-A863-8974551A0437}" type="pres">
      <dgm:prSet presAssocID="{9E87161B-5D45-4A51-9B59-FA5383AC774D}" presName="hierRoot1" presStyleCnt="0"/>
      <dgm:spPr/>
    </dgm:pt>
    <dgm:pt modelId="{5727BBF2-DCFA-4D45-BA7F-52FEBB044509}" type="pres">
      <dgm:prSet presAssocID="{9E87161B-5D45-4A51-9B59-FA5383AC774D}" presName="composite" presStyleCnt="0"/>
      <dgm:spPr/>
    </dgm:pt>
    <dgm:pt modelId="{E0CFA62C-2A96-48C1-B051-DBAAB822ED07}" type="pres">
      <dgm:prSet presAssocID="{9E87161B-5D45-4A51-9B59-FA5383AC774D}" presName="background" presStyleLbl="node0" presStyleIdx="0" presStyleCnt="2"/>
      <dgm:spPr/>
    </dgm:pt>
    <dgm:pt modelId="{538DEB02-0B49-4CBB-BDBD-67BE14368E5D}" type="pres">
      <dgm:prSet presAssocID="{9E87161B-5D45-4A51-9B59-FA5383AC774D}" presName="text" presStyleLbl="fgAcc0" presStyleIdx="0" presStyleCnt="2">
        <dgm:presLayoutVars>
          <dgm:chPref val="3"/>
        </dgm:presLayoutVars>
      </dgm:prSet>
      <dgm:spPr/>
    </dgm:pt>
    <dgm:pt modelId="{B3FCF53B-9905-4CC2-94D1-95C932144DA1}" type="pres">
      <dgm:prSet presAssocID="{9E87161B-5D45-4A51-9B59-FA5383AC774D}" presName="hierChild2" presStyleCnt="0"/>
      <dgm:spPr/>
    </dgm:pt>
    <dgm:pt modelId="{218E715E-D11F-4D51-AB40-3C91AFEA9A7D}" type="pres">
      <dgm:prSet presAssocID="{25E874E4-2A15-43B7-80DA-54E6C34F5540}" presName="hierRoot1" presStyleCnt="0"/>
      <dgm:spPr/>
    </dgm:pt>
    <dgm:pt modelId="{EB5826AB-9F86-4FDA-9974-63E09801992A}" type="pres">
      <dgm:prSet presAssocID="{25E874E4-2A15-43B7-80DA-54E6C34F5540}" presName="composite" presStyleCnt="0"/>
      <dgm:spPr/>
    </dgm:pt>
    <dgm:pt modelId="{3A653CF5-8E5C-45B0-9BE8-FAF32A8BB962}" type="pres">
      <dgm:prSet presAssocID="{25E874E4-2A15-43B7-80DA-54E6C34F5540}" presName="background" presStyleLbl="node0" presStyleIdx="1" presStyleCnt="2"/>
      <dgm:spPr/>
    </dgm:pt>
    <dgm:pt modelId="{3E81F58A-9B4D-4F3F-B92B-0CA9678A6A92}" type="pres">
      <dgm:prSet presAssocID="{25E874E4-2A15-43B7-80DA-54E6C34F5540}" presName="text" presStyleLbl="fgAcc0" presStyleIdx="1" presStyleCnt="2">
        <dgm:presLayoutVars>
          <dgm:chPref val="3"/>
        </dgm:presLayoutVars>
      </dgm:prSet>
      <dgm:spPr/>
    </dgm:pt>
    <dgm:pt modelId="{0DBA9D55-CD73-42E7-8B40-04F4C86247F6}" type="pres">
      <dgm:prSet presAssocID="{25E874E4-2A15-43B7-80DA-54E6C34F5540}" presName="hierChild2" presStyleCnt="0"/>
      <dgm:spPr/>
    </dgm:pt>
  </dgm:ptLst>
  <dgm:cxnLst>
    <dgm:cxn modelId="{2B8C5F0E-9C8F-47F7-9C02-ABE544A7F2B1}" type="presOf" srcId="{9E87161B-5D45-4A51-9B59-FA5383AC774D}" destId="{538DEB02-0B49-4CBB-BDBD-67BE14368E5D}" srcOrd="0" destOrd="0" presId="urn:microsoft.com/office/officeart/2005/8/layout/hierarchy1"/>
    <dgm:cxn modelId="{15866B47-6B96-40E0-8EB1-ABE246EEBF63}" type="presOf" srcId="{25E874E4-2A15-43B7-80DA-54E6C34F5540}" destId="{3E81F58A-9B4D-4F3F-B92B-0CA9678A6A92}" srcOrd="0" destOrd="0" presId="urn:microsoft.com/office/officeart/2005/8/layout/hierarchy1"/>
    <dgm:cxn modelId="{54755247-1DB7-430A-A65F-9B1C24D4DBCA}" srcId="{6F7FAA06-FBDC-4AD6-BDFE-8F1ADF79B700}" destId="{25E874E4-2A15-43B7-80DA-54E6C34F5540}" srcOrd="1" destOrd="0" parTransId="{1AC32B1F-9972-4B21-B219-9F49E726BB5E}" sibTransId="{F8EC65F8-12FC-4CC3-94E6-816C5536F30F}"/>
    <dgm:cxn modelId="{BF55C6BC-169E-4050-85C8-921815C62166}" type="presOf" srcId="{6F7FAA06-FBDC-4AD6-BDFE-8F1ADF79B700}" destId="{8EA6BC8C-5B09-44DC-8225-31CFFE958135}" srcOrd="0" destOrd="0" presId="urn:microsoft.com/office/officeart/2005/8/layout/hierarchy1"/>
    <dgm:cxn modelId="{219022EE-4FBA-4DAB-8B53-A808CC77FB00}" srcId="{6F7FAA06-FBDC-4AD6-BDFE-8F1ADF79B700}" destId="{9E87161B-5D45-4A51-9B59-FA5383AC774D}" srcOrd="0" destOrd="0" parTransId="{63509009-2554-4997-B027-1DE096AAD608}" sibTransId="{F660F811-6929-4F3C-AB9D-6B7E22C830EA}"/>
    <dgm:cxn modelId="{04503F13-625C-4E8B-9A2F-284693AEB1BA}" type="presParOf" srcId="{8EA6BC8C-5B09-44DC-8225-31CFFE958135}" destId="{09959A94-E105-4F61-A863-8974551A0437}" srcOrd="0" destOrd="0" presId="urn:microsoft.com/office/officeart/2005/8/layout/hierarchy1"/>
    <dgm:cxn modelId="{5E5FCCDD-1CF8-4E34-A387-B22668CA5BD5}" type="presParOf" srcId="{09959A94-E105-4F61-A863-8974551A0437}" destId="{5727BBF2-DCFA-4D45-BA7F-52FEBB044509}" srcOrd="0" destOrd="0" presId="urn:microsoft.com/office/officeart/2005/8/layout/hierarchy1"/>
    <dgm:cxn modelId="{123528AC-81F7-4A37-81C2-CFE3A240808D}" type="presParOf" srcId="{5727BBF2-DCFA-4D45-BA7F-52FEBB044509}" destId="{E0CFA62C-2A96-48C1-B051-DBAAB822ED07}" srcOrd="0" destOrd="0" presId="urn:microsoft.com/office/officeart/2005/8/layout/hierarchy1"/>
    <dgm:cxn modelId="{48CCF883-D482-4164-BF09-C01F12AC804A}" type="presParOf" srcId="{5727BBF2-DCFA-4D45-BA7F-52FEBB044509}" destId="{538DEB02-0B49-4CBB-BDBD-67BE14368E5D}" srcOrd="1" destOrd="0" presId="urn:microsoft.com/office/officeart/2005/8/layout/hierarchy1"/>
    <dgm:cxn modelId="{A5840CAB-ACC7-4C6E-9A87-9280CCFC9A22}" type="presParOf" srcId="{09959A94-E105-4F61-A863-8974551A0437}" destId="{B3FCF53B-9905-4CC2-94D1-95C932144DA1}" srcOrd="1" destOrd="0" presId="urn:microsoft.com/office/officeart/2005/8/layout/hierarchy1"/>
    <dgm:cxn modelId="{4155C2F5-B302-4CD2-98B4-A976E3B65D06}" type="presParOf" srcId="{8EA6BC8C-5B09-44DC-8225-31CFFE958135}" destId="{218E715E-D11F-4D51-AB40-3C91AFEA9A7D}" srcOrd="1" destOrd="0" presId="urn:microsoft.com/office/officeart/2005/8/layout/hierarchy1"/>
    <dgm:cxn modelId="{27F04474-EC50-4BD9-AA82-8331359DD90D}" type="presParOf" srcId="{218E715E-D11F-4D51-AB40-3C91AFEA9A7D}" destId="{EB5826AB-9F86-4FDA-9974-63E09801992A}" srcOrd="0" destOrd="0" presId="urn:microsoft.com/office/officeart/2005/8/layout/hierarchy1"/>
    <dgm:cxn modelId="{44EC1D1B-BD4C-4A85-8A8C-FCD1783547DF}" type="presParOf" srcId="{EB5826AB-9F86-4FDA-9974-63E09801992A}" destId="{3A653CF5-8E5C-45B0-9BE8-FAF32A8BB962}" srcOrd="0" destOrd="0" presId="urn:microsoft.com/office/officeart/2005/8/layout/hierarchy1"/>
    <dgm:cxn modelId="{5216C039-8D6B-4ED8-99D0-AD0151B0608C}" type="presParOf" srcId="{EB5826AB-9F86-4FDA-9974-63E09801992A}" destId="{3E81F58A-9B4D-4F3F-B92B-0CA9678A6A92}" srcOrd="1" destOrd="0" presId="urn:microsoft.com/office/officeart/2005/8/layout/hierarchy1"/>
    <dgm:cxn modelId="{F74ADD86-7DC7-49FE-AD09-439E69903821}" type="presParOf" srcId="{218E715E-D11F-4D51-AB40-3C91AFEA9A7D}" destId="{0DBA9D55-CD73-42E7-8B40-04F4C86247F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CD2633-CB7F-467D-BA85-34FBF83B8AFA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E078C2C-1306-40F6-BD37-D833A3CAFF1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i="1" baseline="0"/>
            <a:t>Lock down exercises</a:t>
          </a:r>
          <a:endParaRPr lang="en-US"/>
        </a:p>
      </dgm:t>
    </dgm:pt>
    <dgm:pt modelId="{9D292736-D60C-4527-9A7B-6ED98D5A96E8}" type="parTrans" cxnId="{611A6F47-BDD9-41F9-AB77-328BA8B7856E}">
      <dgm:prSet/>
      <dgm:spPr/>
      <dgm:t>
        <a:bodyPr/>
        <a:lstStyle/>
        <a:p>
          <a:endParaRPr lang="en-US"/>
        </a:p>
      </dgm:t>
    </dgm:pt>
    <dgm:pt modelId="{BEB16B0A-1E5A-4E24-ADB7-65E8F3C1E7B5}" type="sibTrans" cxnId="{611A6F47-BDD9-41F9-AB77-328BA8B7856E}">
      <dgm:prSet/>
      <dgm:spPr/>
      <dgm:t>
        <a:bodyPr/>
        <a:lstStyle/>
        <a:p>
          <a:endParaRPr lang="en-US"/>
        </a:p>
      </dgm:t>
    </dgm:pt>
    <dgm:pt modelId="{514BBA3D-FDD7-4E26-8B41-208E3C9A062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i="1"/>
            <a:t>Monthly School Safety Meetings</a:t>
          </a:r>
          <a:endParaRPr lang="en-US"/>
        </a:p>
      </dgm:t>
    </dgm:pt>
    <dgm:pt modelId="{58B0DF7A-8DD4-4900-86CD-6416F72E049F}" type="parTrans" cxnId="{47776D65-AE8A-420D-87F7-EB76DDBFFCC9}">
      <dgm:prSet/>
      <dgm:spPr/>
      <dgm:t>
        <a:bodyPr/>
        <a:lstStyle/>
        <a:p>
          <a:endParaRPr lang="en-US"/>
        </a:p>
      </dgm:t>
    </dgm:pt>
    <dgm:pt modelId="{9D994CE2-5258-4158-A850-8D07E0C066AA}" type="sibTrans" cxnId="{47776D65-AE8A-420D-87F7-EB76DDBFFCC9}">
      <dgm:prSet/>
      <dgm:spPr/>
      <dgm:t>
        <a:bodyPr/>
        <a:lstStyle/>
        <a:p>
          <a:endParaRPr lang="en-US"/>
        </a:p>
      </dgm:t>
    </dgm:pt>
    <dgm:pt modelId="{1B2A9450-2810-46FF-824E-950A806FD9A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i="1"/>
            <a:t>Tabletop  Exercises</a:t>
          </a:r>
          <a:endParaRPr lang="en-US"/>
        </a:p>
      </dgm:t>
    </dgm:pt>
    <dgm:pt modelId="{8CE81A52-8E17-42C2-82B4-D38C0A3F96A1}" type="parTrans" cxnId="{4E973994-7037-4FBA-93B0-42C37E3A4975}">
      <dgm:prSet/>
      <dgm:spPr/>
      <dgm:t>
        <a:bodyPr/>
        <a:lstStyle/>
        <a:p>
          <a:endParaRPr lang="en-US"/>
        </a:p>
      </dgm:t>
    </dgm:pt>
    <dgm:pt modelId="{E9740BED-8495-46C6-B6B1-0D8899542428}" type="sibTrans" cxnId="{4E973994-7037-4FBA-93B0-42C37E3A4975}">
      <dgm:prSet/>
      <dgm:spPr/>
      <dgm:t>
        <a:bodyPr/>
        <a:lstStyle/>
        <a:p>
          <a:endParaRPr lang="en-US"/>
        </a:p>
      </dgm:t>
    </dgm:pt>
    <dgm:pt modelId="{CFFD9AD0-59B4-4BAF-BF64-391FBD50FFBA}" type="pres">
      <dgm:prSet presAssocID="{DECD2633-CB7F-467D-BA85-34FBF83B8AFA}" presName="root" presStyleCnt="0">
        <dgm:presLayoutVars>
          <dgm:dir/>
          <dgm:resizeHandles val="exact"/>
        </dgm:presLayoutVars>
      </dgm:prSet>
      <dgm:spPr/>
    </dgm:pt>
    <dgm:pt modelId="{862EBACD-8FDD-4675-A892-F014BB9202E1}" type="pres">
      <dgm:prSet presAssocID="{7E078C2C-1306-40F6-BD37-D833A3CAFF1E}" presName="compNode" presStyleCnt="0"/>
      <dgm:spPr/>
    </dgm:pt>
    <dgm:pt modelId="{DC910F01-D80F-4B59-A90B-11F5E28FCD4D}" type="pres">
      <dgm:prSet presAssocID="{7E078C2C-1306-40F6-BD37-D833A3CAFF1E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415BB276-8B93-4686-A4D7-3D9521B37044}" type="pres">
      <dgm:prSet presAssocID="{7E078C2C-1306-40F6-BD37-D833A3CAFF1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BA01AEB3-4FAF-4723-B4C1-EE328148FD22}" type="pres">
      <dgm:prSet presAssocID="{7E078C2C-1306-40F6-BD37-D833A3CAFF1E}" presName="spaceRect" presStyleCnt="0"/>
      <dgm:spPr/>
    </dgm:pt>
    <dgm:pt modelId="{A91B6A67-6328-438F-8A7A-BD6DCBC5A36D}" type="pres">
      <dgm:prSet presAssocID="{7E078C2C-1306-40F6-BD37-D833A3CAFF1E}" presName="textRect" presStyleLbl="revTx" presStyleIdx="0" presStyleCnt="3">
        <dgm:presLayoutVars>
          <dgm:chMax val="1"/>
          <dgm:chPref val="1"/>
        </dgm:presLayoutVars>
      </dgm:prSet>
      <dgm:spPr/>
    </dgm:pt>
    <dgm:pt modelId="{5CB22706-DACF-4366-B05E-B1EB9DACE038}" type="pres">
      <dgm:prSet presAssocID="{BEB16B0A-1E5A-4E24-ADB7-65E8F3C1E7B5}" presName="sibTrans" presStyleCnt="0"/>
      <dgm:spPr/>
    </dgm:pt>
    <dgm:pt modelId="{F9BED0E7-82A2-4ABA-AEFA-067C2258CEF3}" type="pres">
      <dgm:prSet presAssocID="{514BBA3D-FDD7-4E26-8B41-208E3C9A062A}" presName="compNode" presStyleCnt="0"/>
      <dgm:spPr/>
    </dgm:pt>
    <dgm:pt modelId="{B3EAD1F3-14DC-44FB-A4F5-EA23BBAA2B4D}" type="pres">
      <dgm:prSet presAssocID="{514BBA3D-FDD7-4E26-8B41-208E3C9A062A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FDDDB319-8AA0-4097-879C-43BF7894B4F6}" type="pres">
      <dgm:prSet presAssocID="{514BBA3D-FDD7-4E26-8B41-208E3C9A062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86C775A0-7B3B-47DF-B647-CAE025953363}" type="pres">
      <dgm:prSet presAssocID="{514BBA3D-FDD7-4E26-8B41-208E3C9A062A}" presName="spaceRect" presStyleCnt="0"/>
      <dgm:spPr/>
    </dgm:pt>
    <dgm:pt modelId="{D57F3496-41FF-4276-BBC0-00ED5EC71D57}" type="pres">
      <dgm:prSet presAssocID="{514BBA3D-FDD7-4E26-8B41-208E3C9A062A}" presName="textRect" presStyleLbl="revTx" presStyleIdx="1" presStyleCnt="3">
        <dgm:presLayoutVars>
          <dgm:chMax val="1"/>
          <dgm:chPref val="1"/>
        </dgm:presLayoutVars>
      </dgm:prSet>
      <dgm:spPr/>
    </dgm:pt>
    <dgm:pt modelId="{ADB94EA2-9E6F-4F9F-AF3A-DD0BBFB3493C}" type="pres">
      <dgm:prSet presAssocID="{9D994CE2-5258-4158-A850-8D07E0C066AA}" presName="sibTrans" presStyleCnt="0"/>
      <dgm:spPr/>
    </dgm:pt>
    <dgm:pt modelId="{848CCAE0-F18B-4562-81FE-81129D483A30}" type="pres">
      <dgm:prSet presAssocID="{1B2A9450-2810-46FF-824E-950A806FD9AB}" presName="compNode" presStyleCnt="0"/>
      <dgm:spPr/>
    </dgm:pt>
    <dgm:pt modelId="{1F4706C9-4E39-438F-AB34-846E35ED6013}" type="pres">
      <dgm:prSet presAssocID="{1B2A9450-2810-46FF-824E-950A806FD9AB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E64B6EB8-44CD-4C8B-8538-B0F3D4C114FE}" type="pres">
      <dgm:prSet presAssocID="{1B2A9450-2810-46FF-824E-950A806FD9A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blet"/>
        </a:ext>
      </dgm:extLst>
    </dgm:pt>
    <dgm:pt modelId="{089F1111-F63A-4C01-A8DD-8D1179D6FA4D}" type="pres">
      <dgm:prSet presAssocID="{1B2A9450-2810-46FF-824E-950A806FD9AB}" presName="spaceRect" presStyleCnt="0"/>
      <dgm:spPr/>
    </dgm:pt>
    <dgm:pt modelId="{DAA0B1F1-A066-4728-AEAA-70EEA45CC3F6}" type="pres">
      <dgm:prSet presAssocID="{1B2A9450-2810-46FF-824E-950A806FD9A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7776D65-AE8A-420D-87F7-EB76DDBFFCC9}" srcId="{DECD2633-CB7F-467D-BA85-34FBF83B8AFA}" destId="{514BBA3D-FDD7-4E26-8B41-208E3C9A062A}" srcOrd="1" destOrd="0" parTransId="{58B0DF7A-8DD4-4900-86CD-6416F72E049F}" sibTransId="{9D994CE2-5258-4158-A850-8D07E0C066AA}"/>
    <dgm:cxn modelId="{611A6F47-BDD9-41F9-AB77-328BA8B7856E}" srcId="{DECD2633-CB7F-467D-BA85-34FBF83B8AFA}" destId="{7E078C2C-1306-40F6-BD37-D833A3CAFF1E}" srcOrd="0" destOrd="0" parTransId="{9D292736-D60C-4527-9A7B-6ED98D5A96E8}" sibTransId="{BEB16B0A-1E5A-4E24-ADB7-65E8F3C1E7B5}"/>
    <dgm:cxn modelId="{4E973994-7037-4FBA-93B0-42C37E3A4975}" srcId="{DECD2633-CB7F-467D-BA85-34FBF83B8AFA}" destId="{1B2A9450-2810-46FF-824E-950A806FD9AB}" srcOrd="2" destOrd="0" parTransId="{8CE81A52-8E17-42C2-82B4-D38C0A3F96A1}" sibTransId="{E9740BED-8495-46C6-B6B1-0D8899542428}"/>
    <dgm:cxn modelId="{91D977A9-90AB-4321-8B17-69DAB8007CF4}" type="presOf" srcId="{514BBA3D-FDD7-4E26-8B41-208E3C9A062A}" destId="{D57F3496-41FF-4276-BBC0-00ED5EC71D57}" srcOrd="0" destOrd="0" presId="urn:microsoft.com/office/officeart/2018/5/layout/IconLeafLabelList"/>
    <dgm:cxn modelId="{F8C967DC-BCB5-40D0-9D3C-BA730C2194C9}" type="presOf" srcId="{7E078C2C-1306-40F6-BD37-D833A3CAFF1E}" destId="{A91B6A67-6328-438F-8A7A-BD6DCBC5A36D}" srcOrd="0" destOrd="0" presId="urn:microsoft.com/office/officeart/2018/5/layout/IconLeafLabelList"/>
    <dgm:cxn modelId="{2F7B45DD-4365-4283-AD90-2532EE3B2CBB}" type="presOf" srcId="{1B2A9450-2810-46FF-824E-950A806FD9AB}" destId="{DAA0B1F1-A066-4728-AEAA-70EEA45CC3F6}" srcOrd="0" destOrd="0" presId="urn:microsoft.com/office/officeart/2018/5/layout/IconLeafLabelList"/>
    <dgm:cxn modelId="{62869FFA-314A-40A2-BE9C-19AE08ECED2D}" type="presOf" srcId="{DECD2633-CB7F-467D-BA85-34FBF83B8AFA}" destId="{CFFD9AD0-59B4-4BAF-BF64-391FBD50FFBA}" srcOrd="0" destOrd="0" presId="urn:microsoft.com/office/officeart/2018/5/layout/IconLeafLabelList"/>
    <dgm:cxn modelId="{B6D0EAE8-4922-4BE5-86DA-F47162E4FD5A}" type="presParOf" srcId="{CFFD9AD0-59B4-4BAF-BF64-391FBD50FFBA}" destId="{862EBACD-8FDD-4675-A892-F014BB9202E1}" srcOrd="0" destOrd="0" presId="urn:microsoft.com/office/officeart/2018/5/layout/IconLeafLabelList"/>
    <dgm:cxn modelId="{EB8F0DBC-6F9E-4D59-B5E5-35B95E502A35}" type="presParOf" srcId="{862EBACD-8FDD-4675-A892-F014BB9202E1}" destId="{DC910F01-D80F-4B59-A90B-11F5E28FCD4D}" srcOrd="0" destOrd="0" presId="urn:microsoft.com/office/officeart/2018/5/layout/IconLeafLabelList"/>
    <dgm:cxn modelId="{2A69A85B-007C-4DDC-97A7-DE2ED93ECE7F}" type="presParOf" srcId="{862EBACD-8FDD-4675-A892-F014BB9202E1}" destId="{415BB276-8B93-4686-A4D7-3D9521B37044}" srcOrd="1" destOrd="0" presId="urn:microsoft.com/office/officeart/2018/5/layout/IconLeafLabelList"/>
    <dgm:cxn modelId="{038940B2-21BF-4608-ACF2-CC52A380FACE}" type="presParOf" srcId="{862EBACD-8FDD-4675-A892-F014BB9202E1}" destId="{BA01AEB3-4FAF-4723-B4C1-EE328148FD22}" srcOrd="2" destOrd="0" presId="urn:microsoft.com/office/officeart/2018/5/layout/IconLeafLabelList"/>
    <dgm:cxn modelId="{34913417-97C5-4E78-B333-41A30C95B347}" type="presParOf" srcId="{862EBACD-8FDD-4675-A892-F014BB9202E1}" destId="{A91B6A67-6328-438F-8A7A-BD6DCBC5A36D}" srcOrd="3" destOrd="0" presId="urn:microsoft.com/office/officeart/2018/5/layout/IconLeafLabelList"/>
    <dgm:cxn modelId="{FEC22DF9-1EB5-46E8-A5C1-373E7F30A4FA}" type="presParOf" srcId="{CFFD9AD0-59B4-4BAF-BF64-391FBD50FFBA}" destId="{5CB22706-DACF-4366-B05E-B1EB9DACE038}" srcOrd="1" destOrd="0" presId="urn:microsoft.com/office/officeart/2018/5/layout/IconLeafLabelList"/>
    <dgm:cxn modelId="{C48F5B0C-2A2A-4ED7-AC83-F32D82B4158C}" type="presParOf" srcId="{CFFD9AD0-59B4-4BAF-BF64-391FBD50FFBA}" destId="{F9BED0E7-82A2-4ABA-AEFA-067C2258CEF3}" srcOrd="2" destOrd="0" presId="urn:microsoft.com/office/officeart/2018/5/layout/IconLeafLabelList"/>
    <dgm:cxn modelId="{12735A0C-A0E2-4E35-AAEF-93EA713B06BC}" type="presParOf" srcId="{F9BED0E7-82A2-4ABA-AEFA-067C2258CEF3}" destId="{B3EAD1F3-14DC-44FB-A4F5-EA23BBAA2B4D}" srcOrd="0" destOrd="0" presId="urn:microsoft.com/office/officeart/2018/5/layout/IconLeafLabelList"/>
    <dgm:cxn modelId="{70E1ED35-D78A-4A86-8E36-6F23ED3C404E}" type="presParOf" srcId="{F9BED0E7-82A2-4ABA-AEFA-067C2258CEF3}" destId="{FDDDB319-8AA0-4097-879C-43BF7894B4F6}" srcOrd="1" destOrd="0" presId="urn:microsoft.com/office/officeart/2018/5/layout/IconLeafLabelList"/>
    <dgm:cxn modelId="{432916DA-FB55-4B0A-9FBF-DC6155BBCDA1}" type="presParOf" srcId="{F9BED0E7-82A2-4ABA-AEFA-067C2258CEF3}" destId="{86C775A0-7B3B-47DF-B647-CAE025953363}" srcOrd="2" destOrd="0" presId="urn:microsoft.com/office/officeart/2018/5/layout/IconLeafLabelList"/>
    <dgm:cxn modelId="{8C179C23-CFE9-4197-A28C-E45F31BFB0D6}" type="presParOf" srcId="{F9BED0E7-82A2-4ABA-AEFA-067C2258CEF3}" destId="{D57F3496-41FF-4276-BBC0-00ED5EC71D57}" srcOrd="3" destOrd="0" presId="urn:microsoft.com/office/officeart/2018/5/layout/IconLeafLabelList"/>
    <dgm:cxn modelId="{A59FC351-B7C7-442A-970D-E287E65A8B5B}" type="presParOf" srcId="{CFFD9AD0-59B4-4BAF-BF64-391FBD50FFBA}" destId="{ADB94EA2-9E6F-4F9F-AF3A-DD0BBFB3493C}" srcOrd="3" destOrd="0" presId="urn:microsoft.com/office/officeart/2018/5/layout/IconLeafLabelList"/>
    <dgm:cxn modelId="{2CBC02ED-2DCD-4283-BE2E-44719B578114}" type="presParOf" srcId="{CFFD9AD0-59B4-4BAF-BF64-391FBD50FFBA}" destId="{848CCAE0-F18B-4562-81FE-81129D483A30}" srcOrd="4" destOrd="0" presId="urn:microsoft.com/office/officeart/2018/5/layout/IconLeafLabelList"/>
    <dgm:cxn modelId="{D4621E29-5F96-43C1-A01B-51F2C4E8A5A6}" type="presParOf" srcId="{848CCAE0-F18B-4562-81FE-81129D483A30}" destId="{1F4706C9-4E39-438F-AB34-846E35ED6013}" srcOrd="0" destOrd="0" presId="urn:microsoft.com/office/officeart/2018/5/layout/IconLeafLabelList"/>
    <dgm:cxn modelId="{EF4A4ACD-8AFA-4A98-BD8C-B85BB545FF8A}" type="presParOf" srcId="{848CCAE0-F18B-4562-81FE-81129D483A30}" destId="{E64B6EB8-44CD-4C8B-8538-B0F3D4C114FE}" srcOrd="1" destOrd="0" presId="urn:microsoft.com/office/officeart/2018/5/layout/IconLeafLabelList"/>
    <dgm:cxn modelId="{628982D4-5D24-4F25-AC4E-21B9F0021861}" type="presParOf" srcId="{848CCAE0-F18B-4562-81FE-81129D483A30}" destId="{089F1111-F63A-4C01-A8DD-8D1179D6FA4D}" srcOrd="2" destOrd="0" presId="urn:microsoft.com/office/officeart/2018/5/layout/IconLeafLabelList"/>
    <dgm:cxn modelId="{8F74602D-5FF4-4DAE-85C7-70EC5B3D962E}" type="presParOf" srcId="{848CCAE0-F18B-4562-81FE-81129D483A30}" destId="{DAA0B1F1-A066-4728-AEAA-70EEA45CC3F6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7FAA06-FBDC-4AD6-BDFE-8F1ADF79B700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E87161B-5D45-4A51-9B59-FA5383AC774D}">
      <dgm:prSet custT="1"/>
      <dgm:spPr/>
      <dgm:t>
        <a:bodyPr/>
        <a:lstStyle/>
        <a:p>
          <a:r>
            <a:rPr lang="en-US" sz="2800" b="1" i="0" baseline="0" dirty="0"/>
            <a:t>Initial Response</a:t>
          </a:r>
          <a:r>
            <a:rPr lang="en-US" sz="3500" b="1" i="1" baseline="0" dirty="0"/>
            <a:t>:</a:t>
          </a:r>
        </a:p>
        <a:p>
          <a:r>
            <a:rPr lang="en-US" sz="2800" b="1" i="1" baseline="0" dirty="0"/>
            <a:t>MPD</a:t>
          </a:r>
        </a:p>
        <a:p>
          <a:r>
            <a:rPr lang="en-US" sz="2800" b="1" i="1" baseline="0" dirty="0"/>
            <a:t>MCSO</a:t>
          </a:r>
        </a:p>
        <a:p>
          <a:r>
            <a:rPr lang="en-US" sz="2800" b="1" i="1" baseline="0" dirty="0"/>
            <a:t>LRBOI</a:t>
          </a:r>
          <a:endParaRPr lang="en-US" sz="2800" dirty="0"/>
        </a:p>
      </dgm:t>
    </dgm:pt>
    <dgm:pt modelId="{63509009-2554-4997-B027-1DE096AAD608}" type="parTrans" cxnId="{219022EE-4FBA-4DAB-8B53-A808CC77FB00}">
      <dgm:prSet/>
      <dgm:spPr/>
      <dgm:t>
        <a:bodyPr/>
        <a:lstStyle/>
        <a:p>
          <a:endParaRPr lang="en-US"/>
        </a:p>
      </dgm:t>
    </dgm:pt>
    <dgm:pt modelId="{F660F811-6929-4F3C-AB9D-6B7E22C830EA}" type="sibTrans" cxnId="{219022EE-4FBA-4DAB-8B53-A808CC77FB00}">
      <dgm:prSet/>
      <dgm:spPr/>
      <dgm:t>
        <a:bodyPr/>
        <a:lstStyle/>
        <a:p>
          <a:endParaRPr lang="en-US"/>
        </a:p>
      </dgm:t>
    </dgm:pt>
    <dgm:pt modelId="{25E874E4-2A15-43B7-80DA-54E6C34F5540}">
      <dgm:prSet custT="1"/>
      <dgm:spPr/>
      <dgm:t>
        <a:bodyPr/>
        <a:lstStyle/>
        <a:p>
          <a:r>
            <a:rPr lang="en-US" sz="2800" b="1" dirty="0"/>
            <a:t>Additional Response:</a:t>
          </a:r>
        </a:p>
        <a:p>
          <a:r>
            <a:rPr lang="en-US" sz="2800" b="1" dirty="0"/>
            <a:t>Over 15 different organizations from 6 counties. </a:t>
          </a:r>
        </a:p>
      </dgm:t>
    </dgm:pt>
    <dgm:pt modelId="{F8EC65F8-12FC-4CC3-94E6-816C5536F30F}" type="sibTrans" cxnId="{54755247-1DB7-430A-A65F-9B1C24D4DBCA}">
      <dgm:prSet/>
      <dgm:spPr/>
      <dgm:t>
        <a:bodyPr/>
        <a:lstStyle/>
        <a:p>
          <a:endParaRPr lang="en-US"/>
        </a:p>
      </dgm:t>
    </dgm:pt>
    <dgm:pt modelId="{1AC32B1F-9972-4B21-B219-9F49E726BB5E}" type="parTrans" cxnId="{54755247-1DB7-430A-A65F-9B1C24D4DBCA}">
      <dgm:prSet/>
      <dgm:spPr/>
      <dgm:t>
        <a:bodyPr/>
        <a:lstStyle/>
        <a:p>
          <a:endParaRPr lang="en-US"/>
        </a:p>
      </dgm:t>
    </dgm:pt>
    <dgm:pt modelId="{88E57F03-614D-489D-86EA-00C05F731745}" type="pres">
      <dgm:prSet presAssocID="{6F7FAA06-FBDC-4AD6-BDFE-8F1ADF79B700}" presName="diagram" presStyleCnt="0">
        <dgm:presLayoutVars>
          <dgm:dir/>
          <dgm:resizeHandles val="exact"/>
        </dgm:presLayoutVars>
      </dgm:prSet>
      <dgm:spPr/>
    </dgm:pt>
    <dgm:pt modelId="{63B6BAE1-388C-4089-8BC6-F800597B70BE}" type="pres">
      <dgm:prSet presAssocID="{9E87161B-5D45-4A51-9B59-FA5383AC774D}" presName="node" presStyleLbl="node1" presStyleIdx="0" presStyleCnt="2">
        <dgm:presLayoutVars>
          <dgm:bulletEnabled val="1"/>
        </dgm:presLayoutVars>
      </dgm:prSet>
      <dgm:spPr/>
    </dgm:pt>
    <dgm:pt modelId="{FB6AA5B3-D9F4-427B-866A-B3FBA9AC76F4}" type="pres">
      <dgm:prSet presAssocID="{F660F811-6929-4F3C-AB9D-6B7E22C830EA}" presName="sibTrans" presStyleCnt="0"/>
      <dgm:spPr/>
    </dgm:pt>
    <dgm:pt modelId="{EF6E9FD2-F4C7-4A7C-B144-CC77316250F0}" type="pres">
      <dgm:prSet presAssocID="{25E874E4-2A15-43B7-80DA-54E6C34F5540}" presName="node" presStyleLbl="node1" presStyleIdx="1" presStyleCnt="2">
        <dgm:presLayoutVars>
          <dgm:bulletEnabled val="1"/>
        </dgm:presLayoutVars>
      </dgm:prSet>
      <dgm:spPr/>
    </dgm:pt>
  </dgm:ptLst>
  <dgm:cxnLst>
    <dgm:cxn modelId="{1ABCC20A-F324-4B3F-A826-1E4C88C112D9}" type="presOf" srcId="{25E874E4-2A15-43B7-80DA-54E6C34F5540}" destId="{EF6E9FD2-F4C7-4A7C-B144-CC77316250F0}" srcOrd="0" destOrd="0" presId="urn:microsoft.com/office/officeart/2005/8/layout/default"/>
    <dgm:cxn modelId="{54755247-1DB7-430A-A65F-9B1C24D4DBCA}" srcId="{6F7FAA06-FBDC-4AD6-BDFE-8F1ADF79B700}" destId="{25E874E4-2A15-43B7-80DA-54E6C34F5540}" srcOrd="1" destOrd="0" parTransId="{1AC32B1F-9972-4B21-B219-9F49E726BB5E}" sibTransId="{F8EC65F8-12FC-4CC3-94E6-816C5536F30F}"/>
    <dgm:cxn modelId="{1DE6C580-0FA0-4336-A563-F5ABE101A0E7}" type="presOf" srcId="{6F7FAA06-FBDC-4AD6-BDFE-8F1ADF79B700}" destId="{88E57F03-614D-489D-86EA-00C05F731745}" srcOrd="0" destOrd="0" presId="urn:microsoft.com/office/officeart/2005/8/layout/default"/>
    <dgm:cxn modelId="{C22E0BC1-D881-418D-89D0-8D8F0DFCE7F2}" type="presOf" srcId="{9E87161B-5D45-4A51-9B59-FA5383AC774D}" destId="{63B6BAE1-388C-4089-8BC6-F800597B70BE}" srcOrd="0" destOrd="0" presId="urn:microsoft.com/office/officeart/2005/8/layout/default"/>
    <dgm:cxn modelId="{219022EE-4FBA-4DAB-8B53-A808CC77FB00}" srcId="{6F7FAA06-FBDC-4AD6-BDFE-8F1ADF79B700}" destId="{9E87161B-5D45-4A51-9B59-FA5383AC774D}" srcOrd="0" destOrd="0" parTransId="{63509009-2554-4997-B027-1DE096AAD608}" sibTransId="{F660F811-6929-4F3C-AB9D-6B7E22C830EA}"/>
    <dgm:cxn modelId="{2B861243-15AD-4F24-8A78-0417856954F4}" type="presParOf" srcId="{88E57F03-614D-489D-86EA-00C05F731745}" destId="{63B6BAE1-388C-4089-8BC6-F800597B70BE}" srcOrd="0" destOrd="0" presId="urn:microsoft.com/office/officeart/2005/8/layout/default"/>
    <dgm:cxn modelId="{1474C9BB-1744-44A0-AFDD-D4FA430D4AD9}" type="presParOf" srcId="{88E57F03-614D-489D-86EA-00C05F731745}" destId="{FB6AA5B3-D9F4-427B-866A-B3FBA9AC76F4}" srcOrd="1" destOrd="0" presId="urn:microsoft.com/office/officeart/2005/8/layout/default"/>
    <dgm:cxn modelId="{D2B2D578-48DF-4D23-BE36-6A93AC4DB7CA}" type="presParOf" srcId="{88E57F03-614D-489D-86EA-00C05F731745}" destId="{EF6E9FD2-F4C7-4A7C-B144-CC77316250F0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CFA62C-2A96-48C1-B051-DBAAB822ED07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8DEB02-0B49-4CBB-BDBD-67BE14368E5D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kern="1200" baseline="0" dirty="0"/>
            <a:t>21 out of these 38 complaints took 3 hours or more. Some of these complaints lasted days to provide transport to hospital for mental health evaluation, hospital security and/or transport to a mental health facility. </a:t>
          </a:r>
          <a:endParaRPr lang="en-US" sz="2400" kern="1200" dirty="0"/>
        </a:p>
      </dsp:txBody>
      <dsp:txXfrm>
        <a:off x="608661" y="692298"/>
        <a:ext cx="4508047" cy="2799040"/>
      </dsp:txXfrm>
    </dsp:sp>
    <dsp:sp modelId="{3A653CF5-8E5C-45B0-9BE8-FAF32A8BB962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81F58A-9B4D-4F3F-B92B-0CA9678A6A92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kern="1200"/>
            <a:t>Continued Collaboration with CMH and Munson Healthcare Manistee Hospital. </a:t>
          </a:r>
          <a:endParaRPr lang="en-US" sz="2400" kern="1200"/>
        </a:p>
      </dsp:txBody>
      <dsp:txXfrm>
        <a:off x="6331365" y="692298"/>
        <a:ext cx="4508047" cy="27990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910F01-D80F-4B59-A90B-11F5E28FCD4D}">
      <dsp:nvSpPr>
        <dsp:cNvPr id="0" name=""/>
        <dsp:cNvSpPr/>
      </dsp:nvSpPr>
      <dsp:spPr>
        <a:xfrm>
          <a:off x="718664" y="453902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5BB276-8B93-4686-A4D7-3D9521B37044}">
      <dsp:nvSpPr>
        <dsp:cNvPr id="0" name=""/>
        <dsp:cNvSpPr/>
      </dsp:nvSpPr>
      <dsp:spPr>
        <a:xfrm>
          <a:off x="1135476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1B6A67-6328-438F-8A7A-BD6DCBC5A36D}">
      <dsp:nvSpPr>
        <dsp:cNvPr id="0" name=""/>
        <dsp:cNvSpPr/>
      </dsp:nvSpPr>
      <dsp:spPr>
        <a:xfrm>
          <a:off x="93445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b="1" i="1" kern="1200" baseline="0"/>
            <a:t>Lock down exercises</a:t>
          </a:r>
          <a:endParaRPr lang="en-US" sz="2300" kern="1200"/>
        </a:p>
      </dsp:txBody>
      <dsp:txXfrm>
        <a:off x="93445" y="3018902"/>
        <a:ext cx="3206250" cy="720000"/>
      </dsp:txXfrm>
    </dsp:sp>
    <dsp:sp modelId="{B3EAD1F3-14DC-44FB-A4F5-EA23BBAA2B4D}">
      <dsp:nvSpPr>
        <dsp:cNvPr id="0" name=""/>
        <dsp:cNvSpPr/>
      </dsp:nvSpPr>
      <dsp:spPr>
        <a:xfrm>
          <a:off x="4486008" y="453902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DDB319-8AA0-4097-879C-43BF7894B4F6}">
      <dsp:nvSpPr>
        <dsp:cNvPr id="0" name=""/>
        <dsp:cNvSpPr/>
      </dsp:nvSpPr>
      <dsp:spPr>
        <a:xfrm>
          <a:off x="4902820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F3496-41FF-4276-BBC0-00ED5EC71D57}">
      <dsp:nvSpPr>
        <dsp:cNvPr id="0" name=""/>
        <dsp:cNvSpPr/>
      </dsp:nvSpPr>
      <dsp:spPr>
        <a:xfrm>
          <a:off x="3860789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b="1" i="1" kern="1200"/>
            <a:t>Monthly School Safety Meetings</a:t>
          </a:r>
          <a:endParaRPr lang="en-US" sz="2300" kern="1200"/>
        </a:p>
      </dsp:txBody>
      <dsp:txXfrm>
        <a:off x="3860789" y="3018902"/>
        <a:ext cx="3206250" cy="720000"/>
      </dsp:txXfrm>
    </dsp:sp>
    <dsp:sp modelId="{1F4706C9-4E39-438F-AB34-846E35ED6013}">
      <dsp:nvSpPr>
        <dsp:cNvPr id="0" name=""/>
        <dsp:cNvSpPr/>
      </dsp:nvSpPr>
      <dsp:spPr>
        <a:xfrm>
          <a:off x="8253352" y="453902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4B6EB8-44CD-4C8B-8538-B0F3D4C114FE}">
      <dsp:nvSpPr>
        <dsp:cNvPr id="0" name=""/>
        <dsp:cNvSpPr/>
      </dsp:nvSpPr>
      <dsp:spPr>
        <a:xfrm>
          <a:off x="8670164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A0B1F1-A066-4728-AEAA-70EEA45CC3F6}">
      <dsp:nvSpPr>
        <dsp:cNvPr id="0" name=""/>
        <dsp:cNvSpPr/>
      </dsp:nvSpPr>
      <dsp:spPr>
        <a:xfrm>
          <a:off x="7628133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b="1" i="1" kern="1200"/>
            <a:t>Tabletop  Exercises</a:t>
          </a:r>
          <a:endParaRPr lang="en-US" sz="2300" kern="1200"/>
        </a:p>
      </dsp:txBody>
      <dsp:txXfrm>
        <a:off x="7628133" y="3018902"/>
        <a:ext cx="320625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B6BAE1-388C-4089-8BC6-F800597B70BE}">
      <dsp:nvSpPr>
        <dsp:cNvPr id="0" name=""/>
        <dsp:cNvSpPr/>
      </dsp:nvSpPr>
      <dsp:spPr>
        <a:xfrm>
          <a:off x="1333" y="283965"/>
          <a:ext cx="5202457" cy="31214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baseline="0" dirty="0"/>
            <a:t>Initial Response</a:t>
          </a:r>
          <a:r>
            <a:rPr lang="en-US" sz="3500" b="1" i="1" kern="1200" baseline="0" dirty="0"/>
            <a:t>: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baseline="0" dirty="0"/>
            <a:t>MPD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baseline="0" dirty="0"/>
            <a:t>MCSO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baseline="0" dirty="0"/>
            <a:t>LRBOI</a:t>
          </a:r>
          <a:endParaRPr lang="en-US" sz="2800" kern="1200" dirty="0"/>
        </a:p>
      </dsp:txBody>
      <dsp:txXfrm>
        <a:off x="1333" y="283965"/>
        <a:ext cx="5202457" cy="3121474"/>
      </dsp:txXfrm>
    </dsp:sp>
    <dsp:sp modelId="{EF6E9FD2-F4C7-4A7C-B144-CC77316250F0}">
      <dsp:nvSpPr>
        <dsp:cNvPr id="0" name=""/>
        <dsp:cNvSpPr/>
      </dsp:nvSpPr>
      <dsp:spPr>
        <a:xfrm>
          <a:off x="5724037" y="283965"/>
          <a:ext cx="5202457" cy="3121474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Additional Response: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Over 15 different organizations from 6 counties. </a:t>
          </a:r>
        </a:p>
      </dsp:txBody>
      <dsp:txXfrm>
        <a:off x="5724037" y="283965"/>
        <a:ext cx="5202457" cy="31214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C4CDE-27AD-4814-BB36-B2654BB1A28B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DFFD9-55FE-4B35-A2D9-38AA7F2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92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A94D7-C885-F435-64C6-C1CA8D931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191AA2-7559-E03F-F6E2-0564523C3B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F90D1-09C4-34D2-6026-59B4696B3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0D969-AF12-8BE5-EB72-25CAD35B3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F0E48-E22A-10C8-51D4-85C21DD0A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69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E227E-A2E0-AFCE-14A7-BC1B72BEB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B70305-4D71-BD6B-1719-F7A369FF83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AB651-E19A-CDB5-4377-9E0FA415F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4D0C5-76DA-2CE0-2721-02EF2437C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99984-700C-8847-E02E-D35FCBFA1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94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7CDFFF-6C8D-C498-7A27-84832112B4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830130-EA5D-C8F2-3D9A-42D893FF1A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94DBB3-0A0B-FB45-CB38-35FB77922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3D7FB-A4B7-595E-CAFD-CF967172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1D70E-46D6-4812-4D80-CE69BA3C6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26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B7AE6-9033-D8D2-230F-316E24713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C1DBB-F66D-34CB-FBB5-37547B4B0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C3CC6-AB63-8564-E2A6-7AE0A51CC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95402-A200-9545-DE01-FA211010B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73823-CF60-7097-FB97-B00C91F8C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57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FC536-F572-1FBE-D076-10D067E49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548DE-87C7-810D-2EB9-9656BDAFA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D8AB8-1471-A067-8C27-C8F6E75A8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55EC8-4C00-2DA6-C076-664EC716E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F95B9-876F-90B3-17D7-40AA54142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18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63663-F9F0-C462-3E14-19385862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A884C-F9D6-7E9B-CF95-9ADE2A4DB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5F8251-450E-AC96-8D19-C7C6692F6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506E2-3ECB-4773-6E42-771B73502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4856F-1472-06E1-63FE-FC2A49CB7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792C3-F574-37EF-C10B-5133816A2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25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E3A0E-64E0-C5C6-8F34-7A3423A4A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D764B1-0D4A-AAA3-D497-5893B2361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F8CA1-9FD2-B3BC-13E4-71D39E335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AFEF8A-EBAD-1BFB-6FF1-E8A0DB12A1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4E2DD1-C893-DBCA-B5A1-63B758CB71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D9C195-A956-526A-D048-EB8DE7004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6A3126-228A-8C2A-459B-DB5C5E936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7A6AA8-DA9E-38F6-C8D8-07BC66570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64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F7B46-3E44-70C6-9E90-D124574B7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E36E56-05A9-7222-8325-F120AF45B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A0F88C-1FA6-D3AE-FFB8-4402BAA9D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359351-778E-FD49-C612-4203BCC23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73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9F09A6-C4D9-7DD8-F863-D85F33741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78088-135B-E504-B5D7-74B7642CC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E31BA0-88D5-010A-1945-49F896CF7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00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9D549-E59B-4449-584B-4B1D31DCA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8EF39-2501-B151-B3E9-02FBAA394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F2E760-045E-E081-7E49-DF8D18338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25377-028B-682C-EAD9-EDC14D1BE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4427F7-5C2E-46E1-48CD-F64B85FB5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652F3D-66AC-4A88-47CF-97BEEC9E0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0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88705-96A6-BC26-7D29-4BD5585C0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C62125-FD61-BF61-BE12-0FA6621B6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947C84-80AD-2182-53C5-6B4083E342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87729-608A-748C-2ACD-4471C4317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FD2D0E-6A7C-A159-D749-81C3A94C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7F14AB-15EC-804D-AA38-F9DB6E6CD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24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9B982-0206-592B-9B4C-DC8B9594D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8615D-265F-F749-93C0-4FFB124C2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D7E11-594C-E885-19D2-06ACF2D032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9/20/2023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92778-2B2B-EE38-9436-520FCFAE4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F86B6-FAD4-EF28-22D9-EF8B6602A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92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 l="20000" r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79917-B803-064F-95B2-F029F8026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54C86-DFF3-597F-45D5-B4E7D9A94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								2023 Regional Summit </a:t>
            </a:r>
          </a:p>
        </p:txBody>
      </p:sp>
    </p:spTree>
    <p:extLst>
      <p:ext uri="{BB962C8B-B14F-4D97-AF65-F5344CB8AC3E}">
        <p14:creationId xmlns:p14="http://schemas.microsoft.com/office/powerpoint/2010/main" val="3824981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A helicopter flying in the sky&#10;&#10;Description automatically generated">
            <a:extLst>
              <a:ext uri="{FF2B5EF4-FFF2-40B4-BE49-F238E27FC236}">
                <a16:creationId xmlns:a16="http://schemas.microsoft.com/office/drawing/2014/main" id="{380FAA51-905D-560B-A4BA-D580899927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907"/>
          <a:stretch/>
        </p:blipFill>
        <p:spPr>
          <a:xfrm>
            <a:off x="-1284" y="191"/>
            <a:ext cx="7792298" cy="5291194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803C5D4-2A54-B1E0-A68C-9AD63511B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Kids Safety Day 	        		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helicopter parked on grass&#10;&#10;Description automatically generated">
            <a:extLst>
              <a:ext uri="{FF2B5EF4-FFF2-40B4-BE49-F238E27FC236}">
                <a16:creationId xmlns:a16="http://schemas.microsoft.com/office/drawing/2014/main" id="{486F5CED-44BA-CDD8-CEBD-021CD0BD82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3074"/>
          <a:stretch/>
        </p:blipFill>
        <p:spPr>
          <a:xfrm>
            <a:off x="7924800" y="1"/>
            <a:ext cx="4267199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57359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41669F-70AA-0E75-2745-D9AB9FC3F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4000" b="1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St Shooting</a:t>
            </a:r>
          </a:p>
        </p:txBody>
      </p:sp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5B77B368-7A61-0178-C114-08D2951A9D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0625760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0169431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8" name="Rectangle 137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0BEF44-72C7-8731-F687-6756FA53D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kern="1200" dirty="0">
                <a:latin typeface="+mj-lt"/>
                <a:ea typeface="+mj-ea"/>
                <a:cs typeface="+mj-cs"/>
              </a:rPr>
              <a:t>Manitowoc Incident </a:t>
            </a:r>
            <a:br>
              <a:rPr lang="en-US" sz="2800" b="1" kern="1200" dirty="0">
                <a:latin typeface="+mj-lt"/>
                <a:ea typeface="+mj-ea"/>
                <a:cs typeface="+mj-cs"/>
              </a:rPr>
            </a:br>
            <a:br>
              <a:rPr lang="en-US" sz="2800" b="1" kern="1200" dirty="0">
                <a:latin typeface="+mj-lt"/>
                <a:ea typeface="+mj-ea"/>
                <a:cs typeface="+mj-cs"/>
              </a:rPr>
            </a:br>
            <a:endParaRPr lang="en-US" sz="2800" b="1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 descr="A large ship in the water&#10;&#10;Description automatically generated">
            <a:extLst>
              <a:ext uri="{FF2B5EF4-FFF2-40B4-BE49-F238E27FC236}">
                <a16:creationId xmlns:a16="http://schemas.microsoft.com/office/drawing/2014/main" id="{F270AE15-09CD-6F59-F973-F05518E20E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8" r="20399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98" name="Content Placeholder 97">
            <a:extLst>
              <a:ext uri="{FF2B5EF4-FFF2-40B4-BE49-F238E27FC236}">
                <a16:creationId xmlns:a16="http://schemas.microsoft.com/office/drawing/2014/main" id="{3F2F1CC8-9694-2E2C-C81B-951CCFC63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Internal / External Collaboration </a:t>
            </a:r>
          </a:p>
          <a:p>
            <a:r>
              <a:rPr lang="en-US" sz="2000" dirty="0"/>
              <a:t>Local, County, State, Federal organizations</a:t>
            </a:r>
          </a:p>
          <a:p>
            <a:r>
              <a:rPr lang="en-US" sz="2000" dirty="0"/>
              <a:t>Unified Command 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047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E4E8ED-0D9E-4CCC-B505-AC9E50FF1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E5A5640-5075-4E1F-9C22-2C31721B9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5B0BAD9-8B14-4E2D-803F-8DBB46BD56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0DE2D93-225F-4017-A5AB-2F47483532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F0ECBF6-3D1F-46CB-B030-A68AE345C7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BD8B9C5-6ABB-4AE3-B49F-A6F71246B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7D13301-01A5-4452-B008-BF41E029F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A1BD6381-4C84-0313-5F93-F2D95579D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30936"/>
            <a:ext cx="10567405" cy="1951075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you for your continued support.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54C86-DFF3-597F-45D5-B4E7D9A94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67718" y="630936"/>
            <a:ext cx="4992469" cy="1951087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100" dirty="0">
              <a:solidFill>
                <a:schemeClr val="bg1"/>
              </a:solidFill>
            </a:endParaRPr>
          </a:p>
          <a:p>
            <a:pPr marL="0"/>
            <a:endParaRPr lang="en-US" sz="1100" dirty="0">
              <a:solidFill>
                <a:schemeClr val="bg1"/>
              </a:solidFill>
            </a:endParaRPr>
          </a:p>
          <a:p>
            <a:endParaRPr lang="en-US" sz="1100" dirty="0">
              <a:solidFill>
                <a:schemeClr val="bg1"/>
              </a:solidFill>
            </a:endParaRPr>
          </a:p>
          <a:p>
            <a:endParaRPr lang="en-US" sz="1100" dirty="0">
              <a:solidFill>
                <a:schemeClr val="bg1"/>
              </a:solidFill>
            </a:endParaRPr>
          </a:p>
          <a:p>
            <a:endParaRPr lang="en-US" sz="1100" dirty="0">
              <a:solidFill>
                <a:schemeClr val="bg1"/>
              </a:solidFill>
            </a:endParaRPr>
          </a:p>
          <a:p>
            <a:pPr marL="0"/>
            <a:r>
              <a:rPr lang="en-US" sz="1100" dirty="0">
                <a:solidFill>
                  <a:schemeClr val="bg1"/>
                </a:solidFill>
              </a:rPr>
              <a:t>								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Content Placeholder 7" descr="A group of men in uniform standing on steps">
            <a:extLst>
              <a:ext uri="{FF2B5EF4-FFF2-40B4-BE49-F238E27FC236}">
                <a16:creationId xmlns:a16="http://schemas.microsoft.com/office/drawing/2014/main" id="{A8A02B1B-A1B5-ABCE-CE0D-9C616C6446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0460"/>
          <a:stretch/>
        </p:blipFill>
        <p:spPr>
          <a:xfrm>
            <a:off x="654723" y="2778320"/>
            <a:ext cx="5272641" cy="347013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3" y="2916067"/>
            <a:ext cx="304800" cy="429768"/>
            <a:chOff x="215328" y="-46937"/>
            <a:chExt cx="304800" cy="2773841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Content Placeholder 18" descr="A group of police officers standing in front of a car&#10;&#10;Description automatically generated with medium confidence">
            <a:extLst>
              <a:ext uri="{FF2B5EF4-FFF2-40B4-BE49-F238E27FC236}">
                <a16:creationId xmlns:a16="http://schemas.microsoft.com/office/drawing/2014/main" id="{BC03F9A4-FCD1-3F8D-F0F5-EEF6FE3D8C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0" r="3" b="4660"/>
          <a:stretch/>
        </p:blipFill>
        <p:spPr>
          <a:xfrm>
            <a:off x="6170491" y="2778320"/>
            <a:ext cx="5272641" cy="347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39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1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men in uniform standing on steps&#10;&#10;Description automatically generated">
            <a:extLst>
              <a:ext uri="{FF2B5EF4-FFF2-40B4-BE49-F238E27FC236}">
                <a16:creationId xmlns:a16="http://schemas.microsoft.com/office/drawing/2014/main" id="{DB170779-9774-16DA-2659-9D69EA586C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" r="-1" b="22256"/>
          <a:stretch/>
        </p:blipFill>
        <p:spPr>
          <a:xfrm>
            <a:off x="0" y="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5038C5-1D00-1F5D-73DE-3E4602FE0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Established in 1869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12B980-F8C6-08F6-1137-5D39D901EB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3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8FE237-9765-D5E5-0FB0-3BCDD9E4C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5369"/>
            <a:ext cx="5353050" cy="1072139"/>
          </a:xfrm>
        </p:spPr>
        <p:txBody>
          <a:bodyPr anchor="b">
            <a:normAutofit fontScale="90000"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Manistee City Police Department 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51CB8-2FF4-0B57-D66C-FF89C3DD9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92500"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Authorized for 13 officers. </a:t>
            </a:r>
          </a:p>
          <a:p>
            <a:endParaRPr lang="en-US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Currently employee 10 officers. </a:t>
            </a:r>
          </a:p>
          <a:p>
            <a:pPr marL="0" indent="0">
              <a:buNone/>
            </a:pPr>
            <a:endParaRPr lang="en-US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Last year dispatched to 5,950 calls for service.</a:t>
            </a:r>
          </a:p>
          <a:p>
            <a:pPr marL="0" indent="0">
              <a:buNone/>
            </a:pPr>
            <a:endParaRPr lang="en-US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Multi-jurisdictional assignments:	</a:t>
            </a:r>
          </a:p>
          <a:p>
            <a:pPr lvl="2"/>
            <a:r>
              <a:rPr lang="en-US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Dive Team </a:t>
            </a:r>
          </a:p>
          <a:p>
            <a:pPr lvl="2"/>
            <a:r>
              <a:rPr lang="en-US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Drug Team (SSCEN</a:t>
            </a:r>
            <a:r>
              <a:rPr lang="en-US" sz="1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T)</a:t>
            </a:r>
          </a:p>
        </p:txBody>
      </p:sp>
      <p:pic>
        <p:nvPicPr>
          <p:cNvPr id="5" name="Picture 4" descr="A diagram of a police officer&#10;&#10;Description automatically generated">
            <a:extLst>
              <a:ext uri="{FF2B5EF4-FFF2-40B4-BE49-F238E27FC236}">
                <a16:creationId xmlns:a16="http://schemas.microsoft.com/office/drawing/2014/main" id="{3EDCB19E-6785-9D5F-4822-6D1F109B8A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9" r="3757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425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7" descr="A group of people in scuba gear on a boat&#10;&#10;Description automatically generated with low confidence">
            <a:extLst>
              <a:ext uri="{FF2B5EF4-FFF2-40B4-BE49-F238E27FC236}">
                <a16:creationId xmlns:a16="http://schemas.microsoft.com/office/drawing/2014/main" id="{A9F513F4-340E-C238-66E1-F63CC7393D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1" r="-1" b="-1"/>
          <a:stretch/>
        </p:blipFill>
        <p:spPr>
          <a:xfrm>
            <a:off x="0" y="190"/>
            <a:ext cx="6286500" cy="529119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803C5D4-2A54-B1E0-A68C-9AD63511B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635366"/>
            <a:ext cx="11725275" cy="8985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Manistee County Dive Team	        Manistee City Fire Dept. 		</a:t>
            </a: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Content Placeholder 11" descr="A firefighter putting out a fire&#10;&#10;Description automatically generated with medium confidence">
            <a:extLst>
              <a:ext uri="{FF2B5EF4-FFF2-40B4-BE49-F238E27FC236}">
                <a16:creationId xmlns:a16="http://schemas.microsoft.com/office/drawing/2014/main" id="{9A4630A0-7E8B-6CAF-E061-D67F9EECCF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0" b="21290"/>
          <a:stretch/>
        </p:blipFill>
        <p:spPr>
          <a:xfrm>
            <a:off x="6534151" y="0"/>
            <a:ext cx="5657850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86096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41669F-70AA-0E75-2745-D9AB9FC3F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Mental Health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A96ADD5-45B9-E16D-9D65-7DF8BB0147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7364341"/>
              </p:ext>
            </p:extLst>
          </p:nvPr>
        </p:nvGraphicFramePr>
        <p:xfrm>
          <a:off x="644056" y="2571786"/>
          <a:ext cx="10927830" cy="3369937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9359325">
                  <a:extLst>
                    <a:ext uri="{9D8B030D-6E8A-4147-A177-3AD203B41FA5}">
                      <a16:colId xmlns:a16="http://schemas.microsoft.com/office/drawing/2014/main" val="1026129767"/>
                    </a:ext>
                  </a:extLst>
                </a:gridCol>
                <a:gridCol w="1568505">
                  <a:extLst>
                    <a:ext uri="{9D8B030D-6E8A-4147-A177-3AD203B41FA5}">
                      <a16:colId xmlns:a16="http://schemas.microsoft.com/office/drawing/2014/main" val="277298731"/>
                    </a:ext>
                  </a:extLst>
                </a:gridCol>
              </a:tblGrid>
              <a:tr h="1022249">
                <a:tc>
                  <a:txBody>
                    <a:bodyPr/>
                    <a:lstStyle/>
                    <a:p>
                      <a:pPr algn="ctr"/>
                      <a:r>
                        <a:rPr lang="en-US" sz="4200" b="0" cap="none" spc="0" dirty="0">
                          <a:solidFill>
                            <a:schemeClr val="tx1"/>
                          </a:solidFill>
                        </a:rPr>
                        <a:t>Total Mental Health Dispatched Calls</a:t>
                      </a:r>
                    </a:p>
                  </a:txBody>
                  <a:tcPr marL="0" marR="282374" marT="47918" marB="23959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b="0" cap="none" spc="0" dirty="0">
                          <a:solidFill>
                            <a:schemeClr val="tx1"/>
                          </a:solidFill>
                        </a:rPr>
                        <a:t>87</a:t>
                      </a:r>
                    </a:p>
                  </a:txBody>
                  <a:tcPr marL="0" marR="282374" marT="47918" marB="23959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9002558"/>
                  </a:ext>
                </a:extLst>
              </a:tr>
              <a:tr h="886482">
                <a:tc>
                  <a:txBody>
                    <a:bodyPr/>
                    <a:lstStyle/>
                    <a:p>
                      <a:pPr algn="ctr"/>
                      <a:r>
                        <a:rPr lang="en-US" sz="4400" cap="none" spc="0" dirty="0">
                          <a:solidFill>
                            <a:schemeClr val="tx1"/>
                          </a:solidFill>
                        </a:rPr>
                        <a:t>Total Number Written Complaints</a:t>
                      </a:r>
                    </a:p>
                  </a:txBody>
                  <a:tcPr marL="0" marR="282374" marT="71877" marB="23959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cap="none" spc="0" dirty="0">
                          <a:solidFill>
                            <a:schemeClr val="tx1"/>
                          </a:solidFill>
                        </a:rPr>
                        <a:t>38</a:t>
                      </a:r>
                    </a:p>
                  </a:txBody>
                  <a:tcPr marL="0" marR="282374" marT="71877" marB="23959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19338"/>
                  </a:ext>
                </a:extLst>
              </a:tr>
              <a:tr h="1365661">
                <a:tc>
                  <a:txBody>
                    <a:bodyPr/>
                    <a:lstStyle/>
                    <a:p>
                      <a:pPr algn="ctr"/>
                      <a:r>
                        <a:rPr lang="en-US" sz="3100" cap="none" spc="0">
                          <a:solidFill>
                            <a:schemeClr val="tx1"/>
                          </a:solidFill>
                        </a:rPr>
                        <a:t>Total Number of Hours Spent on these 38 Complaints</a:t>
                      </a:r>
                    </a:p>
                  </a:txBody>
                  <a:tcPr marL="0" marR="282374" marT="71877" marB="23959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100" b="1" cap="none" spc="0" dirty="0">
                          <a:solidFill>
                            <a:schemeClr val="tx1"/>
                          </a:solidFill>
                        </a:rPr>
                        <a:t>1,117</a:t>
                      </a:r>
                    </a:p>
                  </a:txBody>
                  <a:tcPr marL="0" marR="282374" marT="71877" marB="23959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511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0447159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41669F-70AA-0E75-2745-D9AB9FC3F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Mental Health </a:t>
            </a: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5B77B368-7A61-0178-C114-08D2951A9D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3800109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5360120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41669F-70AA-0E75-2745-D9AB9FC3F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School Safety </a:t>
            </a:r>
          </a:p>
        </p:txBody>
      </p:sp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471DB913-1726-FA43-3406-6B96820926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7129528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6008716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803C5D4-2A54-B1E0-A68C-9AD63511B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635366"/>
            <a:ext cx="11725275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Sleighbell Parade briefing 	        		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Content Placeholder 8" descr="A group of soldiers sitting at desks in a room&#10;&#10;Description automatically generated with low confidence">
            <a:extLst>
              <a:ext uri="{FF2B5EF4-FFF2-40B4-BE49-F238E27FC236}">
                <a16:creationId xmlns:a16="http://schemas.microsoft.com/office/drawing/2014/main" id="{C51D690D-7FB3-3036-BB7B-DC799A04DC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2" y="0"/>
            <a:ext cx="5884478" cy="5271514"/>
          </a:xfrm>
        </p:spPr>
      </p:pic>
      <p:pic>
        <p:nvPicPr>
          <p:cNvPr id="3" name="Content Placeholder 2" descr="A group of people in a meeting&#10;&#10;Description automatically generated with medium confidence">
            <a:extLst>
              <a:ext uri="{FF2B5EF4-FFF2-40B4-BE49-F238E27FC236}">
                <a16:creationId xmlns:a16="http://schemas.microsoft.com/office/drawing/2014/main" id="{F35A1207-A2F7-0EF9-103E-BDD11132A6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82" y="1"/>
            <a:ext cx="5989316" cy="5271514"/>
          </a:xfrm>
        </p:spPr>
      </p:pic>
    </p:spTree>
    <p:extLst>
      <p:ext uri="{BB962C8B-B14F-4D97-AF65-F5344CB8AC3E}">
        <p14:creationId xmlns:p14="http://schemas.microsoft.com/office/powerpoint/2010/main" val="3323236917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803C5D4-2A54-B1E0-A68C-9AD63511B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635366"/>
            <a:ext cx="11725275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Kids Safety Day 	        		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 descr="A group of people in a parking lot&#10;&#10;Description automatically generated">
            <a:extLst>
              <a:ext uri="{FF2B5EF4-FFF2-40B4-BE49-F238E27FC236}">
                <a16:creationId xmlns:a16="http://schemas.microsoft.com/office/drawing/2014/main" id="{7D40C5C5-4A54-9DB8-11FC-6622369F8A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4" y="542925"/>
            <a:ext cx="5989316" cy="4651384"/>
          </a:xfrm>
        </p:spPr>
      </p:pic>
      <p:pic>
        <p:nvPicPr>
          <p:cNvPr id="12" name="Content Placeholder 11" descr="A yellow sign with red text&#10;&#10;Description automatically generated">
            <a:extLst>
              <a:ext uri="{FF2B5EF4-FFF2-40B4-BE49-F238E27FC236}">
                <a16:creationId xmlns:a16="http://schemas.microsoft.com/office/drawing/2014/main" id="{BE2CEE5A-E519-2907-CC1C-0D165FA30C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42925"/>
            <a:ext cx="6019800" cy="4651384"/>
          </a:xfrm>
        </p:spPr>
      </p:pic>
    </p:spTree>
    <p:extLst>
      <p:ext uri="{BB962C8B-B14F-4D97-AF65-F5344CB8AC3E}">
        <p14:creationId xmlns:p14="http://schemas.microsoft.com/office/powerpoint/2010/main" val="660813106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1661</TotalTime>
  <Words>221</Words>
  <Application>Microsoft Office PowerPoint</Application>
  <PresentationFormat>Widescreen</PresentationFormat>
  <Paragraphs>57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Office Theme</vt:lpstr>
      <vt:lpstr>PowerPoint Presentation</vt:lpstr>
      <vt:lpstr>Established in 1869</vt:lpstr>
      <vt:lpstr>Manistee City Police Department </vt:lpstr>
      <vt:lpstr>Manistee County Dive Team         Manistee City Fire Dept.   </vt:lpstr>
      <vt:lpstr>Mental Health </vt:lpstr>
      <vt:lpstr>Mental Health </vt:lpstr>
      <vt:lpstr>School Safety </vt:lpstr>
      <vt:lpstr>Sleighbell Parade briefing            </vt:lpstr>
      <vt:lpstr>Kids Safety Day            </vt:lpstr>
      <vt:lpstr>Kids Safety Day            </vt:lpstr>
      <vt:lpstr>5th St Shooting</vt:lpstr>
      <vt:lpstr>Manitowoc Incident   </vt:lpstr>
      <vt:lpstr>Thank you for your continued support.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Manistee City Police Department</dc:title>
  <dc:creator>Josh Glass</dc:creator>
  <cp:lastModifiedBy>Josh Glass</cp:lastModifiedBy>
  <cp:revision>12</cp:revision>
  <dcterms:created xsi:type="dcterms:W3CDTF">2023-09-14T19:25:52Z</dcterms:created>
  <dcterms:modified xsi:type="dcterms:W3CDTF">2023-09-20T18:29:51Z</dcterms:modified>
</cp:coreProperties>
</file>