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49"/>
  </p:notesMasterIdLst>
  <p:sldIdLst>
    <p:sldId id="256" r:id="rId34"/>
    <p:sldId id="257" r:id="rId35"/>
    <p:sldId id="258" r:id="rId36"/>
    <p:sldId id="259" r:id="rId37"/>
    <p:sldId id="260" r:id="rId38"/>
    <p:sldId id="261" r:id="rId39"/>
    <p:sldId id="262" r:id="rId40"/>
    <p:sldId id="263" r:id="rId41"/>
    <p:sldId id="264" r:id="rId42"/>
    <p:sldId id="265" r:id="rId43"/>
    <p:sldId id="266" r:id="rId44"/>
    <p:sldId id="267" r:id="rId45"/>
    <p:sldId id="268" r:id="rId46"/>
    <p:sldId id="269" r:id="rId47"/>
    <p:sldId id="270" r:id="rId48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Anton" charset="1" panose="00000500000000000000"/>
      <p:regular r:id="rId10"/>
    </p:embeddedFont>
    <p:embeddedFont>
      <p:font typeface="Anton Italics" charset="1" panose="00000500000000000000"/>
      <p:regular r:id="rId11"/>
    </p:embeddedFont>
    <p:embeddedFont>
      <p:font typeface="Montserrat Light" charset="1" panose="00000400000000000000"/>
      <p:regular r:id="rId12"/>
    </p:embeddedFont>
    <p:embeddedFont>
      <p:font typeface="Montserrat Light Bold" charset="1" panose="00000800000000000000"/>
      <p:regular r:id="rId13"/>
    </p:embeddedFont>
    <p:embeddedFont>
      <p:font typeface="Montserrat Light Italics" charset="1" panose="00000400000000000000"/>
      <p:regular r:id="rId14"/>
    </p:embeddedFont>
    <p:embeddedFont>
      <p:font typeface="Montserrat Light Bold Italics" charset="1" panose="00000800000000000000"/>
      <p:regular r:id="rId15"/>
    </p:embeddedFont>
    <p:embeddedFont>
      <p:font typeface="Montserrat Extra-Bold" charset="1" panose="00000900000000000000"/>
      <p:regular r:id="rId16"/>
    </p:embeddedFont>
    <p:embeddedFont>
      <p:font typeface="Montserrat Extra-Bold Bold" charset="1" panose="00000A00000000000000"/>
      <p:regular r:id="rId17"/>
    </p:embeddedFont>
    <p:embeddedFont>
      <p:font typeface="Montserrat Extra-Bold Italics" charset="1" panose="00000900000000000000"/>
      <p:regular r:id="rId18"/>
    </p:embeddedFont>
    <p:embeddedFont>
      <p:font typeface="Montserrat Extra-Bold Bold Italics" charset="1" panose="00000A00000000000000"/>
      <p:regular r:id="rId19"/>
    </p:embeddedFont>
    <p:embeddedFont>
      <p:font typeface="Codec Pro ExtraBold" charset="1" panose="00000700000000000000"/>
      <p:regular r:id="rId20"/>
    </p:embeddedFont>
    <p:embeddedFont>
      <p:font typeface="Codec Pro ExtraBold Bold" charset="1" panose="00000900000000000000"/>
      <p:regular r:id="rId21"/>
    </p:embeddedFont>
    <p:embeddedFont>
      <p:font typeface="Open Sauce" charset="1" panose="00000500000000000000"/>
      <p:regular r:id="rId22"/>
    </p:embeddedFont>
    <p:embeddedFont>
      <p:font typeface="Open Sauce Bold" charset="1" panose="00000800000000000000"/>
      <p:regular r:id="rId23"/>
    </p:embeddedFont>
    <p:embeddedFont>
      <p:font typeface="Open Sauce Italics" charset="1" panose="00000500000000000000"/>
      <p:regular r:id="rId24"/>
    </p:embeddedFont>
    <p:embeddedFont>
      <p:font typeface="Open Sauce Bold Italics" charset="1" panose="00000800000000000000"/>
      <p:regular r:id="rId25"/>
    </p:embeddedFont>
    <p:embeddedFont>
      <p:font typeface="Open Sauce Light" charset="1" panose="00000400000000000000"/>
      <p:regular r:id="rId26"/>
    </p:embeddedFont>
    <p:embeddedFont>
      <p:font typeface="Open Sauce Light Italics" charset="1" panose="00000400000000000000"/>
      <p:regular r:id="rId27"/>
    </p:embeddedFont>
    <p:embeddedFont>
      <p:font typeface="Open Sauce Medium" charset="1" panose="00000600000000000000"/>
      <p:regular r:id="rId28"/>
    </p:embeddedFont>
    <p:embeddedFont>
      <p:font typeface="Open Sauce Medium Italics" charset="1" panose="00000600000000000000"/>
      <p:regular r:id="rId29"/>
    </p:embeddedFont>
    <p:embeddedFont>
      <p:font typeface="Open Sauce Semi-Bold" charset="1" panose="00000700000000000000"/>
      <p:regular r:id="rId30"/>
    </p:embeddedFont>
    <p:embeddedFont>
      <p:font typeface="Open Sauce Semi-Bold Italics" charset="1" panose="00000700000000000000"/>
      <p:regular r:id="rId31"/>
    </p:embeddedFont>
    <p:embeddedFont>
      <p:font typeface="Open Sauce Heavy" charset="1" panose="00000A00000000000000"/>
      <p:regular r:id="rId32"/>
    </p:embeddedFont>
    <p:embeddedFont>
      <p:font typeface="Open Sauce Heavy Italics" charset="1" panose="00000A0000000000000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slides/slide1.xml" Type="http://schemas.openxmlformats.org/officeDocument/2006/relationships/slide"/><Relationship Id="rId35" Target="slides/slide2.xml" Type="http://schemas.openxmlformats.org/officeDocument/2006/relationships/slide"/><Relationship Id="rId36" Target="slides/slide3.xml" Type="http://schemas.openxmlformats.org/officeDocument/2006/relationships/slide"/><Relationship Id="rId37" Target="slides/slide4.xml" Type="http://schemas.openxmlformats.org/officeDocument/2006/relationships/slide"/><Relationship Id="rId38" Target="slides/slide5.xml" Type="http://schemas.openxmlformats.org/officeDocument/2006/relationships/slide"/><Relationship Id="rId39" Target="slides/slide6.xml" Type="http://schemas.openxmlformats.org/officeDocument/2006/relationships/slide"/><Relationship Id="rId4" Target="theme/theme1.xml" Type="http://schemas.openxmlformats.org/officeDocument/2006/relationships/theme"/><Relationship Id="rId40" Target="slides/slide7.xml" Type="http://schemas.openxmlformats.org/officeDocument/2006/relationships/slide"/><Relationship Id="rId41" Target="slides/slide8.xml" Type="http://schemas.openxmlformats.org/officeDocument/2006/relationships/slide"/><Relationship Id="rId42" Target="slides/slide9.xml" Type="http://schemas.openxmlformats.org/officeDocument/2006/relationships/slide"/><Relationship Id="rId43" Target="slides/slide10.xml" Type="http://schemas.openxmlformats.org/officeDocument/2006/relationships/slide"/><Relationship Id="rId44" Target="slides/slide11.xml" Type="http://schemas.openxmlformats.org/officeDocument/2006/relationships/slide"/><Relationship Id="rId45" Target="slides/slide12.xml" Type="http://schemas.openxmlformats.org/officeDocument/2006/relationships/slide"/><Relationship Id="rId46" Target="slides/slide13.xml" Type="http://schemas.openxmlformats.org/officeDocument/2006/relationships/slide"/><Relationship Id="rId47" Target="slides/slide14.xml" Type="http://schemas.openxmlformats.org/officeDocument/2006/relationships/slide"/><Relationship Id="rId48" Target="slides/slide15.xml" Type="http://schemas.openxmlformats.org/officeDocument/2006/relationships/slide"/><Relationship Id="rId49" Target="notesMasters/notesMaster1.xml" Type="http://schemas.openxmlformats.org/officeDocument/2006/relationships/notesMaster"/><Relationship Id="rId5" Target="tableStyles.xml" Type="http://schemas.openxmlformats.org/officeDocument/2006/relationships/tableStyles"/><Relationship Id="rId50" Target="theme/theme2.xml" Type="http://schemas.openxmlformats.org/officeDocument/2006/relationships/theme"/><Relationship Id="rId51" Target="notesSlides/notesSlide1.xml" Type="http://schemas.openxmlformats.org/officeDocument/2006/relationships/notesSlide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notesMasters/_rels/notesMaster1.xml.rels><?xml version="1.0" encoding="UTF-8" standalone="no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notesSlide1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NuVu Fuels...</a:t>
            </a:r>
          </a:p>
          <a:p>
            <a:r>
              <a:rPr lang="en-US"/>
              <a:t>Hampton Inn &amp; Suites Manistee Waterfront</a:t>
            </a:r>
          </a:p>
          <a:p>
            <a:r>
              <a:rPr lang="en-US"/>
              <a:t>Beesmooth</a:t>
            </a:r>
          </a:p>
          <a:p>
            <a:r>
              <a:rPr lang="en-US"/>
              <a:t/>
            </a:r>
          </a:p>
          <a:p>
            <a:r>
              <a:rPr lang="en-US"/>
              <a:t>*Also, should these be alphabetized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4.jpe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5.jpe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pn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svg" Type="http://schemas.openxmlformats.org/officeDocument/2006/relationships/image"/><Relationship Id="rId4" Target="../media/image20.png" Type="http://schemas.openxmlformats.org/officeDocument/2006/relationships/image"/><Relationship Id="rId5" Target="../media/image21.svg" Type="http://schemas.openxmlformats.org/officeDocument/2006/relationships/image"/><Relationship Id="rId6" Target="../media/image22.png" Type="http://schemas.openxmlformats.org/officeDocument/2006/relationships/image"/><Relationship Id="rId7" Target="../media/image23.svg" Type="http://schemas.openxmlformats.org/officeDocument/2006/relationships/image"/><Relationship Id="rId8" Target="../media/image24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8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9.jpe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10.jpe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B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974764" y="-207071"/>
            <a:ext cx="3086100" cy="11299900"/>
            <a:chOff x="0" y="0"/>
            <a:chExt cx="812800" cy="297610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2976105"/>
            </a:xfrm>
            <a:custGeom>
              <a:avLst/>
              <a:gdLst/>
              <a:ahLst/>
              <a:cxnLst/>
              <a:rect r="r" b="b" t="t" l="l"/>
              <a:pathLst>
                <a:path h="2976105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00486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6384715" y="9009597"/>
            <a:ext cx="3806571" cy="2083232"/>
          </a:xfrm>
          <a:custGeom>
            <a:avLst/>
            <a:gdLst/>
            <a:ahLst/>
            <a:cxnLst/>
            <a:rect r="r" b="b" t="t" l="l"/>
            <a:pathLst>
              <a:path h="2083232" w="3806571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776329" y="580047"/>
            <a:ext cx="5482971" cy="9023371"/>
          </a:xfrm>
          <a:custGeom>
            <a:avLst/>
            <a:gdLst/>
            <a:ahLst/>
            <a:cxnLst/>
            <a:rect r="r" b="b" t="t" l="l"/>
            <a:pathLst>
              <a:path h="9023371" w="5482971">
                <a:moveTo>
                  <a:pt x="0" y="0"/>
                </a:moveTo>
                <a:lnTo>
                  <a:pt x="5482971" y="0"/>
                </a:lnTo>
                <a:lnTo>
                  <a:pt x="5482971" y="9023371"/>
                </a:lnTo>
                <a:lnTo>
                  <a:pt x="0" y="90233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1714" t="0" r="-11714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-1543050" y="-558218"/>
            <a:ext cx="3086100" cy="11299900"/>
            <a:chOff x="0" y="0"/>
            <a:chExt cx="812800" cy="297610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2976105"/>
            </a:xfrm>
            <a:custGeom>
              <a:avLst/>
              <a:gdLst/>
              <a:ahLst/>
              <a:cxnLst/>
              <a:rect r="r" b="b" t="t" l="l"/>
              <a:pathLst>
                <a:path h="2976105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F27D00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227773" y="4163622"/>
            <a:ext cx="110236" cy="2818996"/>
            <a:chOff x="0" y="0"/>
            <a:chExt cx="26312" cy="67285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6312" cy="672855"/>
            </a:xfrm>
            <a:custGeom>
              <a:avLst/>
              <a:gdLst/>
              <a:ahLst/>
              <a:cxnLst/>
              <a:rect r="r" b="b" t="t" l="l"/>
              <a:pathLst>
                <a:path h="672855" w="26312">
                  <a:moveTo>
                    <a:pt x="0" y="0"/>
                  </a:moveTo>
                  <a:lnTo>
                    <a:pt x="26312" y="0"/>
                  </a:lnTo>
                  <a:lnTo>
                    <a:pt x="26312" y="672855"/>
                  </a:lnTo>
                  <a:lnTo>
                    <a:pt x="0" y="67285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752928" y="3397051"/>
            <a:ext cx="5014433" cy="569486"/>
            <a:chOff x="0" y="0"/>
            <a:chExt cx="1196875" cy="13592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196875" cy="135928"/>
            </a:xfrm>
            <a:custGeom>
              <a:avLst/>
              <a:gdLst/>
              <a:ahLst/>
              <a:cxnLst/>
              <a:rect r="r" b="b" t="t" l="l"/>
              <a:pathLst>
                <a:path h="135928" w="1196875">
                  <a:moveTo>
                    <a:pt x="27791" y="0"/>
                  </a:moveTo>
                  <a:lnTo>
                    <a:pt x="1169084" y="0"/>
                  </a:lnTo>
                  <a:cubicBezTo>
                    <a:pt x="1176455" y="0"/>
                    <a:pt x="1183523" y="2928"/>
                    <a:pt x="1188735" y="8140"/>
                  </a:cubicBezTo>
                  <a:cubicBezTo>
                    <a:pt x="1193947" y="13351"/>
                    <a:pt x="1196875" y="20420"/>
                    <a:pt x="1196875" y="27791"/>
                  </a:cubicBezTo>
                  <a:lnTo>
                    <a:pt x="1196875" y="108138"/>
                  </a:lnTo>
                  <a:cubicBezTo>
                    <a:pt x="1196875" y="115508"/>
                    <a:pt x="1193947" y="122577"/>
                    <a:pt x="1188735" y="127789"/>
                  </a:cubicBezTo>
                  <a:cubicBezTo>
                    <a:pt x="1183523" y="133000"/>
                    <a:pt x="1176455" y="135928"/>
                    <a:pt x="1169084" y="135928"/>
                  </a:cubicBezTo>
                  <a:lnTo>
                    <a:pt x="27791" y="135928"/>
                  </a:lnTo>
                  <a:cubicBezTo>
                    <a:pt x="20420" y="135928"/>
                    <a:pt x="13351" y="133000"/>
                    <a:pt x="8140" y="127789"/>
                  </a:cubicBezTo>
                  <a:cubicBezTo>
                    <a:pt x="2928" y="122577"/>
                    <a:pt x="0" y="115508"/>
                    <a:pt x="0" y="108138"/>
                  </a:cubicBezTo>
                  <a:lnTo>
                    <a:pt x="0" y="27791"/>
                  </a:lnTo>
                  <a:cubicBezTo>
                    <a:pt x="0" y="20420"/>
                    <a:pt x="2928" y="13351"/>
                    <a:pt x="8140" y="8140"/>
                  </a:cubicBezTo>
                  <a:cubicBezTo>
                    <a:pt x="13351" y="2928"/>
                    <a:pt x="20420" y="0"/>
                    <a:pt x="27791" y="0"/>
                  </a:cubicBezTo>
                  <a:close/>
                </a:path>
              </a:pathLst>
            </a:custGeom>
            <a:solidFill>
              <a:srgbClr val="00486A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6055" lIns="56055" bIns="56055" rIns="56055"/>
            <a:lstStyle/>
            <a:p>
              <a:pPr algn="ctr">
                <a:lnSpc>
                  <a:spcPts val="3120"/>
                </a:lnSpc>
              </a:pPr>
              <a:r>
                <a:rPr lang="en-US" sz="2400">
                  <a:solidFill>
                    <a:srgbClr val="FFFFFF"/>
                  </a:solidFill>
                  <a:latin typeface="Montserrat Light"/>
                </a:rPr>
                <a:t>Manistee County Summit 2023</a:t>
              </a: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-2777871" y="-207071"/>
            <a:ext cx="3806571" cy="2083232"/>
          </a:xfrm>
          <a:custGeom>
            <a:avLst/>
            <a:gdLst/>
            <a:ahLst/>
            <a:cxnLst/>
            <a:rect r="r" b="b" t="t" l="l"/>
            <a:pathLst>
              <a:path h="2083232" w="3806571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752928" y="1028700"/>
            <a:ext cx="5662296" cy="1443885"/>
          </a:xfrm>
          <a:custGeom>
            <a:avLst/>
            <a:gdLst/>
            <a:ahLst/>
            <a:cxnLst/>
            <a:rect r="r" b="b" t="t" l="l"/>
            <a:pathLst>
              <a:path h="1443885" w="5662296">
                <a:moveTo>
                  <a:pt x="0" y="0"/>
                </a:moveTo>
                <a:lnTo>
                  <a:pt x="5662295" y="0"/>
                </a:lnTo>
                <a:lnTo>
                  <a:pt x="5662295" y="1443885"/>
                </a:lnTo>
                <a:lnTo>
                  <a:pt x="0" y="144388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1752928" y="9105314"/>
            <a:ext cx="8553855" cy="4981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045"/>
              </a:lnSpc>
            </a:pPr>
            <a:r>
              <a:rPr lang="en-US" sz="2889" spc="144">
                <a:solidFill>
                  <a:srgbClr val="1C5739"/>
                </a:solidFill>
                <a:latin typeface="Open Sauce"/>
              </a:rPr>
              <a:t>ManisteeChamber.com 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752928" y="4545812"/>
            <a:ext cx="10023401" cy="24620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144"/>
              </a:lnSpc>
            </a:pPr>
            <a:r>
              <a:rPr lang="en-US" sz="6400">
                <a:solidFill>
                  <a:srgbClr val="00486A"/>
                </a:solidFill>
                <a:latin typeface="Codec Pro ExtraBold"/>
              </a:rPr>
              <a:t>OVERVIEW OF THE NEW &amp; UPCOMING MANISTEE COUNTY BUSINESSES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B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974764" y="-207071"/>
            <a:ext cx="3086100" cy="11299900"/>
            <a:chOff x="0" y="0"/>
            <a:chExt cx="812800" cy="297610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2976105"/>
            </a:xfrm>
            <a:custGeom>
              <a:avLst/>
              <a:gdLst/>
              <a:ahLst/>
              <a:cxnLst/>
              <a:rect r="r" b="b" t="t" l="l"/>
              <a:pathLst>
                <a:path h="2976105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00486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6384715" y="9009597"/>
            <a:ext cx="3806571" cy="2083232"/>
          </a:xfrm>
          <a:custGeom>
            <a:avLst/>
            <a:gdLst/>
            <a:ahLst/>
            <a:cxnLst/>
            <a:rect r="r" b="b" t="t" l="l"/>
            <a:pathLst>
              <a:path h="2083232" w="3806571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776329" y="580047"/>
            <a:ext cx="5482971" cy="9023371"/>
          </a:xfrm>
          <a:custGeom>
            <a:avLst/>
            <a:gdLst/>
            <a:ahLst/>
            <a:cxnLst/>
            <a:rect r="r" b="b" t="t" l="l"/>
            <a:pathLst>
              <a:path h="9023371" w="5482971">
                <a:moveTo>
                  <a:pt x="0" y="0"/>
                </a:moveTo>
                <a:lnTo>
                  <a:pt x="5482971" y="0"/>
                </a:lnTo>
                <a:lnTo>
                  <a:pt x="5482971" y="9023371"/>
                </a:lnTo>
                <a:lnTo>
                  <a:pt x="0" y="90233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3505" t="0" r="-73505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-1543050" y="-558218"/>
            <a:ext cx="3086100" cy="11299900"/>
            <a:chOff x="0" y="0"/>
            <a:chExt cx="812800" cy="297610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2976105"/>
            </a:xfrm>
            <a:custGeom>
              <a:avLst/>
              <a:gdLst/>
              <a:ahLst/>
              <a:cxnLst/>
              <a:rect r="r" b="b" t="t" l="l"/>
              <a:pathLst>
                <a:path h="2976105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F27D00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227773" y="4163622"/>
            <a:ext cx="110236" cy="2818996"/>
            <a:chOff x="0" y="0"/>
            <a:chExt cx="26312" cy="67285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6312" cy="672855"/>
            </a:xfrm>
            <a:custGeom>
              <a:avLst/>
              <a:gdLst/>
              <a:ahLst/>
              <a:cxnLst/>
              <a:rect r="r" b="b" t="t" l="l"/>
              <a:pathLst>
                <a:path h="672855" w="26312">
                  <a:moveTo>
                    <a:pt x="0" y="0"/>
                  </a:moveTo>
                  <a:lnTo>
                    <a:pt x="26312" y="0"/>
                  </a:lnTo>
                  <a:lnTo>
                    <a:pt x="26312" y="672855"/>
                  </a:lnTo>
                  <a:lnTo>
                    <a:pt x="0" y="67285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-2777871" y="-207071"/>
            <a:ext cx="3806571" cy="2083232"/>
          </a:xfrm>
          <a:custGeom>
            <a:avLst/>
            <a:gdLst/>
            <a:ahLst/>
            <a:cxnLst/>
            <a:rect r="r" b="b" t="t" l="l"/>
            <a:pathLst>
              <a:path h="2083232" w="3806571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3419158" y="3261508"/>
            <a:ext cx="6722058" cy="1300606"/>
            <a:chOff x="0" y="0"/>
            <a:chExt cx="1770419" cy="34254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770418" cy="342547"/>
            </a:xfrm>
            <a:custGeom>
              <a:avLst/>
              <a:gdLst/>
              <a:ahLst/>
              <a:cxnLst/>
              <a:rect r="r" b="b" t="t" l="l"/>
              <a:pathLst>
                <a:path h="342547" w="1770418">
                  <a:moveTo>
                    <a:pt x="58738" y="0"/>
                  </a:moveTo>
                  <a:lnTo>
                    <a:pt x="1711681" y="0"/>
                  </a:lnTo>
                  <a:cubicBezTo>
                    <a:pt x="1727259" y="0"/>
                    <a:pt x="1742199" y="6188"/>
                    <a:pt x="1753215" y="17204"/>
                  </a:cubicBezTo>
                  <a:cubicBezTo>
                    <a:pt x="1764230" y="28219"/>
                    <a:pt x="1770418" y="43159"/>
                    <a:pt x="1770418" y="58738"/>
                  </a:cubicBezTo>
                  <a:lnTo>
                    <a:pt x="1770418" y="283809"/>
                  </a:lnTo>
                  <a:cubicBezTo>
                    <a:pt x="1770418" y="299387"/>
                    <a:pt x="1764230" y="314327"/>
                    <a:pt x="1753215" y="325343"/>
                  </a:cubicBezTo>
                  <a:cubicBezTo>
                    <a:pt x="1742199" y="336358"/>
                    <a:pt x="1727259" y="342547"/>
                    <a:pt x="1711681" y="342547"/>
                  </a:cubicBezTo>
                  <a:lnTo>
                    <a:pt x="58738" y="342547"/>
                  </a:lnTo>
                  <a:cubicBezTo>
                    <a:pt x="43159" y="342547"/>
                    <a:pt x="28219" y="336358"/>
                    <a:pt x="17204" y="325343"/>
                  </a:cubicBezTo>
                  <a:cubicBezTo>
                    <a:pt x="6188" y="314327"/>
                    <a:pt x="0" y="299387"/>
                    <a:pt x="0" y="283809"/>
                  </a:cubicBezTo>
                  <a:lnTo>
                    <a:pt x="0" y="58738"/>
                  </a:lnTo>
                  <a:cubicBezTo>
                    <a:pt x="0" y="43159"/>
                    <a:pt x="6188" y="28219"/>
                    <a:pt x="17204" y="17204"/>
                  </a:cubicBezTo>
                  <a:cubicBezTo>
                    <a:pt x="28219" y="6188"/>
                    <a:pt x="43159" y="0"/>
                    <a:pt x="58738" y="0"/>
                  </a:cubicBezTo>
                  <a:close/>
                </a:path>
              </a:pathLst>
            </a:custGeom>
            <a:solidFill>
              <a:srgbClr val="00B2A9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543050" y="447056"/>
            <a:ext cx="11431714" cy="24620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44"/>
              </a:lnSpc>
            </a:pPr>
            <a:r>
              <a:rPr lang="en-US" sz="6400">
                <a:solidFill>
                  <a:srgbClr val="00486A"/>
                </a:solidFill>
                <a:latin typeface="Codec Pro ExtraBold"/>
              </a:rPr>
              <a:t>RAISING MANISTEE COUNTY CHILDCARE CROSS-SECTOR COLLABORATIVE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3419158" y="9696725"/>
            <a:ext cx="6722058" cy="433160"/>
            <a:chOff x="0" y="0"/>
            <a:chExt cx="1770419" cy="114083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770418" cy="114083"/>
            </a:xfrm>
            <a:custGeom>
              <a:avLst/>
              <a:gdLst/>
              <a:ahLst/>
              <a:cxnLst/>
              <a:rect r="r" b="b" t="t" l="l"/>
              <a:pathLst>
                <a:path h="114083" w="1770418">
                  <a:moveTo>
                    <a:pt x="57042" y="0"/>
                  </a:moveTo>
                  <a:lnTo>
                    <a:pt x="1713377" y="0"/>
                  </a:lnTo>
                  <a:cubicBezTo>
                    <a:pt x="1728505" y="0"/>
                    <a:pt x="1743014" y="6010"/>
                    <a:pt x="1753711" y="16707"/>
                  </a:cubicBezTo>
                  <a:cubicBezTo>
                    <a:pt x="1764409" y="27404"/>
                    <a:pt x="1770418" y="41913"/>
                    <a:pt x="1770418" y="57042"/>
                  </a:cubicBezTo>
                  <a:lnTo>
                    <a:pt x="1770418" y="57042"/>
                  </a:lnTo>
                  <a:cubicBezTo>
                    <a:pt x="1770418" y="88545"/>
                    <a:pt x="1744880" y="114083"/>
                    <a:pt x="1713377" y="114083"/>
                  </a:cubicBezTo>
                  <a:lnTo>
                    <a:pt x="57042" y="114083"/>
                  </a:lnTo>
                  <a:cubicBezTo>
                    <a:pt x="25538" y="114083"/>
                    <a:pt x="0" y="88545"/>
                    <a:pt x="0" y="57042"/>
                  </a:cubicBezTo>
                  <a:lnTo>
                    <a:pt x="0" y="57042"/>
                  </a:lnTo>
                  <a:cubicBezTo>
                    <a:pt x="0" y="25538"/>
                    <a:pt x="25538" y="0"/>
                    <a:pt x="57042" y="0"/>
                  </a:cubicBezTo>
                  <a:close/>
                </a:path>
              </a:pathLst>
            </a:custGeom>
            <a:solidFill>
              <a:srgbClr val="00B2A9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1977956" y="4771665"/>
            <a:ext cx="9363466" cy="4696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74979" indent="-237490" lvl="1">
              <a:lnSpc>
                <a:spcPts val="2859"/>
              </a:lnSpc>
              <a:buFont typeface="Arial"/>
              <a:buChar char="•"/>
            </a:pPr>
            <a:r>
              <a:rPr lang="en-US" sz="2199">
                <a:solidFill>
                  <a:srgbClr val="00486A"/>
                </a:solidFill>
                <a:latin typeface="Open Sauce"/>
              </a:rPr>
              <a:t>Respect, recruit, and revitalize the early childhood care and education workforce</a:t>
            </a:r>
          </a:p>
          <a:p>
            <a:pPr>
              <a:lnSpc>
                <a:spcPts val="2859"/>
              </a:lnSpc>
            </a:pPr>
          </a:p>
          <a:p>
            <a:pPr marL="474979" indent="-237490" lvl="1">
              <a:lnSpc>
                <a:spcPts val="2859"/>
              </a:lnSpc>
              <a:buFont typeface="Arial"/>
              <a:buChar char="•"/>
            </a:pPr>
            <a:r>
              <a:rPr lang="en-US" sz="2199">
                <a:solidFill>
                  <a:srgbClr val="00486A"/>
                </a:solidFill>
                <a:latin typeface="Open Sauce"/>
              </a:rPr>
              <a:t>Increase community investment in the early childhood system and build a network of support.</a:t>
            </a:r>
          </a:p>
          <a:p>
            <a:pPr>
              <a:lnSpc>
                <a:spcPts val="2859"/>
              </a:lnSpc>
            </a:pPr>
          </a:p>
          <a:p>
            <a:pPr marL="474979" indent="-237490" lvl="1">
              <a:lnSpc>
                <a:spcPts val="2859"/>
              </a:lnSpc>
              <a:buFont typeface="Arial"/>
              <a:buChar char="•"/>
            </a:pPr>
            <a:r>
              <a:rPr lang="en-US" sz="2199">
                <a:solidFill>
                  <a:srgbClr val="00486A"/>
                </a:solidFill>
                <a:latin typeface="Open Sauce"/>
              </a:rPr>
              <a:t>Increase community education around the early childhood system and develop a universal, community-based system of childcare marketing.</a:t>
            </a:r>
          </a:p>
          <a:p>
            <a:pPr>
              <a:lnSpc>
                <a:spcPts val="2859"/>
              </a:lnSpc>
            </a:pPr>
          </a:p>
          <a:p>
            <a:pPr marL="474979" indent="-237490" lvl="1">
              <a:lnSpc>
                <a:spcPts val="2859"/>
              </a:lnSpc>
              <a:buFont typeface="Arial"/>
              <a:buChar char="•"/>
            </a:pPr>
            <a:r>
              <a:rPr lang="en-US" sz="2199">
                <a:solidFill>
                  <a:srgbClr val="00486A"/>
                </a:solidFill>
                <a:latin typeface="Open Sauce"/>
              </a:rPr>
              <a:t>Promote and increase access to existing support opportunities for childcare businesses and increase the available childcare supply.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3178163" y="3363806"/>
            <a:ext cx="6963053" cy="1076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5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Open Sauce Bold"/>
              </a:rPr>
              <a:t>Mission: </a:t>
            </a:r>
            <a:r>
              <a:rPr lang="en-US" sz="2199">
                <a:solidFill>
                  <a:srgbClr val="FFFFFF"/>
                </a:solidFill>
                <a:latin typeface="Open Sauce"/>
              </a:rPr>
              <a:t>To preserve and develop strong, coordinated early childhood infrastructure in Manistee County 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4525304" y="9707678"/>
            <a:ext cx="4144566" cy="353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5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Open Sauce Bold"/>
              </a:rPr>
              <a:t>rmc@manisteefoundation.org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B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974764" y="-207071"/>
            <a:ext cx="3086100" cy="11299900"/>
            <a:chOff x="0" y="0"/>
            <a:chExt cx="812800" cy="297610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2976105"/>
            </a:xfrm>
            <a:custGeom>
              <a:avLst/>
              <a:gdLst/>
              <a:ahLst/>
              <a:cxnLst/>
              <a:rect r="r" b="b" t="t" l="l"/>
              <a:pathLst>
                <a:path h="2976105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00486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6384715" y="9009597"/>
            <a:ext cx="3806571" cy="2083232"/>
          </a:xfrm>
          <a:custGeom>
            <a:avLst/>
            <a:gdLst/>
            <a:ahLst/>
            <a:cxnLst/>
            <a:rect r="r" b="b" t="t" l="l"/>
            <a:pathLst>
              <a:path h="2083232" w="3806571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843004" y="580047"/>
            <a:ext cx="5482971" cy="9023371"/>
          </a:xfrm>
          <a:custGeom>
            <a:avLst/>
            <a:gdLst/>
            <a:ahLst/>
            <a:cxnLst/>
            <a:rect r="r" b="b" t="t" l="l"/>
            <a:pathLst>
              <a:path h="9023371" w="5482971">
                <a:moveTo>
                  <a:pt x="0" y="0"/>
                </a:moveTo>
                <a:lnTo>
                  <a:pt x="5482971" y="0"/>
                </a:lnTo>
                <a:lnTo>
                  <a:pt x="5482971" y="9023371"/>
                </a:lnTo>
                <a:lnTo>
                  <a:pt x="0" y="90233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9711" t="0" r="-117299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-1543050" y="-558218"/>
            <a:ext cx="3086100" cy="11299900"/>
            <a:chOff x="0" y="0"/>
            <a:chExt cx="812800" cy="297610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2976105"/>
            </a:xfrm>
            <a:custGeom>
              <a:avLst/>
              <a:gdLst/>
              <a:ahLst/>
              <a:cxnLst/>
              <a:rect r="r" b="b" t="t" l="l"/>
              <a:pathLst>
                <a:path h="2976105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F27D00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227773" y="4163622"/>
            <a:ext cx="110236" cy="2818996"/>
            <a:chOff x="0" y="0"/>
            <a:chExt cx="26312" cy="67285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6312" cy="672855"/>
            </a:xfrm>
            <a:custGeom>
              <a:avLst/>
              <a:gdLst/>
              <a:ahLst/>
              <a:cxnLst/>
              <a:rect r="r" b="b" t="t" l="l"/>
              <a:pathLst>
                <a:path h="672855" w="26312">
                  <a:moveTo>
                    <a:pt x="0" y="0"/>
                  </a:moveTo>
                  <a:lnTo>
                    <a:pt x="26312" y="0"/>
                  </a:lnTo>
                  <a:lnTo>
                    <a:pt x="26312" y="672855"/>
                  </a:lnTo>
                  <a:lnTo>
                    <a:pt x="0" y="67285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-2777871" y="-207071"/>
            <a:ext cx="3806571" cy="2083232"/>
          </a:xfrm>
          <a:custGeom>
            <a:avLst/>
            <a:gdLst/>
            <a:ahLst/>
            <a:cxnLst/>
            <a:rect r="r" b="b" t="t" l="l"/>
            <a:pathLst>
              <a:path h="2083232" w="3806571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543050" y="1440485"/>
            <a:ext cx="10233279" cy="9189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44"/>
              </a:lnSpc>
            </a:pPr>
            <a:r>
              <a:rPr lang="en-US" sz="6400">
                <a:solidFill>
                  <a:srgbClr val="00486A"/>
                </a:solidFill>
                <a:latin typeface="Codec Pro ExtraBold"/>
              </a:rPr>
              <a:t>SOLUTIONS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543050" y="3248035"/>
            <a:ext cx="10233279" cy="3422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755642" indent="-377821" lvl="1">
              <a:lnSpc>
                <a:spcPts val="4549"/>
              </a:lnSpc>
              <a:buFont typeface="Arial"/>
              <a:buChar char="•"/>
            </a:pPr>
            <a:r>
              <a:rPr lang="en-US" sz="3499">
                <a:solidFill>
                  <a:srgbClr val="00486A"/>
                </a:solidFill>
                <a:latin typeface="Open Sauce"/>
              </a:rPr>
              <a:t>Bolstering Tri-Share to increase access</a:t>
            </a:r>
          </a:p>
          <a:p>
            <a:pPr algn="just">
              <a:lnSpc>
                <a:spcPts val="4549"/>
              </a:lnSpc>
            </a:pPr>
          </a:p>
          <a:p>
            <a:pPr algn="just" marL="755642" indent="-377821" lvl="1">
              <a:lnSpc>
                <a:spcPts val="4549"/>
              </a:lnSpc>
              <a:buFont typeface="Arial"/>
              <a:buChar char="•"/>
            </a:pPr>
            <a:r>
              <a:rPr lang="en-US" sz="3499">
                <a:solidFill>
                  <a:srgbClr val="00486A"/>
                </a:solidFill>
                <a:latin typeface="Open Sauce"/>
              </a:rPr>
              <a:t>Creating and expanding Childcare Facilities and Personnel Capacity</a:t>
            </a:r>
          </a:p>
          <a:p>
            <a:pPr algn="just">
              <a:lnSpc>
                <a:spcPts val="4549"/>
              </a:lnSpc>
            </a:pPr>
          </a:p>
          <a:p>
            <a:pPr algn="just" marL="755642" indent="-377821" lvl="1">
              <a:lnSpc>
                <a:spcPts val="4549"/>
              </a:lnSpc>
              <a:buFont typeface="Arial"/>
              <a:buChar char="•"/>
            </a:pPr>
            <a:r>
              <a:rPr lang="en-US" sz="3499">
                <a:solidFill>
                  <a:srgbClr val="00486A"/>
                </a:solidFill>
                <a:latin typeface="Open Sauce"/>
              </a:rPr>
              <a:t>Building Workforce Flexibility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B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384715" y="9009597"/>
            <a:ext cx="3806571" cy="2083232"/>
          </a:xfrm>
          <a:custGeom>
            <a:avLst/>
            <a:gdLst/>
            <a:ahLst/>
            <a:cxnLst/>
            <a:rect r="r" b="b" t="t" l="l"/>
            <a:pathLst>
              <a:path h="2083232" w="3806571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543050" y="-558218"/>
            <a:ext cx="3086100" cy="11299900"/>
            <a:chOff x="0" y="0"/>
            <a:chExt cx="812800" cy="297610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2976105"/>
            </a:xfrm>
            <a:custGeom>
              <a:avLst/>
              <a:gdLst/>
              <a:ahLst/>
              <a:cxnLst/>
              <a:rect r="r" b="b" t="t" l="l"/>
              <a:pathLst>
                <a:path h="2976105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F27D0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227773" y="4163622"/>
            <a:ext cx="110236" cy="2818996"/>
            <a:chOff x="0" y="0"/>
            <a:chExt cx="26312" cy="67285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6312" cy="672855"/>
            </a:xfrm>
            <a:custGeom>
              <a:avLst/>
              <a:gdLst/>
              <a:ahLst/>
              <a:cxnLst/>
              <a:rect r="r" b="b" t="t" l="l"/>
              <a:pathLst>
                <a:path h="672855" w="26312">
                  <a:moveTo>
                    <a:pt x="0" y="0"/>
                  </a:moveTo>
                  <a:lnTo>
                    <a:pt x="26312" y="0"/>
                  </a:lnTo>
                  <a:lnTo>
                    <a:pt x="26312" y="672855"/>
                  </a:lnTo>
                  <a:lnTo>
                    <a:pt x="0" y="67285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-2777871" y="-207071"/>
            <a:ext cx="3806571" cy="2083232"/>
          </a:xfrm>
          <a:custGeom>
            <a:avLst/>
            <a:gdLst/>
            <a:ahLst/>
            <a:cxnLst/>
            <a:rect r="r" b="b" t="t" l="l"/>
            <a:pathLst>
              <a:path h="2083232" w="3806571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3461373" y="189386"/>
            <a:ext cx="12923341" cy="1128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19"/>
              </a:lnSpc>
              <a:spcBef>
                <a:spcPct val="0"/>
              </a:spcBef>
            </a:pPr>
            <a:r>
              <a:rPr lang="en-US" sz="6399">
                <a:solidFill>
                  <a:srgbClr val="00486A"/>
                </a:solidFill>
                <a:latin typeface="Codec Pro ExtraBold"/>
              </a:rPr>
              <a:t>Housing Impacts and Challenges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807744" y="1438492"/>
            <a:ext cx="16230600" cy="75711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69285" indent="-334642" lvl="1">
              <a:lnSpc>
                <a:spcPts val="4029"/>
              </a:lnSpc>
              <a:buFont typeface="Arial"/>
              <a:buChar char="•"/>
            </a:pPr>
            <a:r>
              <a:rPr lang="en-US" sz="3099">
                <a:solidFill>
                  <a:srgbClr val="00486A"/>
                </a:solidFill>
                <a:latin typeface="Open Sauce"/>
              </a:rPr>
              <a:t>New employees/candidates cannot move to the area because lack of options - apartments and homes (Fact:  2,296 work here, but live elsewhere)</a:t>
            </a:r>
          </a:p>
          <a:p>
            <a:pPr>
              <a:lnSpc>
                <a:spcPts val="4029"/>
              </a:lnSpc>
            </a:pPr>
          </a:p>
          <a:p>
            <a:pPr marL="669285" indent="-334642" lvl="1">
              <a:lnSpc>
                <a:spcPts val="4029"/>
              </a:lnSpc>
              <a:buFont typeface="Arial"/>
              <a:buChar char="•"/>
            </a:pPr>
            <a:r>
              <a:rPr lang="en-US" sz="3099">
                <a:solidFill>
                  <a:srgbClr val="00486A"/>
                </a:solidFill>
                <a:latin typeface="Open Sauce"/>
              </a:rPr>
              <a:t>Seniors need options for the next stages of their lives (Demographics in the next 5 years: 65 to 74=+5.1% and over 75=+17.1%)</a:t>
            </a:r>
          </a:p>
          <a:p>
            <a:pPr>
              <a:lnSpc>
                <a:spcPts val="4029"/>
              </a:lnSpc>
            </a:pPr>
          </a:p>
          <a:p>
            <a:pPr marL="669285" indent="-334642" lvl="1">
              <a:lnSpc>
                <a:spcPts val="4029"/>
              </a:lnSpc>
              <a:buFont typeface="Arial"/>
              <a:buChar char="•"/>
            </a:pPr>
            <a:r>
              <a:rPr lang="en-US" sz="3099">
                <a:solidFill>
                  <a:srgbClr val="00486A"/>
                </a:solidFill>
                <a:latin typeface="Open Sauce"/>
              </a:rPr>
              <a:t>Employers cannot grow the workforce with good jobs because of these problems.</a:t>
            </a:r>
          </a:p>
          <a:p>
            <a:pPr>
              <a:lnSpc>
                <a:spcPts val="4029"/>
              </a:lnSpc>
            </a:pPr>
          </a:p>
          <a:p>
            <a:pPr marL="669285" indent="-334642" lvl="1">
              <a:lnSpc>
                <a:spcPts val="4029"/>
              </a:lnSpc>
              <a:buFont typeface="Arial"/>
              <a:buChar char="•"/>
            </a:pPr>
            <a:r>
              <a:rPr lang="en-US" sz="3099">
                <a:solidFill>
                  <a:srgbClr val="00486A"/>
                </a:solidFill>
                <a:latin typeface="Open Sauce"/>
              </a:rPr>
              <a:t>Housing needs are great and get at underlying problems:</a:t>
            </a:r>
          </a:p>
          <a:p>
            <a:pPr marL="1338569" indent="-446190" lvl="2">
              <a:lnSpc>
                <a:spcPts val="4029"/>
              </a:lnSpc>
              <a:spcBef>
                <a:spcPct val="0"/>
              </a:spcBef>
              <a:buFont typeface="Arial"/>
              <a:buChar char="⚬"/>
            </a:pPr>
            <a:r>
              <a:rPr lang="en-US" sz="3099">
                <a:solidFill>
                  <a:srgbClr val="00486A"/>
                </a:solidFill>
                <a:latin typeface="Open Sauce"/>
              </a:rPr>
              <a:t>Rental household growth → balanced market, vacancies, step-down needs, commuters, new jobs → Manistee County needs 525 units!</a:t>
            </a:r>
          </a:p>
          <a:p>
            <a:pPr>
              <a:lnSpc>
                <a:spcPts val="4029"/>
              </a:lnSpc>
              <a:spcBef>
                <a:spcPct val="0"/>
              </a:spcBef>
            </a:pPr>
          </a:p>
          <a:p>
            <a:pPr marL="1338569" indent="-446190" lvl="2">
              <a:lnSpc>
                <a:spcPts val="4029"/>
              </a:lnSpc>
              <a:spcBef>
                <a:spcPct val="0"/>
              </a:spcBef>
              <a:buFont typeface="Arial"/>
              <a:buChar char="⚬"/>
            </a:pPr>
            <a:r>
              <a:rPr lang="en-US" sz="3099">
                <a:solidFill>
                  <a:srgbClr val="00486A"/>
                </a:solidFill>
                <a:latin typeface="Open Sauce"/>
              </a:rPr>
              <a:t>For sale household growth → Replacement, commuters, new jobs, vacancies, available stock → 1,377 units or homes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821791" y="1607945"/>
            <a:ext cx="14210870" cy="8027844"/>
          </a:xfrm>
          <a:custGeom>
            <a:avLst/>
            <a:gdLst/>
            <a:ahLst/>
            <a:cxnLst/>
            <a:rect r="r" b="b" t="t" l="l"/>
            <a:pathLst>
              <a:path h="8027844" w="14210870">
                <a:moveTo>
                  <a:pt x="0" y="0"/>
                </a:moveTo>
                <a:lnTo>
                  <a:pt x="14210870" y="0"/>
                </a:lnTo>
                <a:lnTo>
                  <a:pt x="14210870" y="8027844"/>
                </a:lnTo>
                <a:lnTo>
                  <a:pt x="0" y="80278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380630" y="239905"/>
            <a:ext cx="14266935" cy="11776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831"/>
              </a:lnSpc>
              <a:spcBef>
                <a:spcPct val="0"/>
              </a:spcBef>
            </a:pPr>
            <a:r>
              <a:rPr lang="en-US" sz="6399" spc="627">
                <a:solidFill>
                  <a:srgbClr val="00486A"/>
                </a:solidFill>
                <a:latin typeface="Codec Pro ExtraBold"/>
              </a:rPr>
              <a:t>USING AVAILABLE TOOLS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-1543050" y="-558218"/>
            <a:ext cx="3086100" cy="11299900"/>
            <a:chOff x="0" y="0"/>
            <a:chExt cx="812800" cy="297610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2976105"/>
            </a:xfrm>
            <a:custGeom>
              <a:avLst/>
              <a:gdLst/>
              <a:ahLst/>
              <a:cxnLst/>
              <a:rect r="r" b="b" t="t" l="l"/>
              <a:pathLst>
                <a:path h="2976105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F27D0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227773" y="4163622"/>
            <a:ext cx="110236" cy="2818996"/>
            <a:chOff x="0" y="0"/>
            <a:chExt cx="26312" cy="67285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6312" cy="672855"/>
            </a:xfrm>
            <a:custGeom>
              <a:avLst/>
              <a:gdLst/>
              <a:ahLst/>
              <a:cxnLst/>
              <a:rect r="r" b="b" t="t" l="l"/>
              <a:pathLst>
                <a:path h="672855" w="26312">
                  <a:moveTo>
                    <a:pt x="0" y="0"/>
                  </a:moveTo>
                  <a:lnTo>
                    <a:pt x="26312" y="0"/>
                  </a:lnTo>
                  <a:lnTo>
                    <a:pt x="26312" y="672855"/>
                  </a:lnTo>
                  <a:lnTo>
                    <a:pt x="0" y="67285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-2777871" y="-207071"/>
            <a:ext cx="3806571" cy="2083232"/>
          </a:xfrm>
          <a:custGeom>
            <a:avLst/>
            <a:gdLst/>
            <a:ahLst/>
            <a:cxnLst/>
            <a:rect r="r" b="b" t="t" l="l"/>
            <a:pathLst>
              <a:path h="2083232" w="3806571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B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384715" y="9009597"/>
            <a:ext cx="3806571" cy="2083232"/>
          </a:xfrm>
          <a:custGeom>
            <a:avLst/>
            <a:gdLst/>
            <a:ahLst/>
            <a:cxnLst/>
            <a:rect r="r" b="b" t="t" l="l"/>
            <a:pathLst>
              <a:path h="2083232" w="3806571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543050" y="-558218"/>
            <a:ext cx="3086100" cy="11299900"/>
            <a:chOff x="0" y="0"/>
            <a:chExt cx="812800" cy="297610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2976105"/>
            </a:xfrm>
            <a:custGeom>
              <a:avLst/>
              <a:gdLst/>
              <a:ahLst/>
              <a:cxnLst/>
              <a:rect r="r" b="b" t="t" l="l"/>
              <a:pathLst>
                <a:path h="2976105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F27D0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227773" y="4163622"/>
            <a:ext cx="110236" cy="2818996"/>
            <a:chOff x="0" y="0"/>
            <a:chExt cx="26312" cy="67285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6312" cy="672855"/>
            </a:xfrm>
            <a:custGeom>
              <a:avLst/>
              <a:gdLst/>
              <a:ahLst/>
              <a:cxnLst/>
              <a:rect r="r" b="b" t="t" l="l"/>
              <a:pathLst>
                <a:path h="672855" w="26312">
                  <a:moveTo>
                    <a:pt x="0" y="0"/>
                  </a:moveTo>
                  <a:lnTo>
                    <a:pt x="26312" y="0"/>
                  </a:lnTo>
                  <a:lnTo>
                    <a:pt x="26312" y="672855"/>
                  </a:lnTo>
                  <a:lnTo>
                    <a:pt x="0" y="67285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-2777871" y="-207071"/>
            <a:ext cx="3806571" cy="2083232"/>
          </a:xfrm>
          <a:custGeom>
            <a:avLst/>
            <a:gdLst/>
            <a:ahLst/>
            <a:cxnLst/>
            <a:rect r="r" b="b" t="t" l="l"/>
            <a:pathLst>
              <a:path h="2083232" w="3806571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4556580" y="3296427"/>
            <a:ext cx="11299900" cy="3086100"/>
            <a:chOff x="0" y="0"/>
            <a:chExt cx="2976105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976105" cy="812800"/>
            </a:xfrm>
            <a:custGeom>
              <a:avLst/>
              <a:gdLst/>
              <a:ahLst/>
              <a:cxnLst/>
              <a:rect r="r" b="b" t="t" l="l"/>
              <a:pathLst>
                <a:path h="812800" w="2976105">
                  <a:moveTo>
                    <a:pt x="34942" y="0"/>
                  </a:moveTo>
                  <a:lnTo>
                    <a:pt x="2941164" y="0"/>
                  </a:lnTo>
                  <a:cubicBezTo>
                    <a:pt x="2950431" y="0"/>
                    <a:pt x="2959318" y="3681"/>
                    <a:pt x="2965871" y="10234"/>
                  </a:cubicBezTo>
                  <a:cubicBezTo>
                    <a:pt x="2972424" y="16787"/>
                    <a:pt x="2976105" y="25675"/>
                    <a:pt x="2976105" y="34942"/>
                  </a:cubicBezTo>
                  <a:lnTo>
                    <a:pt x="2976105" y="777858"/>
                  </a:lnTo>
                  <a:cubicBezTo>
                    <a:pt x="2976105" y="787125"/>
                    <a:pt x="2972424" y="796013"/>
                    <a:pt x="2965871" y="802566"/>
                  </a:cubicBezTo>
                  <a:cubicBezTo>
                    <a:pt x="2959318" y="809119"/>
                    <a:pt x="2950431" y="812800"/>
                    <a:pt x="2941164" y="812800"/>
                  </a:cubicBezTo>
                  <a:lnTo>
                    <a:pt x="34942" y="812800"/>
                  </a:lnTo>
                  <a:cubicBezTo>
                    <a:pt x="25675" y="812800"/>
                    <a:pt x="16787" y="809119"/>
                    <a:pt x="10234" y="802566"/>
                  </a:cubicBezTo>
                  <a:cubicBezTo>
                    <a:pt x="3681" y="796013"/>
                    <a:pt x="0" y="787125"/>
                    <a:pt x="0" y="777858"/>
                  </a:cubicBezTo>
                  <a:lnTo>
                    <a:pt x="0" y="34942"/>
                  </a:lnTo>
                  <a:cubicBezTo>
                    <a:pt x="0" y="25675"/>
                    <a:pt x="3681" y="16787"/>
                    <a:pt x="10234" y="10234"/>
                  </a:cubicBezTo>
                  <a:cubicBezTo>
                    <a:pt x="16787" y="3681"/>
                    <a:pt x="25675" y="0"/>
                    <a:pt x="34942" y="0"/>
                  </a:cubicBezTo>
                  <a:close/>
                </a:path>
              </a:pathLst>
            </a:custGeom>
            <a:solidFill>
              <a:srgbClr val="00486A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4556580" y="3819343"/>
            <a:ext cx="11299900" cy="17259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019"/>
              </a:lnSpc>
            </a:pPr>
            <a:r>
              <a:rPr lang="en-US" sz="9299">
                <a:solidFill>
                  <a:srgbClr val="FFFFFF"/>
                </a:solidFill>
                <a:latin typeface="Codec Pro ExtraBold"/>
              </a:rPr>
              <a:t>Questions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7D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-1753206">
            <a:off x="3511113" y="7826583"/>
            <a:ext cx="25783492" cy="9586163"/>
          </a:xfrm>
          <a:prstGeom prst="rect">
            <a:avLst/>
          </a:prstGeom>
          <a:solidFill>
            <a:srgbClr val="000000">
              <a:alpha val="6667"/>
            </a:srgbClr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1028700"/>
            <a:ext cx="1783058" cy="295015"/>
          </a:xfrm>
          <a:custGeom>
            <a:avLst/>
            <a:gdLst/>
            <a:ahLst/>
            <a:cxnLst/>
            <a:rect r="r" b="b" t="t" l="l"/>
            <a:pathLst>
              <a:path h="295015" w="1783058">
                <a:moveTo>
                  <a:pt x="0" y="0"/>
                </a:moveTo>
                <a:lnTo>
                  <a:pt x="1783058" y="0"/>
                </a:lnTo>
                <a:lnTo>
                  <a:pt x="1783058" y="295015"/>
                </a:lnTo>
                <a:lnTo>
                  <a:pt x="0" y="295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476242" y="8956802"/>
            <a:ext cx="1783058" cy="295015"/>
          </a:xfrm>
          <a:custGeom>
            <a:avLst/>
            <a:gdLst/>
            <a:ahLst/>
            <a:cxnLst/>
            <a:rect r="r" b="b" t="t" l="l"/>
            <a:pathLst>
              <a:path h="295015" w="1783058">
                <a:moveTo>
                  <a:pt x="0" y="0"/>
                </a:moveTo>
                <a:lnTo>
                  <a:pt x="1783058" y="0"/>
                </a:lnTo>
                <a:lnTo>
                  <a:pt x="1783058" y="295015"/>
                </a:lnTo>
                <a:lnTo>
                  <a:pt x="0" y="295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7494137" y="698454"/>
            <a:ext cx="2556816" cy="2575547"/>
          </a:xfrm>
          <a:custGeom>
            <a:avLst/>
            <a:gdLst/>
            <a:ahLst/>
            <a:cxnLst/>
            <a:rect r="r" b="b" t="t" l="l"/>
            <a:pathLst>
              <a:path h="2575547" w="2556816">
                <a:moveTo>
                  <a:pt x="0" y="0"/>
                </a:moveTo>
                <a:lnTo>
                  <a:pt x="2556815" y="0"/>
                </a:lnTo>
                <a:lnTo>
                  <a:pt x="2556815" y="2575547"/>
                </a:lnTo>
                <a:lnTo>
                  <a:pt x="0" y="25755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79461" y="9578419"/>
            <a:ext cx="2556816" cy="2575547"/>
          </a:xfrm>
          <a:custGeom>
            <a:avLst/>
            <a:gdLst/>
            <a:ahLst/>
            <a:cxnLst/>
            <a:rect r="r" b="b" t="t" l="l"/>
            <a:pathLst>
              <a:path h="2575547" w="2556816">
                <a:moveTo>
                  <a:pt x="0" y="0"/>
                </a:moveTo>
                <a:lnTo>
                  <a:pt x="2556816" y="0"/>
                </a:lnTo>
                <a:lnTo>
                  <a:pt x="2556816" y="2575547"/>
                </a:lnTo>
                <a:lnTo>
                  <a:pt x="0" y="25755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7" id="7"/>
          <p:cNvSpPr/>
          <p:nvPr/>
        </p:nvSpPr>
        <p:spPr>
          <a:xfrm rot="0">
            <a:off x="1028700" y="8302951"/>
            <a:ext cx="16230600" cy="169519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AutoShape 8" id="8"/>
          <p:cNvSpPr/>
          <p:nvPr/>
        </p:nvSpPr>
        <p:spPr>
          <a:xfrm rot="0">
            <a:off x="1028700" y="1814529"/>
            <a:ext cx="16230600" cy="169519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Freeform 9" id="9"/>
          <p:cNvSpPr/>
          <p:nvPr/>
        </p:nvSpPr>
        <p:spPr>
          <a:xfrm flipH="false" flipV="false" rot="0">
            <a:off x="10192016" y="7496870"/>
            <a:ext cx="631624" cy="631624"/>
          </a:xfrm>
          <a:custGeom>
            <a:avLst/>
            <a:gdLst/>
            <a:ahLst/>
            <a:cxnLst/>
            <a:rect r="r" b="b" t="t" l="l"/>
            <a:pathLst>
              <a:path h="631624" w="631624">
                <a:moveTo>
                  <a:pt x="0" y="0"/>
                </a:moveTo>
                <a:lnTo>
                  <a:pt x="631625" y="0"/>
                </a:lnTo>
                <a:lnTo>
                  <a:pt x="631625" y="631625"/>
                </a:lnTo>
                <a:lnTo>
                  <a:pt x="0" y="6316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823641" y="2143186"/>
            <a:ext cx="3965818" cy="1031113"/>
          </a:xfrm>
          <a:custGeom>
            <a:avLst/>
            <a:gdLst/>
            <a:ahLst/>
            <a:cxnLst/>
            <a:rect r="r" b="b" t="t" l="l"/>
            <a:pathLst>
              <a:path h="1031113" w="3965818">
                <a:moveTo>
                  <a:pt x="0" y="0"/>
                </a:moveTo>
                <a:lnTo>
                  <a:pt x="3965818" y="0"/>
                </a:lnTo>
                <a:lnTo>
                  <a:pt x="3965818" y="1031113"/>
                </a:lnTo>
                <a:lnTo>
                  <a:pt x="0" y="103111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028700" y="2698158"/>
            <a:ext cx="7727311" cy="41477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4898"/>
              </a:lnSpc>
            </a:pPr>
            <a:r>
              <a:rPr lang="en-US" sz="16194" spc="-955">
                <a:solidFill>
                  <a:srgbClr val="FFFFFF"/>
                </a:solidFill>
                <a:latin typeface="Codec Pro ExtraBold"/>
              </a:rPr>
              <a:t>THANK YOU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6918282"/>
            <a:ext cx="8362510" cy="432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10"/>
              </a:lnSpc>
            </a:pPr>
            <a:r>
              <a:rPr lang="en-US" sz="2700">
                <a:solidFill>
                  <a:srgbClr val="FFFFFF"/>
                </a:solidFill>
                <a:latin typeface="Open Sauce Italics"/>
              </a:rPr>
              <a:t>"Making business easier in Manistee County"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973571" y="3119438"/>
            <a:ext cx="4729989" cy="666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609"/>
              </a:lnSpc>
            </a:pPr>
            <a:r>
              <a:rPr lang="en-US" sz="3299">
                <a:solidFill>
                  <a:srgbClr val="FFFFFF"/>
                </a:solidFill>
                <a:latin typeface="Open Sauce Bold Italics"/>
              </a:rPr>
              <a:t>STACIE BYTWORK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973571" y="7264995"/>
            <a:ext cx="2815795" cy="628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624"/>
              </a:lnSpc>
            </a:pPr>
            <a:r>
              <a:rPr lang="en-US" sz="2499" spc="49">
                <a:solidFill>
                  <a:srgbClr val="FFFFFF"/>
                </a:solidFill>
                <a:latin typeface="Open Sauce"/>
              </a:rPr>
              <a:t>(231) 723-2575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973571" y="3595689"/>
            <a:ext cx="4939683" cy="628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624"/>
              </a:lnSpc>
            </a:pPr>
            <a:r>
              <a:rPr lang="en-US" sz="2499" spc="49">
                <a:solidFill>
                  <a:srgbClr val="FFFFFF"/>
                </a:solidFill>
                <a:latin typeface="Open Sauce"/>
              </a:rPr>
              <a:t>President &amp; CEO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973571" y="4148139"/>
            <a:ext cx="4939683" cy="5983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32"/>
              </a:lnSpc>
            </a:pPr>
            <a:r>
              <a:rPr lang="en-US" sz="2370" spc="47">
                <a:solidFill>
                  <a:srgbClr val="FFFFFF"/>
                </a:solidFill>
                <a:latin typeface="Open Sauce"/>
              </a:rPr>
              <a:t>Stacie@ManisteeChamber.com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973571" y="6247534"/>
            <a:ext cx="6767886" cy="5983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32"/>
              </a:lnSpc>
            </a:pPr>
            <a:r>
              <a:rPr lang="en-US" sz="2370" spc="47">
                <a:solidFill>
                  <a:srgbClr val="FFFFFF"/>
                </a:solidFill>
                <a:latin typeface="Open Sauce"/>
              </a:rPr>
              <a:t>Development@ManisteeChamber.com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973571" y="5175125"/>
            <a:ext cx="4729989" cy="666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609"/>
              </a:lnSpc>
            </a:pPr>
            <a:r>
              <a:rPr lang="en-US" sz="3299">
                <a:solidFill>
                  <a:srgbClr val="FFFFFF"/>
                </a:solidFill>
                <a:latin typeface="Open Sauce Bold Italics"/>
              </a:rPr>
              <a:t>MARC MILLER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973571" y="5752089"/>
            <a:ext cx="6822459" cy="628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624"/>
              </a:lnSpc>
            </a:pPr>
            <a:r>
              <a:rPr lang="en-US" sz="2499" spc="49">
                <a:solidFill>
                  <a:srgbClr val="FFFFFF"/>
                </a:solidFill>
                <a:latin typeface="Open Sauce"/>
              </a:rPr>
              <a:t>Director of Economic Development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2700000">
            <a:off x="-2873768" y="9397362"/>
            <a:ext cx="5293007" cy="2487400"/>
          </a:xfrm>
          <a:prstGeom prst="rect">
            <a:avLst/>
          </a:prstGeom>
          <a:solidFill>
            <a:srgbClr val="F27D00"/>
          </a:solidFill>
        </p:spPr>
      </p:sp>
      <p:sp>
        <p:nvSpPr>
          <p:cNvPr name="AutoShape 3" id="3"/>
          <p:cNvSpPr/>
          <p:nvPr/>
        </p:nvSpPr>
        <p:spPr>
          <a:xfrm rot="2700000">
            <a:off x="15848396" y="-1657867"/>
            <a:ext cx="5293007" cy="2487400"/>
          </a:xfrm>
          <a:prstGeom prst="rect">
            <a:avLst/>
          </a:prstGeom>
          <a:solidFill>
            <a:srgbClr val="F27D00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6367229" y="8655712"/>
            <a:ext cx="2900202" cy="1376267"/>
            <a:chOff x="0" y="0"/>
            <a:chExt cx="1391658" cy="6604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91658" cy="660400"/>
            </a:xfrm>
            <a:custGeom>
              <a:avLst/>
              <a:gdLst/>
              <a:ahLst/>
              <a:cxnLst/>
              <a:rect r="r" b="b" t="t" l="l"/>
              <a:pathLst>
                <a:path h="660400" w="1391658">
                  <a:moveTo>
                    <a:pt x="1267198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67198" y="0"/>
                  </a:lnTo>
                  <a:cubicBezTo>
                    <a:pt x="1335778" y="0"/>
                    <a:pt x="1391658" y="55880"/>
                    <a:pt x="1391658" y="124460"/>
                  </a:cubicBezTo>
                  <a:lnTo>
                    <a:pt x="1391658" y="535940"/>
                  </a:lnTo>
                  <a:cubicBezTo>
                    <a:pt x="1391658" y="604520"/>
                    <a:pt x="1335778" y="660400"/>
                    <a:pt x="1267198" y="660400"/>
                  </a:cubicBezTo>
                  <a:close/>
                </a:path>
              </a:pathLst>
            </a:custGeom>
            <a:solidFill>
              <a:srgbClr val="00486A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-2493659" y="1131799"/>
            <a:ext cx="8253464" cy="1309890"/>
            <a:chOff x="0" y="0"/>
            <a:chExt cx="4161103" cy="6604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161103" cy="660400"/>
            </a:xfrm>
            <a:custGeom>
              <a:avLst/>
              <a:gdLst/>
              <a:ahLst/>
              <a:cxnLst/>
              <a:rect r="r" b="b" t="t" l="l"/>
              <a:pathLst>
                <a:path h="660400" w="4161103">
                  <a:moveTo>
                    <a:pt x="403664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36643" y="0"/>
                  </a:lnTo>
                  <a:cubicBezTo>
                    <a:pt x="4105223" y="0"/>
                    <a:pt x="4161103" y="55880"/>
                    <a:pt x="4161103" y="124460"/>
                  </a:cubicBezTo>
                  <a:lnTo>
                    <a:pt x="4161103" y="535940"/>
                  </a:lnTo>
                  <a:cubicBezTo>
                    <a:pt x="4161103" y="604520"/>
                    <a:pt x="4105223" y="660400"/>
                    <a:pt x="4036643" y="660400"/>
                  </a:cubicBezTo>
                  <a:close/>
                </a:path>
              </a:pathLst>
            </a:custGeom>
            <a:solidFill>
              <a:srgbClr val="00486A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2504333" y="1295006"/>
            <a:ext cx="8253464" cy="1309890"/>
            <a:chOff x="0" y="0"/>
            <a:chExt cx="4161103" cy="660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161103" cy="660400"/>
            </a:xfrm>
            <a:custGeom>
              <a:avLst/>
              <a:gdLst/>
              <a:ahLst/>
              <a:cxnLst/>
              <a:rect r="r" b="b" t="t" l="l"/>
              <a:pathLst>
                <a:path h="660400" w="4161103">
                  <a:moveTo>
                    <a:pt x="403664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36643" y="0"/>
                  </a:lnTo>
                  <a:cubicBezTo>
                    <a:pt x="4105223" y="0"/>
                    <a:pt x="4161103" y="55880"/>
                    <a:pt x="4161103" y="124460"/>
                  </a:cubicBezTo>
                  <a:lnTo>
                    <a:pt x="4161103" y="535940"/>
                  </a:lnTo>
                  <a:cubicBezTo>
                    <a:pt x="4161103" y="604520"/>
                    <a:pt x="4105223" y="660400"/>
                    <a:pt x="4036643" y="660400"/>
                  </a:cubicBezTo>
                  <a:close/>
                </a:path>
              </a:pathLst>
            </a:custGeom>
            <a:solidFill>
              <a:srgbClr val="00486A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6367229" y="1072236"/>
            <a:ext cx="5496212" cy="1429015"/>
          </a:xfrm>
          <a:custGeom>
            <a:avLst/>
            <a:gdLst/>
            <a:ahLst/>
            <a:cxnLst/>
            <a:rect r="r" b="b" t="t" l="l"/>
            <a:pathLst>
              <a:path h="1429015" w="5496212">
                <a:moveTo>
                  <a:pt x="0" y="0"/>
                </a:moveTo>
                <a:lnTo>
                  <a:pt x="5496212" y="0"/>
                </a:lnTo>
                <a:lnTo>
                  <a:pt x="5496212" y="1429016"/>
                </a:lnTo>
                <a:lnTo>
                  <a:pt x="0" y="14290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-28665" y="4373155"/>
            <a:ext cx="18288000" cy="1616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 spc="61">
                <a:solidFill>
                  <a:srgbClr val="213559"/>
                </a:solidFill>
                <a:latin typeface="Open Sauce"/>
              </a:rPr>
              <a:t>Economic Development can be defined as a program, group of policies, or set of activities that seek to improve the economic well-being and quality of life for a community by creating and/or retaining jobs that facilitate growth and provide a stable tax base.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0" y="2387003"/>
            <a:ext cx="18288000" cy="14979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159"/>
              </a:lnSpc>
            </a:pPr>
            <a:r>
              <a:rPr lang="en-US" sz="6399" spc="127">
                <a:solidFill>
                  <a:srgbClr val="00486A"/>
                </a:solidFill>
                <a:latin typeface="Codec Pro ExtraBold"/>
              </a:rPr>
              <a:t>What is Economic Development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594866" y="8931672"/>
            <a:ext cx="2353159" cy="633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88"/>
              </a:lnSpc>
            </a:pPr>
            <a:r>
              <a:rPr lang="en-US" sz="2941" spc="58">
                <a:solidFill>
                  <a:srgbClr val="FFFFFF"/>
                </a:solidFill>
                <a:latin typeface="Montserrat Extra-Bold"/>
              </a:rPr>
              <a:t>Catalyst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6367229" y="6980466"/>
            <a:ext cx="2900202" cy="1376267"/>
            <a:chOff x="0" y="0"/>
            <a:chExt cx="1391658" cy="6604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391658" cy="660400"/>
            </a:xfrm>
            <a:custGeom>
              <a:avLst/>
              <a:gdLst/>
              <a:ahLst/>
              <a:cxnLst/>
              <a:rect r="r" b="b" t="t" l="l"/>
              <a:pathLst>
                <a:path h="660400" w="1391658">
                  <a:moveTo>
                    <a:pt x="1267198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67198" y="0"/>
                  </a:lnTo>
                  <a:cubicBezTo>
                    <a:pt x="1335778" y="0"/>
                    <a:pt x="1391658" y="55880"/>
                    <a:pt x="1391658" y="124460"/>
                  </a:cubicBezTo>
                  <a:lnTo>
                    <a:pt x="1391658" y="535940"/>
                  </a:lnTo>
                  <a:cubicBezTo>
                    <a:pt x="1391658" y="604520"/>
                    <a:pt x="1335778" y="660400"/>
                    <a:pt x="1267198" y="660400"/>
                  </a:cubicBezTo>
                  <a:close/>
                </a:path>
              </a:pathLst>
            </a:custGeom>
            <a:solidFill>
              <a:srgbClr val="00486A"/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9562706" y="6980466"/>
            <a:ext cx="2900202" cy="1376267"/>
            <a:chOff x="0" y="0"/>
            <a:chExt cx="1391658" cy="6604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391658" cy="660400"/>
            </a:xfrm>
            <a:custGeom>
              <a:avLst/>
              <a:gdLst/>
              <a:ahLst/>
              <a:cxnLst/>
              <a:rect r="r" b="b" t="t" l="l"/>
              <a:pathLst>
                <a:path h="660400" w="1391658">
                  <a:moveTo>
                    <a:pt x="1267198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67198" y="0"/>
                  </a:lnTo>
                  <a:cubicBezTo>
                    <a:pt x="1335778" y="0"/>
                    <a:pt x="1391658" y="55880"/>
                    <a:pt x="1391658" y="124460"/>
                  </a:cubicBezTo>
                  <a:lnTo>
                    <a:pt x="1391658" y="535940"/>
                  </a:lnTo>
                  <a:cubicBezTo>
                    <a:pt x="1391658" y="604520"/>
                    <a:pt x="1335778" y="660400"/>
                    <a:pt x="1267198" y="660400"/>
                  </a:cubicBezTo>
                  <a:close/>
                </a:path>
              </a:pathLst>
            </a:custGeom>
            <a:solidFill>
              <a:srgbClr val="00486A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9562706" y="8655712"/>
            <a:ext cx="2900202" cy="1376267"/>
            <a:chOff x="0" y="0"/>
            <a:chExt cx="1391658" cy="6604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391658" cy="660400"/>
            </a:xfrm>
            <a:custGeom>
              <a:avLst/>
              <a:gdLst/>
              <a:ahLst/>
              <a:cxnLst/>
              <a:rect r="r" b="b" t="t" l="l"/>
              <a:pathLst>
                <a:path h="660400" w="1391658">
                  <a:moveTo>
                    <a:pt x="1267198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67198" y="0"/>
                  </a:lnTo>
                  <a:cubicBezTo>
                    <a:pt x="1335778" y="0"/>
                    <a:pt x="1391658" y="55880"/>
                    <a:pt x="1391658" y="124460"/>
                  </a:cubicBezTo>
                  <a:lnTo>
                    <a:pt x="1391658" y="535940"/>
                  </a:lnTo>
                  <a:cubicBezTo>
                    <a:pt x="1391658" y="604520"/>
                    <a:pt x="1335778" y="660400"/>
                    <a:pt x="1267198" y="660400"/>
                  </a:cubicBezTo>
                  <a:close/>
                </a:path>
              </a:pathLst>
            </a:custGeom>
            <a:solidFill>
              <a:srgbClr val="00486A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2843908" y="7668599"/>
            <a:ext cx="2900202" cy="1376267"/>
            <a:chOff x="0" y="0"/>
            <a:chExt cx="1391658" cy="6604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391658" cy="660400"/>
            </a:xfrm>
            <a:custGeom>
              <a:avLst/>
              <a:gdLst/>
              <a:ahLst/>
              <a:cxnLst/>
              <a:rect r="r" b="b" t="t" l="l"/>
              <a:pathLst>
                <a:path h="660400" w="1391658">
                  <a:moveTo>
                    <a:pt x="1267198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67198" y="0"/>
                  </a:lnTo>
                  <a:cubicBezTo>
                    <a:pt x="1335778" y="0"/>
                    <a:pt x="1391658" y="55880"/>
                    <a:pt x="1391658" y="124460"/>
                  </a:cubicBezTo>
                  <a:lnTo>
                    <a:pt x="1391658" y="535940"/>
                  </a:lnTo>
                  <a:cubicBezTo>
                    <a:pt x="1391658" y="604520"/>
                    <a:pt x="1335778" y="660400"/>
                    <a:pt x="1267198" y="660400"/>
                  </a:cubicBezTo>
                  <a:close/>
                </a:path>
              </a:pathLst>
            </a:custGeom>
            <a:solidFill>
              <a:srgbClr val="00486A"/>
            </a:solidFill>
          </p:spPr>
        </p:sp>
      </p:grpSp>
      <p:sp>
        <p:nvSpPr>
          <p:cNvPr name="TextBox 22" id="22"/>
          <p:cNvSpPr txBox="true"/>
          <p:nvPr/>
        </p:nvSpPr>
        <p:spPr>
          <a:xfrm rot="0">
            <a:off x="6640750" y="7256426"/>
            <a:ext cx="2353159" cy="633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88"/>
              </a:lnSpc>
            </a:pPr>
            <a:r>
              <a:rPr lang="en-US" sz="2941" spc="58">
                <a:solidFill>
                  <a:srgbClr val="FFFFFF"/>
                </a:solidFill>
                <a:latin typeface="Montserrat Extra-Bold"/>
              </a:rPr>
              <a:t>Analyst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9836228" y="7285963"/>
            <a:ext cx="2353159" cy="633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88"/>
              </a:lnSpc>
            </a:pPr>
            <a:r>
              <a:rPr lang="en-US" sz="2941" spc="58">
                <a:solidFill>
                  <a:srgbClr val="FFFFFF"/>
                </a:solidFill>
                <a:latin typeface="Montserrat Extra-Bold"/>
              </a:rPr>
              <a:t>Gap Filler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9836228" y="8931672"/>
            <a:ext cx="2353159" cy="633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88"/>
              </a:lnSpc>
            </a:pPr>
            <a:r>
              <a:rPr lang="en-US" sz="2941" spc="58">
                <a:solidFill>
                  <a:srgbClr val="FFFFFF"/>
                </a:solidFill>
                <a:latin typeface="Montserrat Extra-Bold"/>
              </a:rPr>
              <a:t>Advocate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3117430" y="7944560"/>
            <a:ext cx="2353159" cy="633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88"/>
              </a:lnSpc>
            </a:pPr>
            <a:r>
              <a:rPr lang="en-US" sz="2941" spc="58">
                <a:solidFill>
                  <a:srgbClr val="FFFFFF"/>
                </a:solidFill>
                <a:latin typeface="Montserrat Extra-Bold"/>
              </a:rPr>
              <a:t>Educator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3133124" y="7668599"/>
            <a:ext cx="2900202" cy="1376267"/>
            <a:chOff x="0" y="0"/>
            <a:chExt cx="1391658" cy="6604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391658" cy="660400"/>
            </a:xfrm>
            <a:custGeom>
              <a:avLst/>
              <a:gdLst/>
              <a:ahLst/>
              <a:cxnLst/>
              <a:rect r="r" b="b" t="t" l="l"/>
              <a:pathLst>
                <a:path h="660400" w="1391658">
                  <a:moveTo>
                    <a:pt x="1267198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67198" y="0"/>
                  </a:lnTo>
                  <a:cubicBezTo>
                    <a:pt x="1335778" y="0"/>
                    <a:pt x="1391658" y="55880"/>
                    <a:pt x="1391658" y="124460"/>
                  </a:cubicBezTo>
                  <a:lnTo>
                    <a:pt x="1391658" y="535940"/>
                  </a:lnTo>
                  <a:cubicBezTo>
                    <a:pt x="1391658" y="604520"/>
                    <a:pt x="1335778" y="660400"/>
                    <a:pt x="1267198" y="660400"/>
                  </a:cubicBezTo>
                  <a:close/>
                </a:path>
              </a:pathLst>
            </a:custGeom>
            <a:solidFill>
              <a:srgbClr val="00486A"/>
            </a:solidFill>
          </p:spPr>
        </p:sp>
      </p:grpSp>
      <p:sp>
        <p:nvSpPr>
          <p:cNvPr name="TextBox 28" id="28"/>
          <p:cNvSpPr txBox="true"/>
          <p:nvPr/>
        </p:nvSpPr>
        <p:spPr>
          <a:xfrm rot="0">
            <a:off x="3406646" y="7944560"/>
            <a:ext cx="2353159" cy="633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88"/>
              </a:lnSpc>
            </a:pPr>
            <a:r>
              <a:rPr lang="en-US" sz="2941" spc="58">
                <a:solidFill>
                  <a:srgbClr val="FFFFFF"/>
                </a:solidFill>
                <a:latin typeface="Montserrat Extra-Bold"/>
              </a:rPr>
              <a:t>Visionary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925516" y="6132740"/>
            <a:ext cx="15274379" cy="552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 spc="59">
                <a:solidFill>
                  <a:srgbClr val="00486A"/>
                </a:solidFill>
                <a:latin typeface="Codec Pro ExtraBold Bold"/>
              </a:rPr>
              <a:t>Some of the Roles an Economic Development Organization (EDO) Might Play:</a:t>
            </a:r>
          </a:p>
        </p:txBody>
      </p:sp>
      <p:sp>
        <p:nvSpPr>
          <p:cNvPr name="Freeform 30" id="30"/>
          <p:cNvSpPr/>
          <p:nvPr/>
        </p:nvSpPr>
        <p:spPr>
          <a:xfrm flipH="false" flipV="false" rot="0">
            <a:off x="-2777871" y="1295006"/>
            <a:ext cx="3806571" cy="2083232"/>
          </a:xfrm>
          <a:custGeom>
            <a:avLst/>
            <a:gdLst/>
            <a:ahLst/>
            <a:cxnLst/>
            <a:rect r="r" b="b" t="t" l="l"/>
            <a:pathLst>
              <a:path h="2083232" w="3806571">
                <a:moveTo>
                  <a:pt x="0" y="0"/>
                </a:moveTo>
                <a:lnTo>
                  <a:pt x="3806571" y="0"/>
                </a:lnTo>
                <a:lnTo>
                  <a:pt x="3806571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7176389" y="1400073"/>
            <a:ext cx="3806571" cy="2083232"/>
          </a:xfrm>
          <a:custGeom>
            <a:avLst/>
            <a:gdLst/>
            <a:ahLst/>
            <a:cxnLst/>
            <a:rect r="r" b="b" t="t" l="l"/>
            <a:pathLst>
              <a:path h="2083232" w="3806571">
                <a:moveTo>
                  <a:pt x="0" y="0"/>
                </a:moveTo>
                <a:lnTo>
                  <a:pt x="3806571" y="0"/>
                </a:lnTo>
                <a:lnTo>
                  <a:pt x="3806571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B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776329" y="0"/>
            <a:ext cx="6511671" cy="10287000"/>
            <a:chOff x="0" y="0"/>
            <a:chExt cx="1715008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15008" cy="2709333"/>
            </a:xfrm>
            <a:custGeom>
              <a:avLst/>
              <a:gdLst/>
              <a:ahLst/>
              <a:cxnLst/>
              <a:rect r="r" b="b" t="t" l="l"/>
              <a:pathLst>
                <a:path h="2709333" w="1715008">
                  <a:moveTo>
                    <a:pt x="0" y="0"/>
                  </a:moveTo>
                  <a:lnTo>
                    <a:pt x="1715008" y="0"/>
                  </a:lnTo>
                  <a:lnTo>
                    <a:pt x="171500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27D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41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6384715" y="9009597"/>
            <a:ext cx="3806571" cy="2083232"/>
          </a:xfrm>
          <a:custGeom>
            <a:avLst/>
            <a:gdLst/>
            <a:ahLst/>
            <a:cxnLst/>
            <a:rect r="r" b="b" t="t" l="l"/>
            <a:pathLst>
              <a:path h="2083232" w="3806571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-1543050" y="-558218"/>
            <a:ext cx="3086100" cy="11299900"/>
            <a:chOff x="0" y="0"/>
            <a:chExt cx="812800" cy="297610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2976105"/>
            </a:xfrm>
            <a:custGeom>
              <a:avLst/>
              <a:gdLst/>
              <a:ahLst/>
              <a:cxnLst/>
              <a:rect r="r" b="b" t="t" l="l"/>
              <a:pathLst>
                <a:path h="2976105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F27D0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227773" y="4163622"/>
            <a:ext cx="110236" cy="2818996"/>
            <a:chOff x="0" y="0"/>
            <a:chExt cx="26312" cy="672855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6312" cy="672855"/>
            </a:xfrm>
            <a:custGeom>
              <a:avLst/>
              <a:gdLst/>
              <a:ahLst/>
              <a:cxnLst/>
              <a:rect r="r" b="b" t="t" l="l"/>
              <a:pathLst>
                <a:path h="672855" w="26312">
                  <a:moveTo>
                    <a:pt x="0" y="0"/>
                  </a:moveTo>
                  <a:lnTo>
                    <a:pt x="26312" y="0"/>
                  </a:lnTo>
                  <a:lnTo>
                    <a:pt x="26312" y="672855"/>
                  </a:lnTo>
                  <a:lnTo>
                    <a:pt x="0" y="67285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-2777871" y="-207071"/>
            <a:ext cx="3806571" cy="2083232"/>
          </a:xfrm>
          <a:custGeom>
            <a:avLst/>
            <a:gdLst/>
            <a:ahLst/>
            <a:cxnLst/>
            <a:rect r="r" b="b" t="t" l="l"/>
            <a:pathLst>
              <a:path h="2083232" w="3806571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752928" y="4096947"/>
            <a:ext cx="8553855" cy="4331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39"/>
              </a:lnSpc>
            </a:pPr>
            <a:r>
              <a:rPr lang="en-US" sz="3099" spc="154">
                <a:solidFill>
                  <a:srgbClr val="00486A"/>
                </a:solidFill>
                <a:latin typeface="Open Sauce"/>
              </a:rPr>
              <a:t>Manistee County’s EDO is the Manistee Area Chamber of Commerce, and the effort is supported by a diverse mix of private-sector businesses and public-sector governments. It is guided by an Economic Development Council (EDC), a sub-committee of the Chamber Board of Directors. Members.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752928" y="668960"/>
            <a:ext cx="10023401" cy="32335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144"/>
              </a:lnSpc>
            </a:pPr>
            <a:r>
              <a:rPr lang="en-US" sz="6400">
                <a:solidFill>
                  <a:srgbClr val="00486A"/>
                </a:solidFill>
                <a:latin typeface="Codec Pro ExtraBold"/>
              </a:rPr>
              <a:t>A PUBLIC - PRIVATE PARTNERSHIP FOR ECONOMIC DEVELOPMENT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2582873" y="349249"/>
            <a:ext cx="4864894" cy="679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u="sng">
                <a:solidFill>
                  <a:srgbClr val="FDFBFB"/>
                </a:solidFill>
                <a:latin typeface="Open Sauce Bold"/>
              </a:rPr>
              <a:t>Themes and Goals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742640" y="1837109"/>
            <a:ext cx="6545360" cy="6434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Open Sauce Bold"/>
              </a:rPr>
              <a:t>First Point of Contact</a:t>
            </a:r>
          </a:p>
          <a:p>
            <a:pPr algn="ctr">
              <a:lnSpc>
                <a:spcPts val="3919"/>
              </a:lnSpc>
            </a:pP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Open Sauce Bold"/>
              </a:rPr>
              <a:t>Positive Incremental Change</a:t>
            </a:r>
          </a:p>
          <a:p>
            <a:pPr algn="ctr">
              <a:lnSpc>
                <a:spcPts val="3919"/>
              </a:lnSpc>
            </a:pP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Open Sauce Bold"/>
              </a:rPr>
              <a:t>Make Doing Business Easier in Manistee County</a:t>
            </a:r>
          </a:p>
          <a:p>
            <a:pPr algn="ctr">
              <a:lnSpc>
                <a:spcPts val="3919"/>
              </a:lnSpc>
            </a:pP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Open Sauce Bold"/>
              </a:rPr>
              <a:t>Attract, Retain, and Grow Year-Round Businesses -Jobs, Investment, Development</a:t>
            </a:r>
          </a:p>
          <a:p>
            <a:pPr algn="ctr">
              <a:lnSpc>
                <a:spcPts val="3919"/>
              </a:lnSpc>
            </a:pP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Open Sauce Bold"/>
              </a:rPr>
              <a:t>Create a Community of Choice</a:t>
            </a:r>
          </a:p>
          <a:p>
            <a:pPr algn="ctr">
              <a:lnSpc>
                <a:spcPts val="3919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B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384715" y="9009597"/>
            <a:ext cx="3806571" cy="2083232"/>
          </a:xfrm>
          <a:custGeom>
            <a:avLst/>
            <a:gdLst/>
            <a:ahLst/>
            <a:cxnLst/>
            <a:rect r="r" b="b" t="t" l="l"/>
            <a:pathLst>
              <a:path h="2083232" w="3806571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543050" y="-558218"/>
            <a:ext cx="3086100" cy="11299900"/>
            <a:chOff x="0" y="0"/>
            <a:chExt cx="812800" cy="297610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2976105"/>
            </a:xfrm>
            <a:custGeom>
              <a:avLst/>
              <a:gdLst/>
              <a:ahLst/>
              <a:cxnLst/>
              <a:rect r="r" b="b" t="t" l="l"/>
              <a:pathLst>
                <a:path h="2976105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F27D0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227773" y="4163622"/>
            <a:ext cx="110236" cy="2818996"/>
            <a:chOff x="0" y="0"/>
            <a:chExt cx="26312" cy="67285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6312" cy="672855"/>
            </a:xfrm>
            <a:custGeom>
              <a:avLst/>
              <a:gdLst/>
              <a:ahLst/>
              <a:cxnLst/>
              <a:rect r="r" b="b" t="t" l="l"/>
              <a:pathLst>
                <a:path h="672855" w="26312">
                  <a:moveTo>
                    <a:pt x="0" y="0"/>
                  </a:moveTo>
                  <a:lnTo>
                    <a:pt x="26312" y="0"/>
                  </a:lnTo>
                  <a:lnTo>
                    <a:pt x="26312" y="672855"/>
                  </a:lnTo>
                  <a:lnTo>
                    <a:pt x="0" y="67285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-2777871" y="-207071"/>
            <a:ext cx="3806571" cy="2083232"/>
          </a:xfrm>
          <a:custGeom>
            <a:avLst/>
            <a:gdLst/>
            <a:ahLst/>
            <a:cxnLst/>
            <a:rect r="r" b="b" t="t" l="l"/>
            <a:pathLst>
              <a:path h="2083232" w="3806571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30000">
            <a:off x="7865778" y="2415033"/>
            <a:ext cx="10329555" cy="6316173"/>
          </a:xfrm>
          <a:custGeom>
            <a:avLst/>
            <a:gdLst/>
            <a:ahLst/>
            <a:cxnLst/>
            <a:rect r="r" b="b" t="t" l="l"/>
            <a:pathLst>
              <a:path h="6316173" w="10329555">
                <a:moveTo>
                  <a:pt x="0" y="89670"/>
                </a:moveTo>
                <a:lnTo>
                  <a:pt x="10275217" y="0"/>
                </a:lnTo>
                <a:lnTo>
                  <a:pt x="10329555" y="6226503"/>
                </a:lnTo>
                <a:lnTo>
                  <a:pt x="54338" y="6316173"/>
                </a:lnTo>
                <a:lnTo>
                  <a:pt x="0" y="89670"/>
                </a:lnTo>
                <a:close/>
              </a:path>
            </a:pathLst>
          </a:custGeom>
          <a:blipFill>
            <a:blip r:embed="rId6"/>
            <a:stretch>
              <a:fillRect l="-990" t="-1574" r="0" b="-532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752928" y="2839531"/>
            <a:ext cx="5720724" cy="54386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50642" indent="-325321" lvl="1">
              <a:lnSpc>
                <a:spcPts val="3917"/>
              </a:lnSpc>
              <a:buFont typeface="Arial"/>
              <a:buChar char="•"/>
            </a:pPr>
            <a:r>
              <a:rPr lang="en-US" sz="3013">
                <a:solidFill>
                  <a:srgbClr val="00486A"/>
                </a:solidFill>
                <a:latin typeface="Open Sauce Bold"/>
              </a:rPr>
              <a:t>Development Projects/Attraction</a:t>
            </a:r>
          </a:p>
          <a:p>
            <a:pPr>
              <a:lnSpc>
                <a:spcPts val="3917"/>
              </a:lnSpc>
            </a:pPr>
          </a:p>
          <a:p>
            <a:pPr marL="650642" indent="-325321" lvl="1">
              <a:lnSpc>
                <a:spcPts val="3917"/>
              </a:lnSpc>
              <a:buFont typeface="Arial"/>
              <a:buChar char="•"/>
            </a:pPr>
            <a:r>
              <a:rPr lang="en-US" sz="3013">
                <a:solidFill>
                  <a:srgbClr val="00486A"/>
                </a:solidFill>
                <a:latin typeface="Open Sauce Bold"/>
              </a:rPr>
              <a:t>Business Retention Visits and Tasks</a:t>
            </a:r>
          </a:p>
          <a:p>
            <a:pPr>
              <a:lnSpc>
                <a:spcPts val="3917"/>
              </a:lnSpc>
            </a:pPr>
          </a:p>
          <a:p>
            <a:pPr marL="650642" indent="-325321" lvl="1">
              <a:lnSpc>
                <a:spcPts val="3917"/>
              </a:lnSpc>
              <a:buFont typeface="Arial"/>
              <a:buChar char="•"/>
            </a:pPr>
            <a:r>
              <a:rPr lang="en-US" sz="3013">
                <a:solidFill>
                  <a:srgbClr val="00486A"/>
                </a:solidFill>
                <a:latin typeface="Open Sauce Bold"/>
              </a:rPr>
              <a:t>Supporting Entrepreneurs/Start-up Assistance and Referrals</a:t>
            </a:r>
          </a:p>
          <a:p>
            <a:pPr>
              <a:lnSpc>
                <a:spcPts val="3917"/>
              </a:lnSpc>
            </a:pPr>
          </a:p>
          <a:p>
            <a:pPr marL="650642" indent="-325321" lvl="1">
              <a:lnSpc>
                <a:spcPts val="3917"/>
              </a:lnSpc>
              <a:buFont typeface="Arial"/>
              <a:buChar char="•"/>
            </a:pPr>
            <a:r>
              <a:rPr lang="en-US" sz="3013">
                <a:solidFill>
                  <a:srgbClr val="00486A"/>
                </a:solidFill>
                <a:latin typeface="Open Sauce Bold"/>
              </a:rPr>
              <a:t>Government Contacts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1867266" y="2486689"/>
            <a:ext cx="5478824" cy="6522909"/>
            <a:chOff x="0" y="0"/>
            <a:chExt cx="1442982" cy="1717968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442982" cy="1717968"/>
            </a:xfrm>
            <a:custGeom>
              <a:avLst/>
              <a:gdLst/>
              <a:ahLst/>
              <a:cxnLst/>
              <a:rect r="r" b="b" t="t" l="l"/>
              <a:pathLst>
                <a:path h="1717968" w="1442982">
                  <a:moveTo>
                    <a:pt x="72066" y="0"/>
                  </a:moveTo>
                  <a:lnTo>
                    <a:pt x="1370916" y="0"/>
                  </a:lnTo>
                  <a:cubicBezTo>
                    <a:pt x="1410717" y="0"/>
                    <a:pt x="1442982" y="32265"/>
                    <a:pt x="1442982" y="72066"/>
                  </a:cubicBezTo>
                  <a:lnTo>
                    <a:pt x="1442982" y="1645901"/>
                  </a:lnTo>
                  <a:cubicBezTo>
                    <a:pt x="1442982" y="1685703"/>
                    <a:pt x="1410717" y="1717968"/>
                    <a:pt x="1370916" y="1717968"/>
                  </a:cubicBezTo>
                  <a:lnTo>
                    <a:pt x="72066" y="1717968"/>
                  </a:lnTo>
                  <a:cubicBezTo>
                    <a:pt x="32265" y="1717968"/>
                    <a:pt x="0" y="1685703"/>
                    <a:pt x="0" y="1645901"/>
                  </a:cubicBezTo>
                  <a:lnTo>
                    <a:pt x="0" y="72066"/>
                  </a:lnTo>
                  <a:cubicBezTo>
                    <a:pt x="0" y="32265"/>
                    <a:pt x="32265" y="0"/>
                    <a:pt x="72066" y="0"/>
                  </a:cubicBezTo>
                  <a:close/>
                </a:path>
              </a:pathLst>
            </a:custGeom>
            <a:solidFill>
              <a:srgbClr val="669B9B">
                <a:alpha val="14902"/>
              </a:srgbClr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1752928" y="353198"/>
            <a:ext cx="16087370" cy="22155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44"/>
              </a:lnSpc>
            </a:pPr>
            <a:r>
              <a:rPr lang="en-US" sz="6400">
                <a:solidFill>
                  <a:srgbClr val="00486A"/>
                </a:solidFill>
                <a:latin typeface="Codec Pro ExtraBold"/>
              </a:rPr>
              <a:t>WHAT DOES ECONOMIC DEVELOPMENT </a:t>
            </a:r>
          </a:p>
          <a:p>
            <a:pPr algn="ctr">
              <a:lnSpc>
                <a:spcPts val="6144"/>
              </a:lnSpc>
            </a:pPr>
            <a:r>
              <a:rPr lang="en-US" sz="6400">
                <a:solidFill>
                  <a:srgbClr val="00486A"/>
                </a:solidFill>
                <a:latin typeface="Codec Pro ExtraBold"/>
              </a:rPr>
              <a:t>WORK LOOK LIKE?</a:t>
            </a:r>
          </a:p>
          <a:p>
            <a:pPr>
              <a:lnSpc>
                <a:spcPts val="4416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B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384715" y="9009597"/>
            <a:ext cx="3806571" cy="2083232"/>
          </a:xfrm>
          <a:custGeom>
            <a:avLst/>
            <a:gdLst/>
            <a:ahLst/>
            <a:cxnLst/>
            <a:rect r="r" b="b" t="t" l="l"/>
            <a:pathLst>
              <a:path h="2083232" w="3806571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543050" y="-558218"/>
            <a:ext cx="3086100" cy="11299900"/>
            <a:chOff x="0" y="0"/>
            <a:chExt cx="812800" cy="297610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2976105"/>
            </a:xfrm>
            <a:custGeom>
              <a:avLst/>
              <a:gdLst/>
              <a:ahLst/>
              <a:cxnLst/>
              <a:rect r="r" b="b" t="t" l="l"/>
              <a:pathLst>
                <a:path h="2976105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F27D0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227773" y="4163622"/>
            <a:ext cx="110236" cy="2818996"/>
            <a:chOff x="0" y="0"/>
            <a:chExt cx="26312" cy="67285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6312" cy="672855"/>
            </a:xfrm>
            <a:custGeom>
              <a:avLst/>
              <a:gdLst/>
              <a:ahLst/>
              <a:cxnLst/>
              <a:rect r="r" b="b" t="t" l="l"/>
              <a:pathLst>
                <a:path h="672855" w="26312">
                  <a:moveTo>
                    <a:pt x="0" y="0"/>
                  </a:moveTo>
                  <a:lnTo>
                    <a:pt x="26312" y="0"/>
                  </a:lnTo>
                  <a:lnTo>
                    <a:pt x="26312" y="672855"/>
                  </a:lnTo>
                  <a:lnTo>
                    <a:pt x="0" y="67285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-2777871" y="-207071"/>
            <a:ext cx="3806571" cy="2083232"/>
          </a:xfrm>
          <a:custGeom>
            <a:avLst/>
            <a:gdLst/>
            <a:ahLst/>
            <a:cxnLst/>
            <a:rect r="r" b="b" t="t" l="l"/>
            <a:pathLst>
              <a:path h="2083232" w="3806571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7929556" y="5769688"/>
            <a:ext cx="5084542" cy="3970656"/>
            <a:chOff x="0" y="0"/>
            <a:chExt cx="1339139" cy="104577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339139" cy="1045770"/>
            </a:xfrm>
            <a:custGeom>
              <a:avLst/>
              <a:gdLst/>
              <a:ahLst/>
              <a:cxnLst/>
              <a:rect r="r" b="b" t="t" l="l"/>
              <a:pathLst>
                <a:path h="1045770" w="1339139">
                  <a:moveTo>
                    <a:pt x="77655" y="0"/>
                  </a:moveTo>
                  <a:lnTo>
                    <a:pt x="1261484" y="0"/>
                  </a:lnTo>
                  <a:cubicBezTo>
                    <a:pt x="1304372" y="0"/>
                    <a:pt x="1339139" y="34767"/>
                    <a:pt x="1339139" y="77655"/>
                  </a:cubicBezTo>
                  <a:lnTo>
                    <a:pt x="1339139" y="968115"/>
                  </a:lnTo>
                  <a:cubicBezTo>
                    <a:pt x="1339139" y="1011002"/>
                    <a:pt x="1304372" y="1045770"/>
                    <a:pt x="1261484" y="1045770"/>
                  </a:cubicBezTo>
                  <a:lnTo>
                    <a:pt x="77655" y="1045770"/>
                  </a:lnTo>
                  <a:cubicBezTo>
                    <a:pt x="34767" y="1045770"/>
                    <a:pt x="0" y="1011002"/>
                    <a:pt x="0" y="968115"/>
                  </a:cubicBezTo>
                  <a:lnTo>
                    <a:pt x="0" y="77655"/>
                  </a:lnTo>
                  <a:cubicBezTo>
                    <a:pt x="0" y="34767"/>
                    <a:pt x="34767" y="0"/>
                    <a:pt x="77655" y="0"/>
                  </a:cubicBezTo>
                  <a:close/>
                </a:path>
              </a:pathLst>
            </a:custGeom>
            <a:solidFill>
              <a:srgbClr val="00B2A9">
                <a:alpha val="34902"/>
              </a:srgbClr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2113662" y="3563220"/>
            <a:ext cx="5245282" cy="4019798"/>
            <a:chOff x="0" y="0"/>
            <a:chExt cx="1381473" cy="105871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381473" cy="1058712"/>
            </a:xfrm>
            <a:custGeom>
              <a:avLst/>
              <a:gdLst/>
              <a:ahLst/>
              <a:cxnLst/>
              <a:rect r="r" b="b" t="t" l="l"/>
              <a:pathLst>
                <a:path h="1058712" w="1381473">
                  <a:moveTo>
                    <a:pt x="75275" y="0"/>
                  </a:moveTo>
                  <a:lnTo>
                    <a:pt x="1306199" y="0"/>
                  </a:lnTo>
                  <a:cubicBezTo>
                    <a:pt x="1347772" y="0"/>
                    <a:pt x="1381473" y="33702"/>
                    <a:pt x="1381473" y="75275"/>
                  </a:cubicBezTo>
                  <a:lnTo>
                    <a:pt x="1381473" y="983437"/>
                  </a:lnTo>
                  <a:cubicBezTo>
                    <a:pt x="1381473" y="1003402"/>
                    <a:pt x="1373543" y="1022548"/>
                    <a:pt x="1359426" y="1036665"/>
                  </a:cubicBezTo>
                  <a:cubicBezTo>
                    <a:pt x="1345309" y="1050782"/>
                    <a:pt x="1326163" y="1058712"/>
                    <a:pt x="1306199" y="1058712"/>
                  </a:cubicBezTo>
                  <a:lnTo>
                    <a:pt x="75275" y="1058712"/>
                  </a:lnTo>
                  <a:cubicBezTo>
                    <a:pt x="33702" y="1058712"/>
                    <a:pt x="0" y="1025011"/>
                    <a:pt x="0" y="983437"/>
                  </a:cubicBezTo>
                  <a:lnTo>
                    <a:pt x="0" y="75275"/>
                  </a:lnTo>
                  <a:cubicBezTo>
                    <a:pt x="0" y="55311"/>
                    <a:pt x="7931" y="36164"/>
                    <a:pt x="22047" y="22047"/>
                  </a:cubicBezTo>
                  <a:cubicBezTo>
                    <a:pt x="36164" y="7931"/>
                    <a:pt x="55311" y="0"/>
                    <a:pt x="75275" y="0"/>
                  </a:cubicBezTo>
                  <a:close/>
                </a:path>
              </a:pathLst>
            </a:custGeom>
            <a:solidFill>
              <a:srgbClr val="00B2A9">
                <a:alpha val="34902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8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3750559" y="3618684"/>
            <a:ext cx="3954276" cy="3988309"/>
            <a:chOff x="0" y="0"/>
            <a:chExt cx="1041455" cy="1050419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041455" cy="1050419"/>
            </a:xfrm>
            <a:custGeom>
              <a:avLst/>
              <a:gdLst/>
              <a:ahLst/>
              <a:cxnLst/>
              <a:rect r="r" b="b" t="t" l="l"/>
              <a:pathLst>
                <a:path h="1050419" w="1041455">
                  <a:moveTo>
                    <a:pt x="99851" y="0"/>
                  </a:moveTo>
                  <a:lnTo>
                    <a:pt x="941604" y="0"/>
                  </a:lnTo>
                  <a:cubicBezTo>
                    <a:pt x="996751" y="0"/>
                    <a:pt x="1041455" y="44705"/>
                    <a:pt x="1041455" y="99851"/>
                  </a:cubicBezTo>
                  <a:lnTo>
                    <a:pt x="1041455" y="950568"/>
                  </a:lnTo>
                  <a:cubicBezTo>
                    <a:pt x="1041455" y="977050"/>
                    <a:pt x="1030935" y="1002447"/>
                    <a:pt x="1012210" y="1021173"/>
                  </a:cubicBezTo>
                  <a:cubicBezTo>
                    <a:pt x="993484" y="1039899"/>
                    <a:pt x="968087" y="1050419"/>
                    <a:pt x="941604" y="1050419"/>
                  </a:cubicBezTo>
                  <a:lnTo>
                    <a:pt x="99851" y="1050419"/>
                  </a:lnTo>
                  <a:cubicBezTo>
                    <a:pt x="73369" y="1050419"/>
                    <a:pt x="47971" y="1039899"/>
                    <a:pt x="29246" y="1021173"/>
                  </a:cubicBezTo>
                  <a:cubicBezTo>
                    <a:pt x="10520" y="1002447"/>
                    <a:pt x="0" y="977050"/>
                    <a:pt x="0" y="950568"/>
                  </a:cubicBezTo>
                  <a:lnTo>
                    <a:pt x="0" y="99851"/>
                  </a:lnTo>
                  <a:cubicBezTo>
                    <a:pt x="0" y="73369"/>
                    <a:pt x="10520" y="47971"/>
                    <a:pt x="29246" y="29246"/>
                  </a:cubicBezTo>
                  <a:cubicBezTo>
                    <a:pt x="47971" y="10520"/>
                    <a:pt x="73369" y="0"/>
                    <a:pt x="99851" y="0"/>
                  </a:cubicBezTo>
                  <a:close/>
                </a:path>
              </a:pathLst>
            </a:custGeom>
            <a:solidFill>
              <a:srgbClr val="00B2A9">
                <a:alpha val="34902"/>
              </a:srgbClr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grpSp>
        <p:nvGrpSpPr>
          <p:cNvPr name="Group 19" id="19"/>
          <p:cNvGrpSpPr>
            <a:grpSpLocks noChangeAspect="true"/>
          </p:cNvGrpSpPr>
          <p:nvPr/>
        </p:nvGrpSpPr>
        <p:grpSpPr>
          <a:xfrm rot="0">
            <a:off x="7358944" y="1912023"/>
            <a:ext cx="6248740" cy="5246370"/>
            <a:chOff x="0" y="0"/>
            <a:chExt cx="8764270" cy="735838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505460" y="585470"/>
              <a:ext cx="7753350" cy="4354830"/>
            </a:xfrm>
            <a:custGeom>
              <a:avLst/>
              <a:gdLst/>
              <a:ahLst/>
              <a:cxnLst/>
              <a:rect r="r" b="b" t="t" l="l"/>
              <a:pathLst>
                <a:path h="4354830" w="7753350">
                  <a:moveTo>
                    <a:pt x="0" y="0"/>
                  </a:moveTo>
                  <a:lnTo>
                    <a:pt x="7753350" y="0"/>
                  </a:lnTo>
                  <a:lnTo>
                    <a:pt x="7753350" y="4354830"/>
                  </a:lnTo>
                  <a:lnTo>
                    <a:pt x="0" y="4354830"/>
                  </a:lnTo>
                  <a:close/>
                </a:path>
              </a:pathLst>
            </a:custGeom>
            <a:blipFill>
              <a:blip r:embed="rId7"/>
              <a:stretch>
                <a:fillRect l="0" t="-4747" r="0" b="-4747"/>
              </a:stretch>
            </a:blipFill>
          </p:spPr>
        </p:sp>
      </p:grpSp>
      <p:sp>
        <p:nvSpPr>
          <p:cNvPr name="TextBox 21" id="21"/>
          <p:cNvSpPr txBox="true"/>
          <p:nvPr/>
        </p:nvSpPr>
        <p:spPr>
          <a:xfrm rot="0">
            <a:off x="8433265" y="6048608"/>
            <a:ext cx="4371975" cy="3512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119"/>
              </a:lnSpc>
            </a:pPr>
            <a:r>
              <a:rPr lang="en-US" sz="2399">
                <a:solidFill>
                  <a:srgbClr val="00486A"/>
                </a:solidFill>
                <a:latin typeface="Open Sauce"/>
              </a:rPr>
              <a:t>Hampton Inn and Suites</a:t>
            </a:r>
          </a:p>
          <a:p>
            <a:pPr>
              <a:lnSpc>
                <a:spcPts val="3119"/>
              </a:lnSpc>
            </a:pPr>
            <a:r>
              <a:rPr lang="en-US" sz="2399">
                <a:solidFill>
                  <a:srgbClr val="00486A"/>
                </a:solidFill>
                <a:latin typeface="Open Sauce"/>
              </a:rPr>
              <a:t>Hillcrest Apartments</a:t>
            </a:r>
          </a:p>
          <a:p>
            <a:pPr>
              <a:lnSpc>
                <a:spcPts val="3119"/>
              </a:lnSpc>
            </a:pPr>
            <a:r>
              <a:rPr lang="en-US" sz="2399">
                <a:solidFill>
                  <a:srgbClr val="00486A"/>
                </a:solidFill>
                <a:latin typeface="Open Sauce"/>
              </a:rPr>
              <a:t>J&amp;L Sammwich Shop</a:t>
            </a:r>
          </a:p>
          <a:p>
            <a:pPr>
              <a:lnSpc>
                <a:spcPts val="3119"/>
              </a:lnSpc>
            </a:pPr>
            <a:r>
              <a:rPr lang="en-US" sz="2399">
                <a:solidFill>
                  <a:srgbClr val="00486A"/>
                </a:solidFill>
                <a:latin typeface="Open Sauce"/>
              </a:rPr>
              <a:t>Mangiardi Films</a:t>
            </a:r>
          </a:p>
          <a:p>
            <a:pPr>
              <a:lnSpc>
                <a:spcPts val="3119"/>
              </a:lnSpc>
            </a:pPr>
            <a:r>
              <a:rPr lang="en-US" sz="2399">
                <a:solidFill>
                  <a:srgbClr val="00486A"/>
                </a:solidFill>
                <a:latin typeface="Open Sauce"/>
              </a:rPr>
              <a:t>Nu Vu Fuels</a:t>
            </a:r>
          </a:p>
          <a:p>
            <a:pPr>
              <a:lnSpc>
                <a:spcPts val="3119"/>
              </a:lnSpc>
            </a:pPr>
            <a:r>
              <a:rPr lang="en-US" sz="2399">
                <a:solidFill>
                  <a:srgbClr val="00486A"/>
                </a:solidFill>
                <a:latin typeface="Open Sauce"/>
              </a:rPr>
              <a:t>Purple Paintbrush</a:t>
            </a:r>
          </a:p>
          <a:p>
            <a:pPr>
              <a:lnSpc>
                <a:spcPts val="3119"/>
              </a:lnSpc>
            </a:pPr>
            <a:r>
              <a:rPr lang="en-US" sz="2399">
                <a:solidFill>
                  <a:srgbClr val="00486A"/>
                </a:solidFill>
                <a:latin typeface="Open Sauce"/>
              </a:rPr>
              <a:t>River Street Sports Bar &amp; Grill</a:t>
            </a:r>
          </a:p>
          <a:p>
            <a:pPr>
              <a:lnSpc>
                <a:spcPts val="3119"/>
              </a:lnSpc>
            </a:pPr>
            <a:r>
              <a:rPr lang="en-US" sz="2399">
                <a:solidFill>
                  <a:srgbClr val="00486A"/>
                </a:solidFill>
                <a:latin typeface="Open Sauce"/>
              </a:rPr>
              <a:t>Salt City CPA</a:t>
            </a:r>
          </a:p>
          <a:p>
            <a:pPr>
              <a:lnSpc>
                <a:spcPts val="3119"/>
              </a:lnSpc>
              <a:spcBef>
                <a:spcPct val="0"/>
              </a:spcBef>
            </a:pPr>
            <a:r>
              <a:rPr lang="en-US" sz="2399">
                <a:solidFill>
                  <a:srgbClr val="00486A"/>
                </a:solidFill>
                <a:latin typeface="Open Sauce"/>
              </a:rPr>
              <a:t>Searchlight Title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543050" y="-27855"/>
            <a:ext cx="16744950" cy="2176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19"/>
              </a:lnSpc>
              <a:spcBef>
                <a:spcPct val="0"/>
              </a:spcBef>
            </a:pPr>
            <a:r>
              <a:rPr lang="en-US" sz="6399">
                <a:solidFill>
                  <a:srgbClr val="00486A"/>
                </a:solidFill>
                <a:latin typeface="Codec Pro ExtraBold"/>
              </a:rPr>
              <a:t>Economic Development </a:t>
            </a:r>
          </a:p>
          <a:p>
            <a:pPr algn="ctr">
              <a:lnSpc>
                <a:spcPts val="8319"/>
              </a:lnSpc>
              <a:spcBef>
                <a:spcPct val="0"/>
              </a:spcBef>
            </a:pPr>
            <a:r>
              <a:rPr lang="en-US" sz="6399">
                <a:solidFill>
                  <a:srgbClr val="00486A"/>
                </a:solidFill>
                <a:latin typeface="Codec Pro ExtraBold"/>
              </a:rPr>
              <a:t>Examples &amp; Success: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470818" y="3842141"/>
            <a:ext cx="4748957" cy="3512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119"/>
              </a:lnSpc>
            </a:pPr>
            <a:r>
              <a:rPr lang="en-US" sz="2399">
                <a:solidFill>
                  <a:srgbClr val="00486A"/>
                </a:solidFill>
                <a:latin typeface="Open Sauce"/>
              </a:rPr>
              <a:t>Alpine Chocolat Haus</a:t>
            </a:r>
          </a:p>
          <a:p>
            <a:pPr>
              <a:lnSpc>
                <a:spcPts val="3119"/>
              </a:lnSpc>
            </a:pPr>
            <a:r>
              <a:rPr lang="en-US" sz="2399">
                <a:solidFill>
                  <a:srgbClr val="00486A"/>
                </a:solidFill>
                <a:latin typeface="Open Sauce"/>
              </a:rPr>
              <a:t>Amigos Mexican Restaurant</a:t>
            </a:r>
          </a:p>
          <a:p>
            <a:pPr>
              <a:lnSpc>
                <a:spcPts val="3119"/>
              </a:lnSpc>
            </a:pPr>
            <a:r>
              <a:rPr lang="en-US" sz="2399">
                <a:solidFill>
                  <a:srgbClr val="00486A"/>
                </a:solidFill>
                <a:latin typeface="Open Sauce"/>
              </a:rPr>
              <a:t>Bee Smooth</a:t>
            </a:r>
          </a:p>
          <a:p>
            <a:pPr>
              <a:lnSpc>
                <a:spcPts val="3119"/>
              </a:lnSpc>
            </a:pPr>
            <a:r>
              <a:rPr lang="en-US" sz="2399">
                <a:solidFill>
                  <a:srgbClr val="00486A"/>
                </a:solidFill>
                <a:latin typeface="Open Sauce"/>
              </a:rPr>
              <a:t>Bellsprouts</a:t>
            </a:r>
          </a:p>
          <a:p>
            <a:pPr>
              <a:lnSpc>
                <a:spcPts val="3119"/>
              </a:lnSpc>
            </a:pPr>
            <a:r>
              <a:rPr lang="en-US" sz="2399">
                <a:solidFill>
                  <a:srgbClr val="00486A"/>
                </a:solidFill>
                <a:latin typeface="Open Sauce"/>
              </a:rPr>
              <a:t>Bigby</a:t>
            </a:r>
          </a:p>
          <a:p>
            <a:pPr>
              <a:lnSpc>
                <a:spcPts val="3119"/>
              </a:lnSpc>
            </a:pPr>
            <a:r>
              <a:rPr lang="en-US" sz="2399">
                <a:solidFill>
                  <a:srgbClr val="00486A"/>
                </a:solidFill>
                <a:latin typeface="Open Sauce"/>
              </a:rPr>
              <a:t>Black Lotus Salon and Wellness</a:t>
            </a:r>
          </a:p>
          <a:p>
            <a:pPr>
              <a:lnSpc>
                <a:spcPts val="3119"/>
              </a:lnSpc>
            </a:pPr>
            <a:r>
              <a:rPr lang="en-US" sz="2399">
                <a:solidFill>
                  <a:srgbClr val="00486A"/>
                </a:solidFill>
                <a:latin typeface="Open Sauce"/>
              </a:rPr>
              <a:t>Domino’s Pizza</a:t>
            </a:r>
          </a:p>
          <a:p>
            <a:pPr>
              <a:lnSpc>
                <a:spcPts val="3119"/>
              </a:lnSpc>
            </a:pPr>
            <a:r>
              <a:rPr lang="en-US" sz="2399">
                <a:solidFill>
                  <a:srgbClr val="00486A"/>
                </a:solidFill>
                <a:latin typeface="Open Sauce"/>
              </a:rPr>
              <a:t>Fricano’s Manistee River</a:t>
            </a:r>
          </a:p>
          <a:p>
            <a:pPr>
              <a:lnSpc>
                <a:spcPts val="3119"/>
              </a:lnSpc>
              <a:spcBef>
                <a:spcPct val="0"/>
              </a:spcBef>
            </a:pPr>
            <a:r>
              <a:rPr lang="en-US" sz="2399">
                <a:solidFill>
                  <a:srgbClr val="00486A"/>
                </a:solidFill>
                <a:latin typeface="Open Sauce"/>
              </a:rPr>
              <a:t>The </a:t>
            </a:r>
            <a:r>
              <a:rPr lang="en-US" sz="2399">
                <a:solidFill>
                  <a:srgbClr val="00486A"/>
                </a:solidFill>
                <a:latin typeface="Open Sauce"/>
              </a:rPr>
              <a:t>Golden Stag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4171550" y="3897605"/>
            <a:ext cx="3112294" cy="3512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119"/>
              </a:lnSpc>
            </a:pPr>
            <a:r>
              <a:rPr lang="en-US" sz="2399">
                <a:solidFill>
                  <a:srgbClr val="00486A"/>
                </a:solidFill>
                <a:latin typeface="Open Sauce"/>
              </a:rPr>
              <a:t>Speckled Goat</a:t>
            </a:r>
          </a:p>
          <a:p>
            <a:pPr>
              <a:lnSpc>
                <a:spcPts val="3119"/>
              </a:lnSpc>
            </a:pPr>
            <a:r>
              <a:rPr lang="en-US" sz="2399">
                <a:solidFill>
                  <a:srgbClr val="00486A"/>
                </a:solidFill>
                <a:latin typeface="Open Sauce"/>
              </a:rPr>
              <a:t>The Outsider</a:t>
            </a:r>
          </a:p>
          <a:p>
            <a:pPr>
              <a:lnSpc>
                <a:spcPts val="3119"/>
              </a:lnSpc>
            </a:pPr>
            <a:r>
              <a:rPr lang="en-US" sz="2399">
                <a:solidFill>
                  <a:srgbClr val="00486A"/>
                </a:solidFill>
                <a:latin typeface="Open Sauce"/>
              </a:rPr>
              <a:t>Third Coast Boutique</a:t>
            </a:r>
          </a:p>
          <a:p>
            <a:pPr>
              <a:lnSpc>
                <a:spcPts val="3119"/>
              </a:lnSpc>
            </a:pPr>
            <a:r>
              <a:rPr lang="en-US" sz="2399">
                <a:solidFill>
                  <a:srgbClr val="00486A"/>
                </a:solidFill>
                <a:latin typeface="Open Sauce"/>
              </a:rPr>
              <a:t>Third Life Brewing</a:t>
            </a:r>
          </a:p>
          <a:p>
            <a:pPr>
              <a:lnSpc>
                <a:spcPts val="3119"/>
              </a:lnSpc>
            </a:pPr>
            <a:r>
              <a:rPr lang="en-US" sz="2399">
                <a:solidFill>
                  <a:srgbClr val="00486A"/>
                </a:solidFill>
                <a:latin typeface="Open Sauce"/>
              </a:rPr>
              <a:t>Trophies Cafe</a:t>
            </a:r>
          </a:p>
          <a:p>
            <a:pPr>
              <a:lnSpc>
                <a:spcPts val="3119"/>
              </a:lnSpc>
            </a:pPr>
            <a:r>
              <a:rPr lang="en-US" sz="2399">
                <a:solidFill>
                  <a:srgbClr val="00486A"/>
                </a:solidFill>
                <a:latin typeface="Open Sauce"/>
              </a:rPr>
              <a:t>U-Haul Storage</a:t>
            </a:r>
          </a:p>
          <a:p>
            <a:pPr>
              <a:lnSpc>
                <a:spcPts val="3119"/>
              </a:lnSpc>
            </a:pPr>
            <a:r>
              <a:rPr lang="en-US" sz="2399">
                <a:solidFill>
                  <a:srgbClr val="00486A"/>
                </a:solidFill>
                <a:latin typeface="Open Sauce"/>
              </a:rPr>
              <a:t>UP North Collectors</a:t>
            </a:r>
          </a:p>
          <a:p>
            <a:pPr>
              <a:lnSpc>
                <a:spcPts val="3119"/>
              </a:lnSpc>
            </a:pPr>
            <a:r>
              <a:rPr lang="en-US" sz="2399">
                <a:solidFill>
                  <a:srgbClr val="00486A"/>
                </a:solidFill>
                <a:latin typeface="Open Sauce"/>
              </a:rPr>
              <a:t>WellNested</a:t>
            </a:r>
          </a:p>
          <a:p>
            <a:pPr>
              <a:lnSpc>
                <a:spcPts val="3119"/>
              </a:lnSpc>
              <a:spcBef>
                <a:spcPct val="0"/>
              </a:spcBef>
            </a:pPr>
            <a:r>
              <a:rPr lang="en-US" sz="2399">
                <a:solidFill>
                  <a:srgbClr val="00486A"/>
                </a:solidFill>
                <a:latin typeface="Open Sauce"/>
              </a:rPr>
              <a:t>Z’s Cart Rentals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B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120961" y="2043039"/>
            <a:ext cx="4481239" cy="5687353"/>
            <a:chOff x="0" y="0"/>
            <a:chExt cx="1180244" cy="149790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80244" cy="1497904"/>
            </a:xfrm>
            <a:custGeom>
              <a:avLst/>
              <a:gdLst/>
              <a:ahLst/>
              <a:cxnLst/>
              <a:rect r="r" b="b" t="t" l="l"/>
              <a:pathLst>
                <a:path h="1497904" w="1180244">
                  <a:moveTo>
                    <a:pt x="0" y="0"/>
                  </a:moveTo>
                  <a:lnTo>
                    <a:pt x="1180244" y="0"/>
                  </a:lnTo>
                  <a:lnTo>
                    <a:pt x="1180244" y="1497904"/>
                  </a:lnTo>
                  <a:lnTo>
                    <a:pt x="0" y="1497904"/>
                  </a:lnTo>
                  <a:close/>
                </a:path>
              </a:pathLst>
            </a:custGeom>
            <a:solidFill>
              <a:srgbClr val="00486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5889921" y="8948109"/>
            <a:ext cx="3806571" cy="2083232"/>
          </a:xfrm>
          <a:custGeom>
            <a:avLst/>
            <a:gdLst/>
            <a:ahLst/>
            <a:cxnLst/>
            <a:rect r="r" b="b" t="t" l="l"/>
            <a:pathLst>
              <a:path h="2083232" w="3806571">
                <a:moveTo>
                  <a:pt x="0" y="0"/>
                </a:moveTo>
                <a:lnTo>
                  <a:pt x="3806571" y="0"/>
                </a:lnTo>
                <a:lnTo>
                  <a:pt x="3806571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-1543050" y="-558218"/>
            <a:ext cx="3086100" cy="11299900"/>
            <a:chOff x="0" y="0"/>
            <a:chExt cx="812800" cy="297610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2976105"/>
            </a:xfrm>
            <a:custGeom>
              <a:avLst/>
              <a:gdLst/>
              <a:ahLst/>
              <a:cxnLst/>
              <a:rect r="r" b="b" t="t" l="l"/>
              <a:pathLst>
                <a:path h="2976105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F27D0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227773" y="4163622"/>
            <a:ext cx="110236" cy="2818996"/>
            <a:chOff x="0" y="0"/>
            <a:chExt cx="26312" cy="672855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6312" cy="672855"/>
            </a:xfrm>
            <a:custGeom>
              <a:avLst/>
              <a:gdLst/>
              <a:ahLst/>
              <a:cxnLst/>
              <a:rect r="r" b="b" t="t" l="l"/>
              <a:pathLst>
                <a:path h="672855" w="26312">
                  <a:moveTo>
                    <a:pt x="0" y="0"/>
                  </a:moveTo>
                  <a:lnTo>
                    <a:pt x="26312" y="0"/>
                  </a:lnTo>
                  <a:lnTo>
                    <a:pt x="26312" y="672855"/>
                  </a:lnTo>
                  <a:lnTo>
                    <a:pt x="0" y="67285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-2777871" y="-207071"/>
            <a:ext cx="3806571" cy="2083232"/>
          </a:xfrm>
          <a:custGeom>
            <a:avLst/>
            <a:gdLst/>
            <a:ahLst/>
            <a:cxnLst/>
            <a:rect r="r" b="b" t="t" l="l"/>
            <a:pathLst>
              <a:path h="2083232" w="3806571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999593" y="2418620"/>
            <a:ext cx="9596942" cy="7371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029"/>
              </a:lnSpc>
              <a:spcBef>
                <a:spcPct val="0"/>
              </a:spcBef>
            </a:pPr>
            <a:r>
              <a:rPr lang="en-US" sz="3099">
                <a:solidFill>
                  <a:srgbClr val="00486A"/>
                </a:solidFill>
                <a:latin typeface="Open Sauce"/>
              </a:rPr>
              <a:t>Adding manufacturing jobs:</a:t>
            </a:r>
          </a:p>
          <a:p>
            <a:pPr>
              <a:lnSpc>
                <a:spcPts val="4029"/>
              </a:lnSpc>
              <a:spcBef>
                <a:spcPct val="0"/>
              </a:spcBef>
            </a:pPr>
          </a:p>
          <a:p>
            <a:pPr marL="669285" indent="-334642" lvl="1">
              <a:lnSpc>
                <a:spcPts val="4029"/>
              </a:lnSpc>
              <a:buFont typeface="Arial"/>
              <a:buChar char="•"/>
            </a:pPr>
            <a:r>
              <a:rPr lang="en-US" sz="3099">
                <a:solidFill>
                  <a:srgbClr val="00486A"/>
                </a:solidFill>
                <a:latin typeface="Open Sauce"/>
              </a:rPr>
              <a:t>Amptech/Myotek</a:t>
            </a:r>
          </a:p>
          <a:p>
            <a:pPr marL="669285" indent="-334642" lvl="1">
              <a:lnSpc>
                <a:spcPts val="4029"/>
              </a:lnSpc>
              <a:buFont typeface="Arial"/>
              <a:buChar char="•"/>
            </a:pPr>
            <a:r>
              <a:rPr lang="en-US" sz="3099">
                <a:solidFill>
                  <a:srgbClr val="00486A"/>
                </a:solidFill>
                <a:latin typeface="Open Sauce"/>
              </a:rPr>
              <a:t>M R Products</a:t>
            </a:r>
          </a:p>
          <a:p>
            <a:pPr>
              <a:lnSpc>
                <a:spcPts val="4029"/>
              </a:lnSpc>
              <a:spcBef>
                <a:spcPct val="0"/>
              </a:spcBef>
            </a:pPr>
          </a:p>
          <a:p>
            <a:pPr>
              <a:lnSpc>
                <a:spcPts val="4029"/>
              </a:lnSpc>
              <a:spcBef>
                <a:spcPct val="0"/>
              </a:spcBef>
            </a:pPr>
            <a:r>
              <a:rPr lang="en-US" sz="3099">
                <a:solidFill>
                  <a:srgbClr val="00486A"/>
                </a:solidFill>
                <a:latin typeface="Open Sauce"/>
              </a:rPr>
              <a:t>Anticipated to open or start construction in next 12-18 months</a:t>
            </a:r>
          </a:p>
          <a:p>
            <a:pPr>
              <a:lnSpc>
                <a:spcPts val="2470"/>
              </a:lnSpc>
              <a:spcBef>
                <a:spcPct val="0"/>
              </a:spcBef>
            </a:pPr>
          </a:p>
          <a:p>
            <a:pPr marL="669285" indent="-334642" lvl="1">
              <a:lnSpc>
                <a:spcPts val="4029"/>
              </a:lnSpc>
              <a:spcBef>
                <a:spcPct val="0"/>
              </a:spcBef>
              <a:buFont typeface="Arial"/>
              <a:buChar char="•"/>
            </a:pPr>
            <a:r>
              <a:rPr lang="en-US" sz="3099">
                <a:solidFill>
                  <a:srgbClr val="00486A"/>
                </a:solidFill>
                <a:latin typeface="Open Sauce"/>
              </a:rPr>
              <a:t>Arcadia Diner</a:t>
            </a:r>
          </a:p>
          <a:p>
            <a:pPr marL="669285" indent="-334642" lvl="1">
              <a:lnSpc>
                <a:spcPts val="4029"/>
              </a:lnSpc>
              <a:spcBef>
                <a:spcPct val="0"/>
              </a:spcBef>
              <a:buFont typeface="Arial"/>
              <a:buChar char="•"/>
            </a:pPr>
            <a:r>
              <a:rPr lang="en-US" sz="3099">
                <a:solidFill>
                  <a:srgbClr val="00486A"/>
                </a:solidFill>
                <a:latin typeface="Open Sauce"/>
              </a:rPr>
              <a:t>Culver’s</a:t>
            </a:r>
          </a:p>
          <a:p>
            <a:pPr marL="669285" indent="-334642" lvl="1">
              <a:lnSpc>
                <a:spcPts val="4029"/>
              </a:lnSpc>
              <a:spcBef>
                <a:spcPct val="0"/>
              </a:spcBef>
              <a:buFont typeface="Arial"/>
              <a:buChar char="•"/>
            </a:pPr>
            <a:r>
              <a:rPr lang="en-US" sz="3099">
                <a:solidFill>
                  <a:srgbClr val="00486A"/>
                </a:solidFill>
                <a:latin typeface="Open Sauce"/>
              </a:rPr>
              <a:t>Emerald Cove/The Mill Restaurant</a:t>
            </a:r>
          </a:p>
          <a:p>
            <a:pPr marL="669285" indent="-334642" lvl="1">
              <a:lnSpc>
                <a:spcPts val="4029"/>
              </a:lnSpc>
              <a:spcBef>
                <a:spcPct val="0"/>
              </a:spcBef>
              <a:buFont typeface="Arial"/>
              <a:buChar char="•"/>
            </a:pPr>
            <a:r>
              <a:rPr lang="en-US" sz="3099">
                <a:solidFill>
                  <a:srgbClr val="00486A"/>
                </a:solidFill>
                <a:latin typeface="Open Sauce"/>
              </a:rPr>
              <a:t>Gateway Project </a:t>
            </a:r>
          </a:p>
          <a:p>
            <a:pPr marL="669285" indent="-334642" lvl="1">
              <a:lnSpc>
                <a:spcPts val="4029"/>
              </a:lnSpc>
              <a:buFont typeface="Arial"/>
              <a:buChar char="•"/>
            </a:pPr>
            <a:r>
              <a:rPr lang="en-US" sz="3099">
                <a:solidFill>
                  <a:srgbClr val="00486A"/>
                </a:solidFill>
                <a:latin typeface="Open Sauce"/>
              </a:rPr>
              <a:t>Lakeside Social Restaurant</a:t>
            </a:r>
          </a:p>
          <a:p>
            <a:pPr marL="669285" indent="-334642" lvl="1">
              <a:lnSpc>
                <a:spcPts val="4029"/>
              </a:lnSpc>
              <a:buFont typeface="Arial"/>
              <a:buChar char="•"/>
            </a:pPr>
            <a:r>
              <a:rPr lang="en-US" sz="3099">
                <a:solidFill>
                  <a:srgbClr val="00486A"/>
                </a:solidFill>
                <a:latin typeface="Open Sauce"/>
              </a:rPr>
              <a:t>Riley Apartments</a:t>
            </a:r>
          </a:p>
          <a:p>
            <a:pPr marL="669285" indent="-334642" lvl="1">
              <a:lnSpc>
                <a:spcPts val="4029"/>
              </a:lnSpc>
              <a:buFont typeface="Arial"/>
              <a:buChar char="•"/>
            </a:pPr>
            <a:r>
              <a:rPr lang="en-US" sz="3099">
                <a:solidFill>
                  <a:srgbClr val="00486A"/>
                </a:solidFill>
                <a:latin typeface="Open Sauce"/>
              </a:rPr>
              <a:t>Others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11884315" y="2587338"/>
            <a:ext cx="5717885" cy="4598755"/>
          </a:xfrm>
          <a:custGeom>
            <a:avLst/>
            <a:gdLst/>
            <a:ahLst/>
            <a:cxnLst/>
            <a:rect r="r" b="b" t="t" l="l"/>
            <a:pathLst>
              <a:path h="4598755" w="5717885">
                <a:moveTo>
                  <a:pt x="0" y="0"/>
                </a:moveTo>
                <a:lnTo>
                  <a:pt x="5717885" y="0"/>
                </a:lnTo>
                <a:lnTo>
                  <a:pt x="5717885" y="4598755"/>
                </a:lnTo>
                <a:lnTo>
                  <a:pt x="0" y="459875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39160" r="0" b="-2670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999593" y="393224"/>
            <a:ext cx="12592791" cy="17736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463"/>
              </a:lnSpc>
            </a:pPr>
            <a:r>
              <a:rPr lang="en-US" sz="6399" spc="76">
                <a:solidFill>
                  <a:srgbClr val="00486A"/>
                </a:solidFill>
                <a:latin typeface="Codec Pro ExtraBold"/>
              </a:rPr>
              <a:t>Economic Development Examples Continued: 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B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148247" y="1998041"/>
            <a:ext cx="4617672" cy="7979428"/>
            <a:chOff x="0" y="0"/>
            <a:chExt cx="1216177" cy="210157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16177" cy="2101578"/>
            </a:xfrm>
            <a:custGeom>
              <a:avLst/>
              <a:gdLst/>
              <a:ahLst/>
              <a:cxnLst/>
              <a:rect r="r" b="b" t="t" l="l"/>
              <a:pathLst>
                <a:path h="2101578" w="1216177">
                  <a:moveTo>
                    <a:pt x="0" y="0"/>
                  </a:moveTo>
                  <a:lnTo>
                    <a:pt x="1216177" y="0"/>
                  </a:lnTo>
                  <a:lnTo>
                    <a:pt x="1216177" y="2101578"/>
                  </a:lnTo>
                  <a:lnTo>
                    <a:pt x="0" y="2101578"/>
                  </a:lnTo>
                  <a:close/>
                </a:path>
              </a:pathLst>
            </a:custGeom>
            <a:solidFill>
              <a:srgbClr val="00486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857716" y="2686947"/>
            <a:ext cx="10656662" cy="6601616"/>
          </a:xfrm>
          <a:custGeom>
            <a:avLst/>
            <a:gdLst/>
            <a:ahLst/>
            <a:cxnLst/>
            <a:rect r="r" b="b" t="t" l="l"/>
            <a:pathLst>
              <a:path h="6601616" w="10656662">
                <a:moveTo>
                  <a:pt x="0" y="0"/>
                </a:moveTo>
                <a:lnTo>
                  <a:pt x="10656662" y="0"/>
                </a:lnTo>
                <a:lnTo>
                  <a:pt x="10656662" y="6601616"/>
                </a:lnTo>
                <a:lnTo>
                  <a:pt x="0" y="66016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3148247" y="2133940"/>
            <a:ext cx="4411206" cy="7669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79"/>
              </a:lnSpc>
            </a:pPr>
            <a:r>
              <a:rPr lang="en-US" sz="3599">
                <a:solidFill>
                  <a:srgbClr val="FEFEFE"/>
                </a:solidFill>
                <a:latin typeface="Open Sauce Bold"/>
              </a:rPr>
              <a:t>Top 5 Contacts by Project Type:</a:t>
            </a:r>
          </a:p>
          <a:p>
            <a:pPr algn="ctr">
              <a:lnSpc>
                <a:spcPts val="4679"/>
              </a:lnSpc>
            </a:pPr>
          </a:p>
          <a:p>
            <a:pPr marL="777232" indent="-388616" lvl="1">
              <a:lnSpc>
                <a:spcPts val="4679"/>
              </a:lnSpc>
              <a:buFont typeface="Arial"/>
              <a:buChar char="•"/>
            </a:pPr>
            <a:r>
              <a:rPr lang="en-US" sz="3599">
                <a:solidFill>
                  <a:srgbClr val="FEFEFE"/>
                </a:solidFill>
                <a:latin typeface="Open Sauce Bold"/>
              </a:rPr>
              <a:t>Hospitality</a:t>
            </a:r>
          </a:p>
          <a:p>
            <a:pPr>
              <a:lnSpc>
                <a:spcPts val="4679"/>
              </a:lnSpc>
            </a:pPr>
          </a:p>
          <a:p>
            <a:pPr marL="777232" indent="-388616" lvl="1">
              <a:lnSpc>
                <a:spcPts val="4679"/>
              </a:lnSpc>
              <a:buFont typeface="Arial"/>
              <a:buChar char="•"/>
            </a:pPr>
            <a:r>
              <a:rPr lang="en-US" sz="3599">
                <a:solidFill>
                  <a:srgbClr val="FEFEFE"/>
                </a:solidFill>
                <a:latin typeface="Open Sauce Bold"/>
              </a:rPr>
              <a:t>Business Retention</a:t>
            </a:r>
          </a:p>
          <a:p>
            <a:pPr>
              <a:lnSpc>
                <a:spcPts val="4679"/>
              </a:lnSpc>
            </a:pPr>
          </a:p>
          <a:p>
            <a:pPr marL="777232" indent="-388616" lvl="1">
              <a:lnSpc>
                <a:spcPts val="4679"/>
              </a:lnSpc>
              <a:buFont typeface="Arial"/>
              <a:buChar char="•"/>
            </a:pPr>
            <a:r>
              <a:rPr lang="en-US" sz="3599">
                <a:solidFill>
                  <a:srgbClr val="FEFEFE"/>
                </a:solidFill>
                <a:latin typeface="Open Sauce Bold"/>
              </a:rPr>
              <a:t>Housing</a:t>
            </a:r>
          </a:p>
          <a:p>
            <a:pPr>
              <a:lnSpc>
                <a:spcPts val="4679"/>
              </a:lnSpc>
            </a:pPr>
          </a:p>
          <a:p>
            <a:pPr marL="777232" indent="-388616" lvl="1">
              <a:lnSpc>
                <a:spcPts val="4679"/>
              </a:lnSpc>
              <a:buFont typeface="Arial"/>
              <a:buChar char="•"/>
            </a:pPr>
            <a:r>
              <a:rPr lang="en-US" sz="3599">
                <a:solidFill>
                  <a:srgbClr val="FEFEFE"/>
                </a:solidFill>
                <a:latin typeface="Open Sauce Bold"/>
              </a:rPr>
              <a:t>Mixed Use</a:t>
            </a:r>
          </a:p>
          <a:p>
            <a:pPr>
              <a:lnSpc>
                <a:spcPts val="4679"/>
              </a:lnSpc>
            </a:pPr>
          </a:p>
          <a:p>
            <a:pPr marL="777232" indent="-388616" lvl="1">
              <a:lnSpc>
                <a:spcPts val="4679"/>
              </a:lnSpc>
              <a:buFont typeface="Arial"/>
              <a:buChar char="•"/>
            </a:pPr>
            <a:r>
              <a:rPr lang="en-US" sz="3599">
                <a:solidFill>
                  <a:srgbClr val="FEFEFE"/>
                </a:solidFill>
                <a:latin typeface="Open Sauce Bold"/>
              </a:rPr>
              <a:t>Government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628483" y="41606"/>
            <a:ext cx="16659517" cy="2176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19"/>
              </a:lnSpc>
              <a:spcBef>
                <a:spcPct val="0"/>
              </a:spcBef>
            </a:pPr>
            <a:r>
              <a:rPr lang="en-US" sz="6399">
                <a:solidFill>
                  <a:srgbClr val="00486A"/>
                </a:solidFill>
                <a:latin typeface="Codec Pro ExtraBold"/>
              </a:rPr>
              <a:t>What does Economic Development </a:t>
            </a:r>
          </a:p>
          <a:p>
            <a:pPr algn="ctr">
              <a:lnSpc>
                <a:spcPts val="8319"/>
              </a:lnSpc>
              <a:spcBef>
                <a:spcPct val="0"/>
              </a:spcBef>
            </a:pPr>
            <a:r>
              <a:rPr lang="en-US" sz="6399">
                <a:solidFill>
                  <a:srgbClr val="00486A"/>
                </a:solidFill>
                <a:latin typeface="Codec Pro ExtraBold"/>
              </a:rPr>
              <a:t>work look like?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380173" y="4316022"/>
            <a:ext cx="110236" cy="2818996"/>
            <a:chOff x="0" y="0"/>
            <a:chExt cx="26312" cy="67285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6312" cy="672855"/>
            </a:xfrm>
            <a:custGeom>
              <a:avLst/>
              <a:gdLst/>
              <a:ahLst/>
              <a:cxnLst/>
              <a:rect r="r" b="b" t="t" l="l"/>
              <a:pathLst>
                <a:path h="672855" w="26312">
                  <a:moveTo>
                    <a:pt x="0" y="0"/>
                  </a:moveTo>
                  <a:lnTo>
                    <a:pt x="26312" y="0"/>
                  </a:lnTo>
                  <a:lnTo>
                    <a:pt x="26312" y="672855"/>
                  </a:lnTo>
                  <a:lnTo>
                    <a:pt x="0" y="67285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-1543050" y="-558218"/>
            <a:ext cx="3086100" cy="11299900"/>
            <a:chOff x="0" y="0"/>
            <a:chExt cx="812800" cy="2976105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2976105"/>
            </a:xfrm>
            <a:custGeom>
              <a:avLst/>
              <a:gdLst/>
              <a:ahLst/>
              <a:cxnLst/>
              <a:rect r="r" b="b" t="t" l="l"/>
              <a:pathLst>
                <a:path h="2976105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F27D00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227773" y="4163622"/>
            <a:ext cx="110236" cy="2818996"/>
            <a:chOff x="0" y="0"/>
            <a:chExt cx="26312" cy="67285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6312" cy="672855"/>
            </a:xfrm>
            <a:custGeom>
              <a:avLst/>
              <a:gdLst/>
              <a:ahLst/>
              <a:cxnLst/>
              <a:rect r="r" b="b" t="t" l="l"/>
              <a:pathLst>
                <a:path h="672855" w="26312">
                  <a:moveTo>
                    <a:pt x="0" y="0"/>
                  </a:moveTo>
                  <a:lnTo>
                    <a:pt x="26312" y="0"/>
                  </a:lnTo>
                  <a:lnTo>
                    <a:pt x="26312" y="672855"/>
                  </a:lnTo>
                  <a:lnTo>
                    <a:pt x="0" y="67285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-2777871" y="-207071"/>
            <a:ext cx="3806571" cy="2083232"/>
          </a:xfrm>
          <a:custGeom>
            <a:avLst/>
            <a:gdLst/>
            <a:ahLst/>
            <a:cxnLst/>
            <a:rect r="r" b="b" t="t" l="l"/>
            <a:pathLst>
              <a:path h="2083232" w="3806571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B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384715" y="9009597"/>
            <a:ext cx="3806571" cy="2083232"/>
          </a:xfrm>
          <a:custGeom>
            <a:avLst/>
            <a:gdLst/>
            <a:ahLst/>
            <a:cxnLst/>
            <a:rect r="r" b="b" t="t" l="l"/>
            <a:pathLst>
              <a:path h="2083232" w="3806571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543050" y="447366"/>
            <a:ext cx="13269324" cy="16905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44"/>
              </a:lnSpc>
            </a:pPr>
            <a:r>
              <a:rPr lang="en-US" sz="6400">
                <a:solidFill>
                  <a:srgbClr val="00486A"/>
                </a:solidFill>
                <a:latin typeface="Codec Pro ExtraBold"/>
              </a:rPr>
              <a:t>CHALLENGES FOR ECONOMIC DEVELOPMENT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543050" y="2350823"/>
            <a:ext cx="13269324" cy="6561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69285" indent="-334642" lvl="1">
              <a:lnSpc>
                <a:spcPts val="4029"/>
              </a:lnSpc>
              <a:buFont typeface="Arial"/>
              <a:buChar char="•"/>
            </a:pPr>
            <a:r>
              <a:rPr lang="en-US" sz="3099">
                <a:solidFill>
                  <a:srgbClr val="00486A"/>
                </a:solidFill>
                <a:latin typeface="Open Sauce"/>
              </a:rPr>
              <a:t>Creating new jobs:  Available, adequate housing and childcare</a:t>
            </a:r>
          </a:p>
          <a:p>
            <a:pPr>
              <a:lnSpc>
                <a:spcPts val="4029"/>
              </a:lnSpc>
            </a:pPr>
          </a:p>
          <a:p>
            <a:pPr marL="669285" indent="-334642" lvl="1">
              <a:lnSpc>
                <a:spcPts val="4029"/>
              </a:lnSpc>
              <a:buFont typeface="Arial"/>
              <a:buChar char="•"/>
            </a:pPr>
            <a:r>
              <a:rPr lang="en-US" sz="3099">
                <a:solidFill>
                  <a:srgbClr val="00486A"/>
                </a:solidFill>
                <a:latin typeface="Open Sauce"/>
              </a:rPr>
              <a:t>Where can you put development?  Water Infrastructure! (and others)</a:t>
            </a:r>
          </a:p>
          <a:p>
            <a:pPr>
              <a:lnSpc>
                <a:spcPts val="4029"/>
              </a:lnSpc>
            </a:pPr>
          </a:p>
          <a:p>
            <a:pPr marL="669285" indent="-334642" lvl="1">
              <a:lnSpc>
                <a:spcPts val="4029"/>
              </a:lnSpc>
              <a:buFont typeface="Arial"/>
              <a:buChar char="•"/>
            </a:pPr>
            <a:r>
              <a:rPr lang="en-US" sz="3099">
                <a:solidFill>
                  <a:srgbClr val="00486A"/>
                </a:solidFill>
                <a:latin typeface="Open Sauce"/>
              </a:rPr>
              <a:t>Also, how much?  Other Construction Costs - Gap problem and older buildings</a:t>
            </a:r>
          </a:p>
          <a:p>
            <a:pPr>
              <a:lnSpc>
                <a:spcPts val="4029"/>
              </a:lnSpc>
            </a:pPr>
          </a:p>
          <a:p>
            <a:pPr marL="669285" indent="-334642" lvl="1">
              <a:lnSpc>
                <a:spcPts val="4029"/>
              </a:lnSpc>
              <a:buFont typeface="Arial"/>
              <a:buChar char="•"/>
            </a:pPr>
            <a:r>
              <a:rPr lang="en-US" sz="3099">
                <a:solidFill>
                  <a:srgbClr val="00486A"/>
                </a:solidFill>
                <a:latin typeface="Open Sauce"/>
              </a:rPr>
              <a:t>Perception about the County - Easy or Hard to work with?</a:t>
            </a:r>
          </a:p>
          <a:p>
            <a:pPr>
              <a:lnSpc>
                <a:spcPts val="4029"/>
              </a:lnSpc>
            </a:pPr>
          </a:p>
          <a:p>
            <a:pPr marL="669285" indent="-334642" lvl="1">
              <a:lnSpc>
                <a:spcPts val="4029"/>
              </a:lnSpc>
              <a:buFont typeface="Arial"/>
              <a:buChar char="•"/>
            </a:pPr>
            <a:r>
              <a:rPr lang="en-US" sz="3099">
                <a:solidFill>
                  <a:srgbClr val="00486A"/>
                </a:solidFill>
                <a:latin typeface="Open Sauce"/>
              </a:rPr>
              <a:t>Use of Available Tools </a:t>
            </a:r>
          </a:p>
          <a:p>
            <a:pPr>
              <a:lnSpc>
                <a:spcPts val="4029"/>
              </a:lnSpc>
            </a:pPr>
          </a:p>
          <a:p>
            <a:pPr marL="669285" indent="-334642" lvl="1">
              <a:lnSpc>
                <a:spcPts val="4029"/>
              </a:lnSpc>
              <a:buFont typeface="Arial"/>
              <a:buChar char="•"/>
            </a:pPr>
            <a:r>
              <a:rPr lang="en-US" sz="3099">
                <a:solidFill>
                  <a:srgbClr val="00486A"/>
                </a:solidFill>
                <a:latin typeface="Open Sauce"/>
              </a:rPr>
              <a:t>Valuing this Work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4812374" y="-76830"/>
            <a:ext cx="1312470" cy="11299900"/>
            <a:chOff x="0" y="0"/>
            <a:chExt cx="345671" cy="297610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45671" cy="2976105"/>
            </a:xfrm>
            <a:custGeom>
              <a:avLst/>
              <a:gdLst/>
              <a:ahLst/>
              <a:cxnLst/>
              <a:rect r="r" b="b" t="t" l="l"/>
              <a:pathLst>
                <a:path h="2976105" w="345671">
                  <a:moveTo>
                    <a:pt x="0" y="0"/>
                  </a:moveTo>
                  <a:lnTo>
                    <a:pt x="345671" y="0"/>
                  </a:lnTo>
                  <a:lnTo>
                    <a:pt x="345671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00486A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-1543050" y="-558218"/>
            <a:ext cx="3086100" cy="11299900"/>
            <a:chOff x="0" y="0"/>
            <a:chExt cx="812800" cy="297610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2976105"/>
            </a:xfrm>
            <a:custGeom>
              <a:avLst/>
              <a:gdLst/>
              <a:ahLst/>
              <a:cxnLst/>
              <a:rect r="r" b="b" t="t" l="l"/>
              <a:pathLst>
                <a:path h="2976105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F27D0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227773" y="4163622"/>
            <a:ext cx="110236" cy="2818996"/>
            <a:chOff x="0" y="0"/>
            <a:chExt cx="26312" cy="672855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6312" cy="672855"/>
            </a:xfrm>
            <a:custGeom>
              <a:avLst/>
              <a:gdLst/>
              <a:ahLst/>
              <a:cxnLst/>
              <a:rect r="r" b="b" t="t" l="l"/>
              <a:pathLst>
                <a:path h="672855" w="26312">
                  <a:moveTo>
                    <a:pt x="0" y="0"/>
                  </a:moveTo>
                  <a:lnTo>
                    <a:pt x="26312" y="0"/>
                  </a:lnTo>
                  <a:lnTo>
                    <a:pt x="26312" y="672855"/>
                  </a:lnTo>
                  <a:lnTo>
                    <a:pt x="0" y="67285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-2777871" y="-207071"/>
            <a:ext cx="3806571" cy="2083232"/>
          </a:xfrm>
          <a:custGeom>
            <a:avLst/>
            <a:gdLst/>
            <a:ahLst/>
            <a:cxnLst/>
            <a:rect r="r" b="b" t="t" l="l"/>
            <a:pathLst>
              <a:path h="2083232" w="3806571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B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384715" y="9009597"/>
            <a:ext cx="3806571" cy="2083232"/>
          </a:xfrm>
          <a:custGeom>
            <a:avLst/>
            <a:gdLst/>
            <a:ahLst/>
            <a:cxnLst/>
            <a:rect r="r" b="b" t="t" l="l"/>
            <a:pathLst>
              <a:path h="2083232" w="3806571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903285" y="1929765"/>
            <a:ext cx="16384715" cy="67062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98821" indent="-399411" lvl="1">
              <a:lnSpc>
                <a:spcPts val="4809"/>
              </a:lnSpc>
              <a:buFont typeface="Arial"/>
              <a:buChar char="•"/>
            </a:pPr>
            <a:r>
              <a:rPr lang="en-US" sz="3699">
                <a:solidFill>
                  <a:srgbClr val="00486A"/>
                </a:solidFill>
                <a:latin typeface="Open Sauce"/>
              </a:rPr>
              <a:t>14% of parents left a job in the past six months due to childcare.</a:t>
            </a:r>
          </a:p>
          <a:p>
            <a:pPr>
              <a:lnSpc>
                <a:spcPts val="4809"/>
              </a:lnSpc>
            </a:pPr>
          </a:p>
          <a:p>
            <a:pPr marL="798821" indent="-399411" lvl="1">
              <a:lnSpc>
                <a:spcPts val="4809"/>
              </a:lnSpc>
              <a:buFont typeface="Arial"/>
              <a:buChar char="•"/>
            </a:pPr>
            <a:r>
              <a:rPr lang="en-US" sz="3699">
                <a:solidFill>
                  <a:srgbClr val="00486A"/>
                </a:solidFill>
                <a:latin typeface="Open Sauce"/>
              </a:rPr>
              <a:t>52% of parents needed to make a significant adjustment to their school or work training due to childcare issues in the past 12 months.</a:t>
            </a:r>
          </a:p>
          <a:p>
            <a:pPr>
              <a:lnSpc>
                <a:spcPts val="4809"/>
              </a:lnSpc>
            </a:pPr>
          </a:p>
          <a:p>
            <a:pPr marL="798821" indent="-399411" lvl="1">
              <a:lnSpc>
                <a:spcPts val="4809"/>
              </a:lnSpc>
              <a:buFont typeface="Arial"/>
              <a:buChar char="•"/>
            </a:pPr>
            <a:r>
              <a:rPr lang="en-US" sz="3699">
                <a:solidFill>
                  <a:srgbClr val="00486A"/>
                </a:solidFill>
                <a:latin typeface="Open Sauce"/>
              </a:rPr>
              <a:t>Childcare issues result in an estimated $2.88 billion loss annually for Michigan’s economy.</a:t>
            </a:r>
          </a:p>
          <a:p>
            <a:pPr>
              <a:lnSpc>
                <a:spcPts val="4809"/>
              </a:lnSpc>
            </a:pPr>
          </a:p>
          <a:p>
            <a:pPr marL="798821" indent="-399411" lvl="1">
              <a:lnSpc>
                <a:spcPts val="4809"/>
              </a:lnSpc>
              <a:buFont typeface="Arial"/>
              <a:buChar char="•"/>
            </a:pPr>
            <a:r>
              <a:rPr lang="en-US" sz="3699">
                <a:solidFill>
                  <a:srgbClr val="00486A"/>
                </a:solidFill>
                <a:latin typeface="Open Sauce"/>
              </a:rPr>
              <a:t>Michigan loses an estimated $576 million annually in tax revenue due to childcare issues.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-1543050" y="-558218"/>
            <a:ext cx="3086100" cy="11299900"/>
            <a:chOff x="0" y="0"/>
            <a:chExt cx="812800" cy="297610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2976105"/>
            </a:xfrm>
            <a:custGeom>
              <a:avLst/>
              <a:gdLst/>
              <a:ahLst/>
              <a:cxnLst/>
              <a:rect r="r" b="b" t="t" l="l"/>
              <a:pathLst>
                <a:path h="2976105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F27D00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227773" y="4163622"/>
            <a:ext cx="110236" cy="2818996"/>
            <a:chOff x="0" y="0"/>
            <a:chExt cx="26312" cy="67285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6312" cy="672855"/>
            </a:xfrm>
            <a:custGeom>
              <a:avLst/>
              <a:gdLst/>
              <a:ahLst/>
              <a:cxnLst/>
              <a:rect r="r" b="b" t="t" l="l"/>
              <a:pathLst>
                <a:path h="672855" w="26312">
                  <a:moveTo>
                    <a:pt x="0" y="0"/>
                  </a:moveTo>
                  <a:lnTo>
                    <a:pt x="26312" y="0"/>
                  </a:lnTo>
                  <a:lnTo>
                    <a:pt x="26312" y="672855"/>
                  </a:lnTo>
                  <a:lnTo>
                    <a:pt x="0" y="67285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-2777871" y="-207071"/>
            <a:ext cx="3806571" cy="2083232"/>
          </a:xfrm>
          <a:custGeom>
            <a:avLst/>
            <a:gdLst/>
            <a:ahLst/>
            <a:cxnLst/>
            <a:rect r="r" b="b" t="t" l="l"/>
            <a:pathLst>
              <a:path h="2083232" w="3806571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5409404" y="2337459"/>
            <a:ext cx="8941378" cy="6471322"/>
          </a:xfrm>
          <a:custGeom>
            <a:avLst/>
            <a:gdLst/>
            <a:ahLst/>
            <a:cxnLst/>
            <a:rect r="r" b="b" t="t" l="l"/>
            <a:pathLst>
              <a:path h="6471322" w="8941378">
                <a:moveTo>
                  <a:pt x="0" y="0"/>
                </a:moveTo>
                <a:lnTo>
                  <a:pt x="8941378" y="0"/>
                </a:lnTo>
                <a:lnTo>
                  <a:pt x="8941378" y="6471322"/>
                </a:lnTo>
                <a:lnTo>
                  <a:pt x="0" y="64713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26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2162227" y="593024"/>
            <a:ext cx="15753590" cy="9189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144"/>
              </a:lnSpc>
            </a:pPr>
            <a:r>
              <a:rPr lang="en-US" sz="6400">
                <a:solidFill>
                  <a:srgbClr val="00486A"/>
                </a:solidFill>
                <a:latin typeface="Codec Pro ExtraBold"/>
              </a:rPr>
              <a:t>CHILDCARE IMPACT AND CHALLENGES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DAFu032wPD8</dc:identifier>
  <dcterms:modified xsi:type="dcterms:W3CDTF">2011-08-01T06:04:30Z</dcterms:modified>
  <cp:revision>1</cp:revision>
  <dc:title>Manistee Area Chamber of Commerce - 2023 Manistee County Summit</dc:title>
</cp:coreProperties>
</file>