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8" r:id="rId4"/>
    <p:sldId id="282" r:id="rId5"/>
    <p:sldId id="259" r:id="rId6"/>
    <p:sldId id="281" r:id="rId7"/>
    <p:sldId id="260" r:id="rId8"/>
    <p:sldId id="262" r:id="rId9"/>
    <p:sldId id="264" r:id="rId10"/>
    <p:sldId id="265" r:id="rId11"/>
    <p:sldId id="266" r:id="rId12"/>
    <p:sldId id="267" r:id="rId13"/>
    <p:sldId id="283" r:id="rId14"/>
    <p:sldId id="263" r:id="rId15"/>
    <p:sldId id="269" r:id="rId16"/>
    <p:sldId id="270" r:id="rId17"/>
    <p:sldId id="271" r:id="rId18"/>
    <p:sldId id="268" r:id="rId19"/>
    <p:sldId id="272" r:id="rId20"/>
    <p:sldId id="273" r:id="rId21"/>
    <p:sldId id="274" r:id="rId22"/>
    <p:sldId id="275" r:id="rId23"/>
  </p:sldIdLst>
  <p:sldSz cx="15087600" cy="10058400"/>
  <p:notesSz cx="6858000" cy="9144000"/>
  <p:defaultTextStyle>
    <a:defPPr>
      <a:defRPr lang="en-US"/>
    </a:defPPr>
    <a:lvl1pPr marL="0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414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2827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243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5656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070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8484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19899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1313" algn="l" defTabSz="1462827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36" y="114"/>
      </p:cViewPr>
      <p:guideLst>
        <p:guide orient="horz" pos="3168"/>
        <p:guide pos="47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1570" y="3124626"/>
            <a:ext cx="12824460" cy="21560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3140" y="5699760"/>
            <a:ext cx="1056132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1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8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38510" y="402805"/>
            <a:ext cx="3394710" cy="8582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02805"/>
            <a:ext cx="9932670" cy="8582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5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67160" y="223519"/>
            <a:ext cx="3268980" cy="9615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60" y="225754"/>
            <a:ext cx="11064240" cy="9611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7160" y="3011008"/>
            <a:ext cx="3268980" cy="2682240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rgbClr val="FFFFFF"/>
                </a:solidFill>
              </a:defRPr>
            </a:lvl1pPr>
            <a:lvl2pPr marL="718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6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7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92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1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2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4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54380" y="3011008"/>
            <a:ext cx="10435590" cy="2682240"/>
          </a:xfrm>
        </p:spPr>
        <p:txBody>
          <a:bodyPr/>
          <a:lstStyle>
            <a:lvl1pPr algn="r">
              <a:defRPr sz="6600" spc="236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67160" y="223519"/>
            <a:ext cx="3268980" cy="9615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60" y="225754"/>
            <a:ext cx="11064240" cy="9611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8619" y="4242006"/>
            <a:ext cx="2640332" cy="2414016"/>
          </a:xfrm>
        </p:spPr>
        <p:txBody>
          <a:bodyPr anchor="ctr"/>
          <a:lstStyle>
            <a:lvl1pPr marL="0" indent="0">
              <a:buNone/>
              <a:defRPr sz="3100">
                <a:solidFill>
                  <a:schemeClr val="bg2"/>
                </a:solidFill>
              </a:defRPr>
            </a:lvl1pPr>
            <a:lvl2pPr marL="71844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368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553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7377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922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1066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291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4755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28650" y="4242006"/>
            <a:ext cx="10435590" cy="2414016"/>
          </a:xfrm>
        </p:spPr>
        <p:txBody>
          <a:bodyPr/>
          <a:lstStyle>
            <a:lvl1pPr algn="r">
              <a:defRPr sz="6600" spc="236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521306"/>
            <a:ext cx="6663690" cy="646419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9530" y="2521306"/>
            <a:ext cx="6663690" cy="646419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526242"/>
            <a:ext cx="6666310" cy="938318"/>
          </a:xfrm>
        </p:spPr>
        <p:txBody>
          <a:bodyPr anchor="b"/>
          <a:lstStyle>
            <a:lvl1pPr marL="0" indent="0" algn="ctr">
              <a:buNone/>
              <a:defRPr sz="3800" b="0">
                <a:solidFill>
                  <a:schemeClr val="tx2"/>
                </a:solidFill>
              </a:defRPr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0" y="3576319"/>
            <a:ext cx="6666310" cy="5408719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64292" y="2526242"/>
            <a:ext cx="6668929" cy="938318"/>
          </a:xfrm>
        </p:spPr>
        <p:txBody>
          <a:bodyPr anchor="b"/>
          <a:lstStyle>
            <a:lvl1pPr marL="0" indent="0" algn="ctr">
              <a:buNone/>
              <a:defRPr sz="3800" b="0">
                <a:solidFill>
                  <a:schemeClr val="tx2"/>
                </a:solidFill>
              </a:defRPr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64292" y="3576319"/>
            <a:ext cx="6668929" cy="5408719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" y="221348"/>
            <a:ext cx="14572473" cy="96158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5087600" cy="1005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221285"/>
            <a:ext cx="3268980" cy="9615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251460" y="223520"/>
            <a:ext cx="11064240" cy="9611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447041"/>
            <a:ext cx="9681210" cy="8584566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3591" y="3124809"/>
            <a:ext cx="2761031" cy="4130650"/>
          </a:xfrm>
        </p:spPr>
        <p:txBody>
          <a:bodyPr tIns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813591" y="670560"/>
            <a:ext cx="2764839" cy="2454250"/>
          </a:xfrm>
        </p:spPr>
        <p:txBody>
          <a:bodyPr anchor="b"/>
          <a:lstStyle>
            <a:lvl1pPr algn="l">
              <a:defRPr sz="3100" spc="236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5087600" cy="1005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1567160" y="221285"/>
            <a:ext cx="3268980" cy="9615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" y="223520"/>
            <a:ext cx="11064240" cy="9611360"/>
          </a:xfrm>
        </p:spPr>
        <p:txBody>
          <a:bodyPr anchor="ctr"/>
          <a:lstStyle>
            <a:lvl1pPr marL="0" indent="0" algn="ctr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8620" y="3129280"/>
            <a:ext cx="2766060" cy="4358640"/>
          </a:xfrm>
        </p:spPr>
        <p:txBody>
          <a:bodyPr t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818620" y="675030"/>
            <a:ext cx="2766060" cy="2454250"/>
          </a:xfrm>
        </p:spPr>
        <p:txBody>
          <a:bodyPr anchor="b"/>
          <a:lstStyle>
            <a:lvl1pPr algn="l">
              <a:defRPr sz="3100" spc="236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460" y="216068"/>
            <a:ext cx="11064240" cy="96158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67160" y="216068"/>
            <a:ext cx="3227476" cy="9615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18620" y="402803"/>
            <a:ext cx="2766060" cy="8582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02803"/>
            <a:ext cx="9932670" cy="8582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816" y="6463455"/>
            <a:ext cx="12824460" cy="1997710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1816" y="4263179"/>
            <a:ext cx="12824460" cy="220027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41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282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24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256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5707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3884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1989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5131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5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346961"/>
            <a:ext cx="6663690" cy="663808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9530" y="2346961"/>
            <a:ext cx="6663690" cy="663808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1" y="2251499"/>
            <a:ext cx="6666311" cy="938318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1414" indent="0">
              <a:buNone/>
              <a:defRPr sz="3200" b="1"/>
            </a:lvl2pPr>
            <a:lvl3pPr marL="1462827" indent="0">
              <a:buNone/>
              <a:defRPr sz="2900" b="1"/>
            </a:lvl3pPr>
            <a:lvl4pPr marL="2194243" indent="0">
              <a:buNone/>
              <a:defRPr sz="2600" b="1"/>
            </a:lvl4pPr>
            <a:lvl5pPr marL="2925656" indent="0">
              <a:buNone/>
              <a:defRPr sz="2600" b="1"/>
            </a:lvl5pPr>
            <a:lvl6pPr marL="3657070" indent="0">
              <a:buNone/>
              <a:defRPr sz="2600" b="1"/>
            </a:lvl6pPr>
            <a:lvl7pPr marL="4388484" indent="0">
              <a:buNone/>
              <a:defRPr sz="2600" b="1"/>
            </a:lvl7pPr>
            <a:lvl8pPr marL="5119899" indent="0">
              <a:buNone/>
              <a:defRPr sz="2600" b="1"/>
            </a:lvl8pPr>
            <a:lvl9pPr marL="5851313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1" y="3189817"/>
            <a:ext cx="6666311" cy="579522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64293" y="2251499"/>
            <a:ext cx="6668929" cy="938318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1414" indent="0">
              <a:buNone/>
              <a:defRPr sz="3200" b="1"/>
            </a:lvl2pPr>
            <a:lvl3pPr marL="1462827" indent="0">
              <a:buNone/>
              <a:defRPr sz="2900" b="1"/>
            </a:lvl3pPr>
            <a:lvl4pPr marL="2194243" indent="0">
              <a:buNone/>
              <a:defRPr sz="2600" b="1"/>
            </a:lvl4pPr>
            <a:lvl5pPr marL="2925656" indent="0">
              <a:buNone/>
              <a:defRPr sz="2600" b="1"/>
            </a:lvl5pPr>
            <a:lvl6pPr marL="3657070" indent="0">
              <a:buNone/>
              <a:defRPr sz="2600" b="1"/>
            </a:lvl6pPr>
            <a:lvl7pPr marL="4388484" indent="0">
              <a:buNone/>
              <a:defRPr sz="2600" b="1"/>
            </a:lvl7pPr>
            <a:lvl8pPr marL="5119899" indent="0">
              <a:buNone/>
              <a:defRPr sz="2600" b="1"/>
            </a:lvl8pPr>
            <a:lvl9pPr marL="5851313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64293" y="3189817"/>
            <a:ext cx="6668929" cy="579522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2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6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1" y="400475"/>
            <a:ext cx="4963716" cy="170434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8836" y="400473"/>
            <a:ext cx="8434388" cy="8584566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381" y="2104813"/>
            <a:ext cx="4963716" cy="6880226"/>
          </a:xfrm>
        </p:spPr>
        <p:txBody>
          <a:bodyPr/>
          <a:lstStyle>
            <a:lvl1pPr marL="0" indent="0">
              <a:buNone/>
              <a:defRPr sz="2300"/>
            </a:lvl1pPr>
            <a:lvl2pPr marL="731414" indent="0">
              <a:buNone/>
              <a:defRPr sz="1900"/>
            </a:lvl2pPr>
            <a:lvl3pPr marL="1462827" indent="0">
              <a:buNone/>
              <a:defRPr sz="1600"/>
            </a:lvl3pPr>
            <a:lvl4pPr marL="2194243" indent="0">
              <a:buNone/>
              <a:defRPr sz="1400"/>
            </a:lvl4pPr>
            <a:lvl5pPr marL="2925656" indent="0">
              <a:buNone/>
              <a:defRPr sz="1400"/>
            </a:lvl5pPr>
            <a:lvl6pPr marL="3657070" indent="0">
              <a:buNone/>
              <a:defRPr sz="1400"/>
            </a:lvl6pPr>
            <a:lvl7pPr marL="4388484" indent="0">
              <a:buNone/>
              <a:defRPr sz="1400"/>
            </a:lvl7pPr>
            <a:lvl8pPr marL="5119899" indent="0">
              <a:buNone/>
              <a:defRPr sz="1400"/>
            </a:lvl8pPr>
            <a:lvl9pPr marL="58513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276" y="7040880"/>
            <a:ext cx="9052560" cy="83121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57276" y="898735"/>
            <a:ext cx="9052560" cy="6035040"/>
          </a:xfrm>
        </p:spPr>
        <p:txBody>
          <a:bodyPr/>
          <a:lstStyle>
            <a:lvl1pPr marL="0" indent="0">
              <a:buNone/>
              <a:defRPr sz="5200"/>
            </a:lvl1pPr>
            <a:lvl2pPr marL="731414" indent="0">
              <a:buNone/>
              <a:defRPr sz="4500"/>
            </a:lvl2pPr>
            <a:lvl3pPr marL="1462827" indent="0">
              <a:buNone/>
              <a:defRPr sz="3900"/>
            </a:lvl3pPr>
            <a:lvl4pPr marL="2194243" indent="0">
              <a:buNone/>
              <a:defRPr sz="3200"/>
            </a:lvl4pPr>
            <a:lvl5pPr marL="2925656" indent="0">
              <a:buNone/>
              <a:defRPr sz="3200"/>
            </a:lvl5pPr>
            <a:lvl6pPr marL="3657070" indent="0">
              <a:buNone/>
              <a:defRPr sz="3200"/>
            </a:lvl6pPr>
            <a:lvl7pPr marL="4388484" indent="0">
              <a:buNone/>
              <a:defRPr sz="3200"/>
            </a:lvl7pPr>
            <a:lvl8pPr marL="5119899" indent="0">
              <a:buNone/>
              <a:defRPr sz="3200"/>
            </a:lvl8pPr>
            <a:lvl9pPr marL="5851313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7276" y="7872096"/>
            <a:ext cx="9052560" cy="1180464"/>
          </a:xfrm>
        </p:spPr>
        <p:txBody>
          <a:bodyPr/>
          <a:lstStyle>
            <a:lvl1pPr marL="0" indent="0">
              <a:buNone/>
              <a:defRPr sz="2300"/>
            </a:lvl1pPr>
            <a:lvl2pPr marL="731414" indent="0">
              <a:buNone/>
              <a:defRPr sz="1900"/>
            </a:lvl2pPr>
            <a:lvl3pPr marL="1462827" indent="0">
              <a:buNone/>
              <a:defRPr sz="1600"/>
            </a:lvl3pPr>
            <a:lvl4pPr marL="2194243" indent="0">
              <a:buNone/>
              <a:defRPr sz="1400"/>
            </a:lvl4pPr>
            <a:lvl5pPr marL="2925656" indent="0">
              <a:buNone/>
              <a:defRPr sz="1400"/>
            </a:lvl5pPr>
            <a:lvl6pPr marL="3657070" indent="0">
              <a:buNone/>
              <a:defRPr sz="1400"/>
            </a:lvl6pPr>
            <a:lvl7pPr marL="4388484" indent="0">
              <a:buNone/>
              <a:defRPr sz="1400"/>
            </a:lvl7pPr>
            <a:lvl8pPr marL="5119899" indent="0">
              <a:buNone/>
              <a:defRPr sz="1400"/>
            </a:lvl8pPr>
            <a:lvl9pPr marL="58513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02802"/>
            <a:ext cx="13578840" cy="1676400"/>
          </a:xfrm>
          <a:prstGeom prst="rect">
            <a:avLst/>
          </a:prstGeom>
        </p:spPr>
        <p:txBody>
          <a:bodyPr vert="horz" lIns="146282" tIns="73141" rIns="146282" bIns="731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346961"/>
            <a:ext cx="13578840" cy="6638080"/>
          </a:xfrm>
          <a:prstGeom prst="rect">
            <a:avLst/>
          </a:prstGeom>
        </p:spPr>
        <p:txBody>
          <a:bodyPr vert="horz" lIns="146282" tIns="73141" rIns="146282" bIns="731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9322650"/>
            <a:ext cx="3520440" cy="535515"/>
          </a:xfrm>
          <a:prstGeom prst="rect">
            <a:avLst/>
          </a:prstGeom>
        </p:spPr>
        <p:txBody>
          <a:bodyPr vert="horz" lIns="146282" tIns="73141" rIns="146282" bIns="73141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4930" y="9322650"/>
            <a:ext cx="4777740" cy="535515"/>
          </a:xfrm>
          <a:prstGeom prst="rect">
            <a:avLst/>
          </a:prstGeom>
        </p:spPr>
        <p:txBody>
          <a:bodyPr vert="horz" lIns="146282" tIns="73141" rIns="146282" bIns="73141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2780" y="9322650"/>
            <a:ext cx="3520440" cy="535515"/>
          </a:xfrm>
          <a:prstGeom prst="rect">
            <a:avLst/>
          </a:prstGeom>
        </p:spPr>
        <p:txBody>
          <a:bodyPr vert="horz" lIns="146282" tIns="73141" rIns="146282" bIns="73141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2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2827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560" indent="-548560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548" indent="-457134" algn="l" defTabSz="1462827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36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950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363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2777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192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5606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020" indent="-365707" algn="l" defTabSz="14628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14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2827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243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56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070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8484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899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1313" algn="l" defTabSz="146282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460" y="2397958"/>
            <a:ext cx="14572473" cy="74000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1459" y="223521"/>
            <a:ext cx="14543178" cy="19747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689" tIns="71844" rIns="143689" bIns="7184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21909"/>
            <a:ext cx="13829079" cy="1546445"/>
          </a:xfrm>
          <a:prstGeom prst="rect">
            <a:avLst/>
          </a:prstGeom>
        </p:spPr>
        <p:txBody>
          <a:bodyPr vert="horz" lIns="143689" tIns="71844" rIns="143689" bIns="7184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2521304"/>
            <a:ext cx="13873023" cy="6464198"/>
          </a:xfrm>
          <a:prstGeom prst="rect">
            <a:avLst/>
          </a:prstGeom>
        </p:spPr>
        <p:txBody>
          <a:bodyPr vert="horz" lIns="143689" tIns="71844" rIns="143689" bIns="718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965" y="9322647"/>
            <a:ext cx="3520440" cy="402336"/>
          </a:xfrm>
          <a:prstGeom prst="rect">
            <a:avLst/>
          </a:prstGeom>
        </p:spPr>
        <p:txBody>
          <a:bodyPr vert="horz" lIns="143689" tIns="71844" rIns="143689" bIns="71844" rtlCol="0" anchor="ctr"/>
          <a:lstStyle>
            <a:lvl1pPr algn="l">
              <a:defRPr sz="1700">
                <a:solidFill>
                  <a:schemeClr val="tx2"/>
                </a:solidFill>
              </a:defRPr>
            </a:lvl1pPr>
          </a:lstStyle>
          <a:p>
            <a:fld id="{B0BE57B7-C172-4040-BD28-7E1FF26AF7C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9322647"/>
            <a:ext cx="5532120" cy="402336"/>
          </a:xfrm>
          <a:prstGeom prst="rect">
            <a:avLst/>
          </a:prstGeom>
        </p:spPr>
        <p:txBody>
          <a:bodyPr vert="horz" lIns="143689" tIns="71844" rIns="143689" bIns="71844" rtlCol="0" anchor="ctr"/>
          <a:lstStyle>
            <a:lvl1pPr algn="ctr">
              <a:defRPr sz="17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7222" y="9320784"/>
            <a:ext cx="961894" cy="402336"/>
          </a:xfrm>
          <a:prstGeom prst="rect">
            <a:avLst/>
          </a:prstGeom>
          <a:ln w="19050">
            <a:noFill/>
          </a:ln>
        </p:spPr>
        <p:txBody>
          <a:bodyPr vert="horz" lIns="143689" tIns="71844" rIns="143689" bIns="71844" rtlCol="0" anchor="ctr"/>
          <a:lstStyle>
            <a:lvl1pPr algn="ctr">
              <a:defRPr sz="1700">
                <a:solidFill>
                  <a:schemeClr val="tx2"/>
                </a:solidFill>
              </a:defRPr>
            </a:lvl1pPr>
          </a:lstStyle>
          <a:p>
            <a:fld id="{E3AE0721-1C1D-4B41-9EBA-475C1F7B6C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436888" rtl="0" eaLnBrk="1" latinLnBrk="0" hangingPunct="1">
        <a:spcBef>
          <a:spcPct val="0"/>
        </a:spcBef>
        <a:buNone/>
        <a:defRPr sz="5000" kern="1200" cap="all" spc="314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431066" indent="-359222" algn="l" defTabSz="143688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3100" kern="1200" spc="236" baseline="0">
          <a:solidFill>
            <a:schemeClr val="tx2"/>
          </a:solidFill>
          <a:latin typeface="+mn-lt"/>
          <a:ea typeface="+mn-ea"/>
          <a:cs typeface="+mn-cs"/>
        </a:defRPr>
      </a:lvl1pPr>
      <a:lvl2pPr marL="862133" indent="-287378" algn="l" defTabSz="143688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800" kern="1200" spc="157" baseline="0">
          <a:solidFill>
            <a:schemeClr val="tx2"/>
          </a:solidFill>
          <a:latin typeface="+mn-lt"/>
          <a:ea typeface="+mn-ea"/>
          <a:cs typeface="+mn-cs"/>
        </a:defRPr>
      </a:lvl2pPr>
      <a:lvl3pPr marL="1293199" indent="-287378" algn="l" defTabSz="1436888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2500" kern="1200" spc="157" baseline="0">
          <a:solidFill>
            <a:schemeClr val="tx2"/>
          </a:solidFill>
          <a:latin typeface="+mn-lt"/>
          <a:ea typeface="+mn-ea"/>
          <a:cs typeface="+mn-cs"/>
        </a:defRPr>
      </a:lvl3pPr>
      <a:lvl4pPr marL="1724266" indent="-287378" algn="l" defTabSz="1436888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11643" indent="-287378" algn="l" defTabSz="1436888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 spc="157" baseline="0">
          <a:solidFill>
            <a:schemeClr val="tx2"/>
          </a:solidFill>
          <a:latin typeface="+mn-lt"/>
          <a:ea typeface="+mn-ea"/>
          <a:cs typeface="+mn-cs"/>
        </a:defRPr>
      </a:lvl5pPr>
      <a:lvl6pPr marL="2442710" indent="-287378" algn="l" defTabSz="1436888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873776" indent="-287378" algn="l" defTabSz="143688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7pPr>
      <a:lvl8pPr marL="3304843" indent="-287378" algn="l" defTabSz="1436888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8pPr>
      <a:lvl9pPr marL="3735909" indent="-287378" algn="l" defTabSz="1436888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documents/dnr/IC1924_Guidelines_for_the_development_of_Community_Park_Recreation_Open_Space_and_Greenway_Plans_626102_7.pdf" TargetMode="External"/><Relationship Id="rId2" Type="http://schemas.openxmlformats.org/officeDocument/2006/relationships/hyperlink" Target="https://migrants.intelligrants.com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zach.vega@networksnorthwest.org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791200"/>
            <a:ext cx="8001000" cy="2682240"/>
          </a:xfrm>
        </p:spPr>
        <p:txBody>
          <a:bodyPr/>
          <a:lstStyle/>
          <a:p>
            <a:pPr algn="ctr"/>
            <a:r>
              <a:rPr lang="en-US" dirty="0"/>
              <a:t>Presented by Rob Carson, AICP</a:t>
            </a:r>
          </a:p>
          <a:p>
            <a:pPr algn="ctr"/>
            <a:r>
              <a:rPr lang="en-US" sz="2000" dirty="0"/>
              <a:t>Networks Northwest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Updating the Manistee County-Wide Park &amp; Recreation Plan</a:t>
            </a:r>
          </a:p>
        </p:txBody>
      </p:sp>
      <p:pic>
        <p:nvPicPr>
          <p:cNvPr id="13314" name="Picture 2" descr="R:\LOGOs\NN Logo Files\Logo Files\RGB_Web Logos - Stacked#62D1\NWNWLogo-WebStack-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8742004"/>
            <a:ext cx="3548063" cy="11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7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9" name="Picture 5" descr="G:\Shared drives\Community Development\Recreation Planning\Manistee County\2021 County Rec Plan Update\Plan Files\2021 Plan\PNG Pages\Spreads\Draft_Manistee_2022_2026 Rec Plan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7236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5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G:\Shared drives\Community Development\Recreation Planning\Manistee County\2021 County Rec Plan Update\Plan Files\2021 Plan\PNG Pages\Spreads\Draft_Manistee_2022_2026 Rec Plan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" y="0"/>
            <a:ext cx="1507236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0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G:\Shared drives\Community Development\Recreation Planning\Manistee County\2021 County Rec Plan Update\Plan Files\2021 Plan\PNG Pages\Spreads\Draft_Manistee_2022_2026 Rec Plan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3"/>
            <a:ext cx="15087600" cy="983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3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Shared drives\Community Development\Recreation Planning\Manistee County\2021 County Rec Plan Update\Plan Files\2021 Plan\PNG Pages\Spreads\Draft_Manistee_2022_2026 Rec Plan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087601" cy="98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79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G:\Shared drives\Community Development\Recreation Planning\Manistee County\2021 County Rec Plan Update\Plan Files\2021 Plan\PNG Pages\Appendix D\Appendix D_Trai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1007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00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G:\Shared drives\Community Development\Recreation Planning\Manistee County\2021 County Rec Plan Update\Plan Files\2021 Plan\PNG Pages\Appendix D\Appendix D_Trails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4695"/>
            <a:ext cx="12368463" cy="961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1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G:\Shared drives\Community Development\Recreation Planning\Manistee County\2021 County Rec Plan Update\Plan Files\2021 Plan\PNG Pages\Appendix A\Appendix A_Recreation Inventory_loc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-1"/>
            <a:ext cx="12932230" cy="100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4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:\Shared drives\Community Development\Recreation Planning\Manistee County\2021 County Rec Plan Update\Plan Files\2021 Plan\PNG Pages\Appendix A\Appendix A_Recreation Inventory_local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04" y="208546"/>
            <a:ext cx="12645764" cy="49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G:\Shared drives\Community Development\Recreation Planning\Manistee County\2021 County Rec Plan Update\Plan Files\2021 Plan\PNG Pages\Appendix A\Appendix A_Recreation Inventory_local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04" y="5105400"/>
            <a:ext cx="12645763" cy="49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7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 descr="G:\Shared drives\Community Development\Recreation Planning\Manistee County\2021 County Rec Plan Update\Plan Files\2021 Plan\PNG Pages\Appendix F\Appendix F_Goals_Objectives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" y="-4012"/>
            <a:ext cx="12937385" cy="100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3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review periods begin October 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Public hearings must be on agendas for November or December</a:t>
            </a:r>
          </a:p>
          <a:p>
            <a:r>
              <a:rPr lang="en-US" dirty="0"/>
              <a:t>Meeting minutes from public hearings submitted to Networks Northwest</a:t>
            </a:r>
          </a:p>
          <a:p>
            <a:r>
              <a:rPr lang="en-US" dirty="0"/>
              <a:t>Login to </a:t>
            </a:r>
            <a:r>
              <a:rPr lang="en-US" u="sng" dirty="0">
                <a:hlinkClick r:id="rId2"/>
              </a:rPr>
              <a:t>https://migrants.intelligrants.com/</a:t>
            </a:r>
            <a:r>
              <a:rPr lang="en-US" dirty="0"/>
              <a:t> which is the DNR’s submittal website. Follow the submittal instructions on page 16 of the DNR’s </a:t>
            </a:r>
            <a:r>
              <a:rPr lang="en-US" u="sng" dirty="0">
                <a:hlinkClick r:id="rId3"/>
              </a:rPr>
              <a:t>Guidelines for the Development of Community Parks and Recreation Plans</a:t>
            </a:r>
            <a:r>
              <a:rPr lang="en-US" dirty="0"/>
              <a:t>. If you need help please contact Zach Vega at Networks Northwest.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22678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Funding opportunities</a:t>
            </a:r>
          </a:p>
          <a:p>
            <a:r>
              <a:rPr lang="en-US" dirty="0"/>
              <a:t>Opportunity to hear from members of the public</a:t>
            </a:r>
          </a:p>
          <a:p>
            <a:r>
              <a:rPr lang="en-US" dirty="0"/>
              <a:t>Check-in to see where we are</a:t>
            </a:r>
          </a:p>
          <a:p>
            <a:r>
              <a:rPr lang="en-US" dirty="0"/>
              <a:t>Consensus building on where we want to 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Plan for Parks &amp; Rec</a:t>
            </a:r>
          </a:p>
        </p:txBody>
      </p:sp>
    </p:spTree>
    <p:extLst>
      <p:ext uri="{BB962C8B-B14F-4D97-AF65-F5344CB8AC3E}">
        <p14:creationId xmlns:p14="http://schemas.microsoft.com/office/powerpoint/2010/main" val="3862550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Robert Carson, AICP</a:t>
            </a:r>
          </a:p>
          <a:p>
            <a:pPr lvl="1"/>
            <a:r>
              <a:rPr lang="en-US" dirty="0"/>
              <a:t>(231) 929-5057</a:t>
            </a:r>
          </a:p>
          <a:p>
            <a:endParaRPr lang="en-US" dirty="0"/>
          </a:p>
          <a:p>
            <a:r>
              <a:rPr lang="en-US" dirty="0"/>
              <a:t>Zach Vega, AICP</a:t>
            </a:r>
          </a:p>
          <a:p>
            <a:pPr lvl="1"/>
            <a:r>
              <a:rPr lang="en-US" dirty="0"/>
              <a:t>(231) 342-0903</a:t>
            </a:r>
          </a:p>
          <a:p>
            <a:pPr lvl="1"/>
            <a:r>
              <a:rPr lang="en-US" dirty="0">
                <a:hlinkClick r:id="rId2"/>
              </a:rPr>
              <a:t>zach.vega@networksnorthwest.org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74755" lvl="1" indent="0">
              <a:buNone/>
            </a:pPr>
            <a:r>
              <a:rPr lang="en-US" sz="3200" dirty="0"/>
              <a:t>Please visit </a:t>
            </a:r>
            <a:r>
              <a:rPr lang="en-US" sz="3200" b="1" dirty="0"/>
              <a:t>nwm.org/</a:t>
            </a:r>
            <a:r>
              <a:rPr lang="en-US" sz="3200" b="1" dirty="0" err="1"/>
              <a:t>manisteerec</a:t>
            </a:r>
            <a:r>
              <a:rPr lang="en-US" sz="3200" dirty="0"/>
              <a:t> to see the full draft plan and to see updates regarding the planning process.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158197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800" y="2514600"/>
            <a:ext cx="4343400" cy="42672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0483" name="Picture 3" descr="R:\Parks and Recreation Plans\Manistee Rec Plan\Linked Files\Action Program\IMG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76200" y="1047751"/>
            <a:ext cx="10591800" cy="79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5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00" y="4343400"/>
            <a:ext cx="3810000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look inside the draft 2022-2026 plan</a:t>
            </a:r>
          </a:p>
        </p:txBody>
      </p:sp>
      <p:pic>
        <p:nvPicPr>
          <p:cNvPr id="4099" name="Picture 3" descr="G:\Shared drives\Community Development\Recreation Planning\Manistee County\2021 County Rec Plan Update\Plan Files\2021 Plan\PNG Pages\Draft_Manistee_2022_2026 Rec 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6553200" cy="842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95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Shared drives\Community Development\Recreation Planning\Manistee County\2021 County Rec Plan Update\Plan Files\2021 Plan\PNG Pages\Draft_Manistee_2022_2026 Rec Plan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7848599" cy="1009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1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257029"/>
            <a:ext cx="13578840" cy="1273598"/>
          </a:xfrm>
        </p:spPr>
        <p:txBody>
          <a:bodyPr>
            <a:normAutofit/>
          </a:bodyPr>
          <a:lstStyle/>
          <a:p>
            <a:r>
              <a:rPr lang="en-US" u="sng" dirty="0"/>
              <a:t>Planning in 2015</a:t>
            </a:r>
          </a:p>
        </p:txBody>
      </p:sp>
      <p:pic>
        <p:nvPicPr>
          <p:cNvPr id="3082" name="Picture 10" descr="G:\Shared drives\Community Development\Recreation Planning\Manistee County\2021 County Rec Plan Update\Plan Files\2021 Plan\PNG Pages\Spreads\Draft_Manistee_2022_2026 Rec Plan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3998"/>
            <a:ext cx="13030200" cy="84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8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:\Shared drives\Community Development\Recreation Planning\Manistee County\2021 County Rec Plan Update\Plan Files\2021 Plan\PNG Pages\Draft_Manistee_2022_2026 Rec Plan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72359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3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G:\Shared drives\Community Development\Recreation Planning\Manistee County\2021 County Rec Plan Update\Plan Files\2021 Plan\PNG Pages\Draft_Manistee_2022_2026 Rec Plan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87600" cy="98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5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G:\Shared drives\Community Development\Recreation Planning\Manistee County\2021 County Rec Plan Update\Plan Files\2021 Plan\PNG Pages\Spreads\Draft_Manistee_2022_2026 Rec Plan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87600" cy="98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0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G:\Shared drives\Community Development\Recreation Planning\Manistee County\2021 County Rec Plan Update\Plan Files\2021 Plan\PNG Pages\Spreads\Draft_Manistee_2022_2026 Rec Plan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0"/>
            <a:ext cx="15087600" cy="98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9003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id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183</Words>
  <Application>Microsoft Office PowerPoint</Application>
  <PresentationFormat>Custom</PresentationFormat>
  <Paragraphs>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 Gothic Medium</vt:lpstr>
      <vt:lpstr>Wingdings</vt:lpstr>
      <vt:lpstr>Wingdings 2</vt:lpstr>
      <vt:lpstr>Office Theme</vt:lpstr>
      <vt:lpstr>Grid</vt:lpstr>
      <vt:lpstr>Updating the Manistee County-Wide Park &amp; Recreation Plan</vt:lpstr>
      <vt:lpstr>Why We Plan for Parks &amp; Rec</vt:lpstr>
      <vt:lpstr>PowerPoint Presentation</vt:lpstr>
      <vt:lpstr>PowerPoint Presentation</vt:lpstr>
      <vt:lpstr>Planning in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Contact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Updating the Manistee County-Wide Park &amp; Recreation Plan</dc:title>
  <dc:creator>Zach Vega</dc:creator>
  <cp:lastModifiedBy>Julie Schmeling</cp:lastModifiedBy>
  <cp:revision>13</cp:revision>
  <dcterms:created xsi:type="dcterms:W3CDTF">2021-09-14T14:02:32Z</dcterms:created>
  <dcterms:modified xsi:type="dcterms:W3CDTF">2021-09-24T14:09:59Z</dcterms:modified>
</cp:coreProperties>
</file>