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21" r:id="rId4"/>
  </p:sldMasterIdLst>
  <p:notesMasterIdLst>
    <p:notesMasterId r:id="rId45"/>
  </p:notesMasterIdLst>
  <p:handoutMasterIdLst>
    <p:handoutMasterId r:id="rId46"/>
  </p:handoutMasterIdLst>
  <p:sldIdLst>
    <p:sldId id="423" r:id="rId5"/>
    <p:sldId id="426" r:id="rId6"/>
    <p:sldId id="262" r:id="rId7"/>
    <p:sldId id="264" r:id="rId8"/>
    <p:sldId id="374" r:id="rId9"/>
    <p:sldId id="292" r:id="rId10"/>
    <p:sldId id="284" r:id="rId11"/>
    <p:sldId id="317" r:id="rId12"/>
    <p:sldId id="287" r:id="rId13"/>
    <p:sldId id="318" r:id="rId14"/>
    <p:sldId id="319" r:id="rId15"/>
    <p:sldId id="286" r:id="rId16"/>
    <p:sldId id="291" r:id="rId17"/>
    <p:sldId id="448" r:id="rId18"/>
    <p:sldId id="376" r:id="rId19"/>
    <p:sldId id="449" r:id="rId20"/>
    <p:sldId id="456" r:id="rId21"/>
    <p:sldId id="341" r:id="rId22"/>
    <p:sldId id="296" r:id="rId23"/>
    <p:sldId id="340" r:id="rId24"/>
    <p:sldId id="332" r:id="rId25"/>
    <p:sldId id="451" r:id="rId26"/>
    <p:sldId id="378" r:id="rId27"/>
    <p:sldId id="354" r:id="rId28"/>
    <p:sldId id="455" r:id="rId29"/>
    <p:sldId id="389" r:id="rId30"/>
    <p:sldId id="447" r:id="rId31"/>
    <p:sldId id="390" r:id="rId32"/>
    <p:sldId id="356" r:id="rId33"/>
    <p:sldId id="357" r:id="rId34"/>
    <p:sldId id="380" r:id="rId35"/>
    <p:sldId id="303" r:id="rId36"/>
    <p:sldId id="417" r:id="rId37"/>
    <p:sldId id="385" r:id="rId38"/>
    <p:sldId id="392" r:id="rId39"/>
    <p:sldId id="394" r:id="rId40"/>
    <p:sldId id="309" r:id="rId41"/>
    <p:sldId id="391" r:id="rId42"/>
    <p:sldId id="312" r:id="rId43"/>
    <p:sldId id="310" r:id="rId44"/>
  </p:sldIdLst>
  <p:sldSz cx="12192000" cy="6858000"/>
  <p:notesSz cx="7023100" cy="9309100"/>
  <p:custDataLst>
    <p:tags r:id="rId47"/>
  </p:custDataLst>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9A58"/>
    <a:srgbClr val="0C533A"/>
    <a:srgbClr val="001E07"/>
    <a:srgbClr val="CB5A28"/>
    <a:srgbClr val="535054"/>
    <a:srgbClr val="18453B"/>
    <a:srgbClr val="D9D9D9"/>
    <a:srgbClr val="E8E8E8"/>
    <a:srgbClr val="DDDDDD"/>
    <a:srgbClr val="0643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59BC3F-E02C-4096-73C7-25A2093615E6}" v="3" dt="2020-09-10T18:33:50.404"/>
    <p1510:client id="{15D61692-F64E-2CCD-9E03-D392987FE5EF}" v="2244" dt="2021-09-03T19:05:49.896"/>
    <p1510:client id="{1B6BF39B-257A-411F-BE16-2DCAB6A644DF}" v="1041" dt="2021-09-10T20:37:03.257"/>
    <p1510:client id="{392C42D2-A127-43AD-B7A1-BE88E2336007}" v="7" dt="2020-09-15T18:59:57.706"/>
    <p1510:client id="{41E3DEEB-78E6-4BF3-0748-3685324FD092}" v="29" dt="2020-09-08T20:03:17.775"/>
    <p1510:client id="{822FAED8-48CC-4918-7549-20CC6DB4A14C}" v="190" dt="2021-09-13T18:51:25.350"/>
    <p1510:client id="{8CD51962-C341-ECDE-6E40-2C8EA017BD2F}" v="2" dt="2021-08-30T15:08:52.904"/>
    <p1510:client id="{B7231605-40F2-D912-C9EB-EF7279DE4A01}" v="2093" dt="2021-09-10T13:26:04.609"/>
    <p1510:client id="{B741DF25-8AD1-1CE7-1723-311A9A7C36A9}" v="2033" dt="2021-09-10T19:01:58.919"/>
    <p1510:client id="{CBFC0D3C-D41A-C7AC-31B6-2532148CDDB5}" v="1311" dt="2021-09-08T18:57:07.911"/>
    <p1510:client id="{DFBAC2B1-F20A-F0F7-4C9D-9154D344C47F}" v="688" dt="2021-09-13T18:32:47.184"/>
    <p1510:client id="{F90D6A04-FFF7-FC53-EAC1-7873261A76EA}" v="56" dt="2021-09-10T19:09:47.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659" cy="465613"/>
          </a:xfrm>
          <a:prstGeom prst="rect">
            <a:avLst/>
          </a:prstGeom>
        </p:spPr>
        <p:txBody>
          <a:bodyPr vert="horz" lIns="88254" tIns="44128" rIns="88254" bIns="44128" rtlCol="0"/>
          <a:lstStyle>
            <a:lvl1pPr algn="l" eaLnBrk="1" hangingPunct="1">
              <a:defRPr sz="1200">
                <a:latin typeface="Arial" charset="0"/>
                <a:cs typeface="+mn-cs"/>
              </a:defRPr>
            </a:lvl1pPr>
          </a:lstStyle>
          <a:p>
            <a:pPr>
              <a:defRPr/>
            </a:pPr>
            <a:r>
              <a:rPr lang="en-US"/>
              <a:t>The Open Meetings Act</a:t>
            </a:r>
          </a:p>
        </p:txBody>
      </p:sp>
      <p:sp>
        <p:nvSpPr>
          <p:cNvPr id="3" name="Date Placeholder 2"/>
          <p:cNvSpPr>
            <a:spLocks noGrp="1"/>
          </p:cNvSpPr>
          <p:nvPr>
            <p:ph type="dt" sz="quarter" idx="1"/>
          </p:nvPr>
        </p:nvSpPr>
        <p:spPr>
          <a:xfrm>
            <a:off x="3977867" y="1"/>
            <a:ext cx="3043659" cy="465613"/>
          </a:xfrm>
          <a:prstGeom prst="rect">
            <a:avLst/>
          </a:prstGeom>
        </p:spPr>
        <p:txBody>
          <a:bodyPr vert="horz" lIns="88254" tIns="44128" rIns="88254" bIns="44128" rtlCol="0"/>
          <a:lstStyle>
            <a:lvl1pPr algn="r" eaLnBrk="1" hangingPunct="1">
              <a:defRPr sz="1200">
                <a:latin typeface="Arial" charset="0"/>
                <a:cs typeface="+mn-cs"/>
              </a:defRPr>
            </a:lvl1pPr>
          </a:lstStyle>
          <a:p>
            <a:pPr>
              <a:defRPr/>
            </a:pPr>
            <a:r>
              <a:rPr lang="en-US"/>
              <a:t>5/31/2018</a:t>
            </a:r>
          </a:p>
        </p:txBody>
      </p:sp>
      <p:sp>
        <p:nvSpPr>
          <p:cNvPr id="4" name="Footer Placeholder 3"/>
          <p:cNvSpPr>
            <a:spLocks noGrp="1"/>
          </p:cNvSpPr>
          <p:nvPr>
            <p:ph type="ftr" sz="quarter" idx="2"/>
          </p:nvPr>
        </p:nvSpPr>
        <p:spPr>
          <a:xfrm>
            <a:off x="0" y="8843489"/>
            <a:ext cx="3043659" cy="464034"/>
          </a:xfrm>
          <a:prstGeom prst="rect">
            <a:avLst/>
          </a:prstGeom>
        </p:spPr>
        <p:txBody>
          <a:bodyPr vert="horz" lIns="88254" tIns="44128" rIns="88254" bIns="44128" rtlCol="0" anchor="b"/>
          <a:lstStyle>
            <a:lvl1pPr algn="l" eaLnBrk="1" hangingPunct="1">
              <a:defRPr sz="1200">
                <a:latin typeface="Arial" charset="0"/>
                <a:cs typeface="+mn-cs"/>
              </a:defRPr>
            </a:lvl1pPr>
          </a:lstStyle>
          <a:p>
            <a:pPr>
              <a:defRPr/>
            </a:pPr>
            <a:r>
              <a:rPr lang="en-US"/>
              <a:t>Michigan State University Extension</a:t>
            </a:r>
          </a:p>
        </p:txBody>
      </p:sp>
      <p:sp>
        <p:nvSpPr>
          <p:cNvPr id="5" name="Slide Number Placeholder 4"/>
          <p:cNvSpPr>
            <a:spLocks noGrp="1"/>
          </p:cNvSpPr>
          <p:nvPr>
            <p:ph type="sldNum" sz="quarter" idx="3"/>
          </p:nvPr>
        </p:nvSpPr>
        <p:spPr>
          <a:xfrm>
            <a:off x="3977867" y="8843489"/>
            <a:ext cx="3043659" cy="464034"/>
          </a:xfrm>
          <a:prstGeom prst="rect">
            <a:avLst/>
          </a:prstGeom>
        </p:spPr>
        <p:txBody>
          <a:bodyPr vert="horz" wrap="square" lIns="88254" tIns="44128" rIns="88254" bIns="44128"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E33226D4-D091-4860-95AB-DDDB860E2DB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659" cy="465613"/>
          </a:xfrm>
          <a:prstGeom prst="rect">
            <a:avLst/>
          </a:prstGeom>
        </p:spPr>
        <p:txBody>
          <a:bodyPr vert="horz" lIns="93294" tIns="46647" rIns="93294" bIns="46647" rtlCol="0"/>
          <a:lstStyle>
            <a:lvl1pPr algn="l" eaLnBrk="1" hangingPunct="1">
              <a:defRPr sz="1300">
                <a:latin typeface="Arial" charset="0"/>
                <a:ea typeface="ＭＳ Ｐゴシック" pitchFamily="49" charset="-128"/>
                <a:cs typeface="+mn-cs"/>
              </a:defRPr>
            </a:lvl1pPr>
          </a:lstStyle>
          <a:p>
            <a:pPr>
              <a:defRPr/>
            </a:pPr>
            <a:endParaRPr lang="en-US"/>
          </a:p>
        </p:txBody>
      </p:sp>
      <p:sp>
        <p:nvSpPr>
          <p:cNvPr id="3" name="Date Placeholder 2"/>
          <p:cNvSpPr>
            <a:spLocks noGrp="1"/>
          </p:cNvSpPr>
          <p:nvPr>
            <p:ph type="dt" idx="1"/>
          </p:nvPr>
        </p:nvSpPr>
        <p:spPr>
          <a:xfrm>
            <a:off x="3977867" y="1"/>
            <a:ext cx="3043659" cy="465613"/>
          </a:xfrm>
          <a:prstGeom prst="rect">
            <a:avLst/>
          </a:prstGeom>
        </p:spPr>
        <p:txBody>
          <a:bodyPr vert="horz" lIns="93294" tIns="46647" rIns="93294" bIns="46647" rtlCol="0"/>
          <a:lstStyle>
            <a:lvl1pPr algn="r" eaLnBrk="1" hangingPunct="1">
              <a:defRPr sz="1300">
                <a:latin typeface="Arial" charset="0"/>
                <a:ea typeface="ＭＳ Ｐゴシック" pitchFamily="49" charset="-128"/>
                <a:cs typeface="+mn-cs"/>
              </a:defRPr>
            </a:lvl1pPr>
          </a:lstStyle>
          <a:p>
            <a:pPr>
              <a:defRPr/>
            </a:pPr>
            <a:fld id="{FDCBF922-4326-4E86-BD15-A8F95B7532E7}" type="datetimeFigureOut">
              <a:rPr lang="en-US"/>
              <a:pPr>
                <a:defRPr/>
              </a:pPr>
              <a:t>9/13/2021</a:t>
            </a:fld>
            <a:endParaRPr lang="en-US"/>
          </a:p>
        </p:txBody>
      </p:sp>
      <p:sp>
        <p:nvSpPr>
          <p:cNvPr id="4" name="Slide Image Placeholder 3"/>
          <p:cNvSpPr>
            <a:spLocks noGrp="1" noRot="1" noChangeAspect="1"/>
          </p:cNvSpPr>
          <p:nvPr>
            <p:ph type="sldImg" idx="2"/>
          </p:nvPr>
        </p:nvSpPr>
        <p:spPr>
          <a:xfrm>
            <a:off x="411163" y="700088"/>
            <a:ext cx="6200775" cy="3489325"/>
          </a:xfrm>
          <a:prstGeom prst="rect">
            <a:avLst/>
          </a:prstGeom>
          <a:noFill/>
          <a:ln w="12700">
            <a:solidFill>
              <a:prstClr val="black"/>
            </a:solidFill>
          </a:ln>
        </p:spPr>
        <p:txBody>
          <a:bodyPr vert="horz" lIns="93294" tIns="46647" rIns="93294" bIns="46647" rtlCol="0" anchor="ctr"/>
          <a:lstStyle/>
          <a:p>
            <a:pPr lvl="0"/>
            <a:endParaRPr lang="en-US" noProof="0"/>
          </a:p>
        </p:txBody>
      </p:sp>
      <p:sp>
        <p:nvSpPr>
          <p:cNvPr id="5" name="Notes Placeholder 4"/>
          <p:cNvSpPr>
            <a:spLocks noGrp="1"/>
          </p:cNvSpPr>
          <p:nvPr>
            <p:ph type="body" sz="quarter" idx="3"/>
          </p:nvPr>
        </p:nvSpPr>
        <p:spPr>
          <a:xfrm>
            <a:off x="702626" y="4422533"/>
            <a:ext cx="5617850" cy="4187360"/>
          </a:xfrm>
          <a:prstGeom prst="rect">
            <a:avLst/>
          </a:prstGeom>
        </p:spPr>
        <p:txBody>
          <a:bodyPr vert="horz" lIns="93294" tIns="46647" rIns="93294" bIns="4664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3489"/>
            <a:ext cx="3043659" cy="464034"/>
          </a:xfrm>
          <a:prstGeom prst="rect">
            <a:avLst/>
          </a:prstGeom>
        </p:spPr>
        <p:txBody>
          <a:bodyPr vert="horz" lIns="93294" tIns="46647" rIns="93294" bIns="46647" rtlCol="0" anchor="b"/>
          <a:lstStyle>
            <a:lvl1pPr algn="l" eaLnBrk="1" hangingPunct="1">
              <a:defRPr sz="1300">
                <a:latin typeface="Arial" charset="0"/>
                <a:ea typeface="ＭＳ Ｐゴシック" pitchFamily="49" charset="-128"/>
                <a:cs typeface="+mn-cs"/>
              </a:defRPr>
            </a:lvl1pPr>
          </a:lstStyle>
          <a:p>
            <a:pPr>
              <a:defRPr/>
            </a:pPr>
            <a:endParaRPr lang="en-US"/>
          </a:p>
        </p:txBody>
      </p:sp>
      <p:sp>
        <p:nvSpPr>
          <p:cNvPr id="7" name="Slide Number Placeholder 6"/>
          <p:cNvSpPr>
            <a:spLocks noGrp="1"/>
          </p:cNvSpPr>
          <p:nvPr>
            <p:ph type="sldNum" sz="quarter" idx="5"/>
          </p:nvPr>
        </p:nvSpPr>
        <p:spPr>
          <a:xfrm>
            <a:off x="3977867" y="8843489"/>
            <a:ext cx="3043659" cy="464034"/>
          </a:xfrm>
          <a:prstGeom prst="rect">
            <a:avLst/>
          </a:prstGeom>
        </p:spPr>
        <p:txBody>
          <a:bodyPr vert="horz" wrap="square" lIns="93294" tIns="46647" rIns="93294" bIns="46647" numCol="1" anchor="b" anchorCtr="0" compatLnSpc="1">
            <a:prstTxWarp prst="textNoShape">
              <a:avLst/>
            </a:prstTxWarp>
          </a:bodyPr>
          <a:lstStyle>
            <a:lvl1pPr algn="r" eaLnBrk="1" hangingPunct="1">
              <a:defRPr sz="1300">
                <a:cs typeface="Arial" panose="020B0604020202020204" pitchFamily="34" charset="0"/>
              </a:defRPr>
            </a:lvl1pPr>
          </a:lstStyle>
          <a:p>
            <a:pPr>
              <a:defRPr/>
            </a:pPr>
            <a:fld id="{A4228D82-5C14-48AC-8C46-A1FCCA9712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3143" indent="-292538">
              <a:spcBef>
                <a:spcPct val="30000"/>
              </a:spcBef>
              <a:defRPr sz="1200">
                <a:solidFill>
                  <a:schemeClr val="tx1"/>
                </a:solidFill>
                <a:latin typeface="Calibri" panose="020F0502020204030204" pitchFamily="34" charset="0"/>
              </a:defRPr>
            </a:lvl2pPr>
            <a:lvl3pPr marL="1174923" indent="-233713">
              <a:spcBef>
                <a:spcPct val="30000"/>
              </a:spcBef>
              <a:defRPr sz="1200">
                <a:solidFill>
                  <a:schemeClr val="tx1"/>
                </a:solidFill>
                <a:latin typeface="Calibri" panose="020F0502020204030204" pitchFamily="34" charset="0"/>
              </a:defRPr>
            </a:lvl3pPr>
            <a:lvl4pPr marL="1645528" indent="-233713">
              <a:spcBef>
                <a:spcPct val="30000"/>
              </a:spcBef>
              <a:defRPr sz="1200">
                <a:solidFill>
                  <a:schemeClr val="tx1"/>
                </a:solidFill>
                <a:latin typeface="Calibri" panose="020F0502020204030204" pitchFamily="34" charset="0"/>
              </a:defRPr>
            </a:lvl4pPr>
            <a:lvl5pPr marL="2116132" indent="-233713">
              <a:spcBef>
                <a:spcPct val="30000"/>
              </a:spcBef>
              <a:defRPr sz="1200">
                <a:solidFill>
                  <a:schemeClr val="tx1"/>
                </a:solidFill>
                <a:latin typeface="Calibri" panose="020F0502020204030204" pitchFamily="34" charset="0"/>
              </a:defRPr>
            </a:lvl5pPr>
            <a:lvl6pPr marL="2574018" indent="-233713" defTabSz="457886" eaLnBrk="0" fontAlgn="base" hangingPunct="0">
              <a:spcBef>
                <a:spcPct val="30000"/>
              </a:spcBef>
              <a:spcAft>
                <a:spcPct val="0"/>
              </a:spcAft>
              <a:defRPr sz="1200">
                <a:solidFill>
                  <a:schemeClr val="tx1"/>
                </a:solidFill>
                <a:latin typeface="Calibri" panose="020F0502020204030204" pitchFamily="34" charset="0"/>
              </a:defRPr>
            </a:lvl6pPr>
            <a:lvl7pPr marL="3031904" indent="-233713" defTabSz="457886" eaLnBrk="0" fontAlgn="base" hangingPunct="0">
              <a:spcBef>
                <a:spcPct val="30000"/>
              </a:spcBef>
              <a:spcAft>
                <a:spcPct val="0"/>
              </a:spcAft>
              <a:defRPr sz="1200">
                <a:solidFill>
                  <a:schemeClr val="tx1"/>
                </a:solidFill>
                <a:latin typeface="Calibri" panose="020F0502020204030204" pitchFamily="34" charset="0"/>
              </a:defRPr>
            </a:lvl7pPr>
            <a:lvl8pPr marL="3489790" indent="-233713" defTabSz="457886" eaLnBrk="0" fontAlgn="base" hangingPunct="0">
              <a:spcBef>
                <a:spcPct val="30000"/>
              </a:spcBef>
              <a:spcAft>
                <a:spcPct val="0"/>
              </a:spcAft>
              <a:defRPr sz="1200">
                <a:solidFill>
                  <a:schemeClr val="tx1"/>
                </a:solidFill>
                <a:latin typeface="Calibri" panose="020F0502020204030204" pitchFamily="34" charset="0"/>
              </a:defRPr>
            </a:lvl8pPr>
            <a:lvl9pPr marL="3947676" indent="-233713" defTabSz="457886" eaLnBrk="0" fontAlgn="base" hangingPunct="0">
              <a:spcBef>
                <a:spcPct val="30000"/>
              </a:spcBef>
              <a:spcAft>
                <a:spcPct val="0"/>
              </a:spcAft>
              <a:defRPr sz="1200">
                <a:solidFill>
                  <a:schemeClr val="tx1"/>
                </a:solidFill>
                <a:latin typeface="Calibri" panose="020F0502020204030204" pitchFamily="34" charset="0"/>
              </a:defRPr>
            </a:lvl9pPr>
          </a:lstStyle>
          <a:p>
            <a:pPr defTabSz="457886">
              <a:spcBef>
                <a:spcPct val="0"/>
              </a:spcBef>
              <a:defRPr/>
            </a:pPr>
            <a:fld id="{399C2F23-C4BE-4428-82E3-F4045F51317B}" type="slidenum">
              <a:rPr lang="en-US" altLang="en-US">
                <a:solidFill>
                  <a:prstClr val="black"/>
                </a:solidFill>
                <a:latin typeface="Arial" panose="020B0604020202020204" pitchFamily="34" charset="0"/>
                <a:ea typeface="ＭＳ Ｐゴシック" pitchFamily="49" charset="-128"/>
                <a:cs typeface="+mn-cs"/>
              </a:rPr>
              <a:pPr defTabSz="457886">
                <a:spcBef>
                  <a:spcPct val="0"/>
                </a:spcBef>
                <a:defRPr/>
              </a:pPr>
              <a:t>1</a:t>
            </a:fld>
            <a:endParaRPr lang="en-US" altLang="en-US">
              <a:solidFill>
                <a:prstClr val="black"/>
              </a:solidFill>
              <a:latin typeface="Arial" panose="020B0604020202020204" pitchFamily="34" charset="0"/>
              <a:ea typeface="ＭＳ Ｐゴシック" pitchFamily="49" charset="-128"/>
              <a:cs typeface="+mn-cs"/>
            </a:endParaRPr>
          </a:p>
        </p:txBody>
      </p:sp>
      <p:sp>
        <p:nvSpPr>
          <p:cNvPr id="10243" name="Rectangle 2"/>
          <p:cNvSpPr>
            <a:spLocks noGrp="1" noRot="1" noChangeAspect="1" noChangeArrowheads="1" noTextEdit="1"/>
          </p:cNvSpPr>
          <p:nvPr>
            <p:ph type="sldImg"/>
          </p:nvPr>
        </p:nvSpPr>
        <p:spPr bwMode="auto">
          <a:xfrm>
            <a:off x="420688" y="703263"/>
            <a:ext cx="6248400" cy="3516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sym typeface="Wingdings" panose="05000000000000000000" pitchFamily="2" charset="2"/>
            </a:endParaRPr>
          </a:p>
        </p:txBody>
      </p:sp>
    </p:spTree>
    <p:extLst>
      <p:ext uri="{BB962C8B-B14F-4D97-AF65-F5344CB8AC3E}">
        <p14:creationId xmlns:p14="http://schemas.microsoft.com/office/powerpoint/2010/main" val="3456026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E413E55E-12F7-4274-9026-845C97D266BF}" type="slidenum">
              <a:rPr lang="en-US" altLang="en-US" sz="1300">
                <a:latin typeface="Times New Roman" panose="02020603050405020304" pitchFamily="18" charset="0"/>
              </a:rPr>
              <a:pPr eaLnBrk="0" hangingPunct="0">
                <a:spcBef>
                  <a:spcPct val="0"/>
                </a:spcBef>
              </a:pPr>
              <a:t>10</a:t>
            </a:fld>
            <a:endParaRPr lang="en-US" altLang="en-US" sz="1300">
              <a:latin typeface="Times New Roman" panose="02020603050405020304" pitchFamily="18" charset="0"/>
            </a:endParaRPr>
          </a:p>
        </p:txBody>
      </p:sp>
      <p:sp>
        <p:nvSpPr>
          <p:cNvPr id="64515"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cs typeface="Calibri"/>
              </a:rPr>
              <a:t>Key point is "public policy"</a:t>
            </a: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916459B-6EFC-4CC0-BE64-67A7EC69CA26}" type="slidenum">
              <a:rPr lang="en-US" altLang="en-US" sz="1300">
                <a:latin typeface="Times New Roman" panose="02020603050405020304" pitchFamily="18" charset="0"/>
              </a:rPr>
              <a:pPr eaLnBrk="0" hangingPunct="0">
                <a:spcBef>
                  <a:spcPct val="0"/>
                </a:spcBef>
              </a:pPr>
              <a:t>11</a:t>
            </a:fld>
            <a:endParaRPr lang="en-US" altLang="en-US" sz="1300">
              <a:latin typeface="Times New Roman" panose="02020603050405020304" pitchFamily="18" charset="0"/>
            </a:endParaRPr>
          </a:p>
        </p:txBody>
      </p:sp>
      <p:sp>
        <p:nvSpPr>
          <p:cNvPr id="66563"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Found in other applicable statute or rules</a:t>
            </a:r>
          </a:p>
          <a:p>
            <a:r>
              <a:rPr lang="en-US" altLang="en-US"/>
              <a:t>Bylaws or rules of procedure not required (by OMA) but recommended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259DF85D-40C7-4411-8DE8-E8358B84EA50}" type="slidenum">
              <a:rPr lang="en-US" altLang="en-US" sz="1300">
                <a:latin typeface="Times New Roman" panose="02020603050405020304" pitchFamily="18" charset="0"/>
              </a:rPr>
              <a:pPr eaLnBrk="0" hangingPunct="0">
                <a:spcBef>
                  <a:spcPct val="0"/>
                </a:spcBef>
              </a:pPr>
              <a:t>12</a:t>
            </a:fld>
            <a:endParaRPr lang="en-US" altLang="en-US" sz="1300">
              <a:latin typeface="Times New Roman" panose="02020603050405020304" pitchFamily="18" charset="0"/>
            </a:endParaRPr>
          </a:p>
        </p:txBody>
      </p:sp>
      <p:sp>
        <p:nvSpPr>
          <p:cNvPr id="58371" name="Rectangle 2"/>
          <p:cNvSpPr>
            <a:spLocks noGrp="1" noRot="1" noChangeAspect="1" noChangeArrowheads="1" noTextEdit="1"/>
          </p:cNvSpPr>
          <p:nvPr>
            <p:ph type="sldImg"/>
          </p:nvPr>
        </p:nvSpPr>
        <p:spPr bwMode="auto">
          <a:xfrm>
            <a:off x="411163" y="700088"/>
            <a:ext cx="6200775" cy="3489325"/>
          </a:xfrm>
          <a:solidFill>
            <a:srgbClr val="FFFFFF"/>
          </a:solidFill>
          <a:ln>
            <a:solidFill>
              <a:srgbClr val="000000"/>
            </a:solidFill>
            <a:miter lim="800000"/>
            <a:headEnd/>
            <a:tailEnd/>
          </a:ln>
        </p:spPr>
      </p:sp>
      <p:sp>
        <p:nvSpPr>
          <p:cNvPr id="5837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230219" indent="-230219"/>
            <a:r>
              <a:rPr lang="en-US" altLang="en-US" sz="1100"/>
              <a:t>Critical to understand the definitions of the words in </a:t>
            </a:r>
            <a:r>
              <a:rPr lang="en-US" altLang="en-US" sz="1100">
                <a:solidFill>
                  <a:srgbClr val="FF0000"/>
                </a:solidFill>
              </a:rPr>
              <a:t>RED</a:t>
            </a:r>
          </a:p>
          <a:p>
            <a:pPr marL="230219" indent="-230219"/>
            <a:endParaRPr lang="en-US" altLang="en-US" sz="1100">
              <a:solidFill>
                <a:srgbClr val="FF0000"/>
              </a:solidFill>
            </a:endParaRPr>
          </a:p>
          <a:p>
            <a:pPr marL="230219" indent="-230219"/>
            <a:r>
              <a:rPr lang="en-US" altLang="en-US" sz="1100">
                <a:solidFill>
                  <a:srgbClr val="FF0000"/>
                </a:solidFill>
              </a:rPr>
              <a:t>Will go through each in next four slides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0EB95ECD-57B4-4128-96A1-D88A8CF0BA78}" type="slidenum">
              <a:rPr lang="en-US" altLang="en-US" sz="1300">
                <a:latin typeface="Times New Roman" panose="02020603050405020304" pitchFamily="18" charset="0"/>
              </a:rPr>
              <a:pPr eaLnBrk="0" hangingPunct="0">
                <a:spcBef>
                  <a:spcPct val="0"/>
                </a:spcBef>
              </a:pPr>
              <a:t>13</a:t>
            </a:fld>
            <a:endParaRPr lang="en-US" altLang="en-US" sz="1300">
              <a:latin typeface="Times New Roman" panose="02020603050405020304" pitchFamily="18" charset="0"/>
            </a:endParaRPr>
          </a:p>
        </p:txBody>
      </p:sp>
      <p:sp>
        <p:nvSpPr>
          <p:cNvPr id="82947"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171450" indent="-171450">
              <a:spcBef>
                <a:spcPct val="20000"/>
              </a:spcBef>
              <a:buFont typeface="Arial,Sans-Serif"/>
              <a:buChar char="•"/>
            </a:pPr>
            <a:r>
              <a:rPr lang="en-US" b="1"/>
              <a:t>IF</a:t>
            </a:r>
            <a:r>
              <a:rPr lang="en-US" i="1"/>
              <a:t> excluding 2 options deprives full body of acting on those options</a:t>
            </a:r>
            <a:endParaRPr lang="en-US"/>
          </a:p>
          <a:p>
            <a:pPr marL="171450" indent="-171450">
              <a:spcBef>
                <a:spcPct val="20000"/>
              </a:spcBef>
              <a:buFont typeface="Arial,Sans-Serif"/>
              <a:buChar char="•"/>
            </a:pPr>
            <a:r>
              <a:rPr lang="en-US" b="1"/>
              <a:t>THEN</a:t>
            </a:r>
            <a:r>
              <a:rPr lang="en-US"/>
              <a:t> committee meeting is subject to OMA</a:t>
            </a:r>
            <a:endParaRPr lang="en-US">
              <a:cs typeface="Calibri"/>
            </a:endParaRPr>
          </a:p>
          <a:p>
            <a:pPr>
              <a:lnSpc>
                <a:spcPct val="90000"/>
              </a:lnSpc>
              <a:spcBef>
                <a:spcPct val="20000"/>
              </a:spcBef>
            </a:pPr>
            <a:endParaRPr lang="en-US">
              <a:cs typeface="Calibri"/>
            </a:endParaRPr>
          </a:p>
          <a:p>
            <a:pPr>
              <a:lnSpc>
                <a:spcPct val="90000"/>
              </a:lnSpc>
              <a:spcBef>
                <a:spcPct val="20000"/>
              </a:spcBef>
            </a:pPr>
            <a:endParaRPr lang="en-US"/>
          </a:p>
          <a:p>
            <a:pPr>
              <a:lnSpc>
                <a:spcPct val="90000"/>
              </a:lnSpc>
              <a:spcBef>
                <a:spcPct val="20000"/>
              </a:spcBef>
            </a:pPr>
            <a:r>
              <a:rPr lang="en-US"/>
              <a:t>Can a group less than a quorum or an individual be a “public body”?</a:t>
            </a:r>
          </a:p>
          <a:p>
            <a:pPr marL="171450" indent="-171450">
              <a:lnSpc>
                <a:spcPct val="90000"/>
              </a:lnSpc>
              <a:spcBef>
                <a:spcPts val="600"/>
              </a:spcBef>
              <a:buFont typeface="Arial"/>
              <a:buChar char="•"/>
            </a:pPr>
            <a:r>
              <a:rPr lang="en-US" b="1"/>
              <a:t>IF</a:t>
            </a:r>
            <a:r>
              <a:rPr lang="en-US"/>
              <a:t>:</a:t>
            </a:r>
            <a:endParaRPr lang="en-US">
              <a:cs typeface="Calibri"/>
            </a:endParaRPr>
          </a:p>
          <a:p>
            <a:pPr marL="628650" lvl="1" indent="-171450">
              <a:lnSpc>
                <a:spcPct val="90000"/>
              </a:lnSpc>
              <a:spcBef>
                <a:spcPct val="20000"/>
              </a:spcBef>
              <a:buFont typeface="Arial,Sans-Serif"/>
              <a:buChar char="•"/>
            </a:pPr>
            <a:r>
              <a:rPr lang="en-US" i="1"/>
              <a:t>delegating </a:t>
            </a:r>
            <a:r>
              <a:rPr lang="en-US"/>
              <a:t>authority for decision-making</a:t>
            </a:r>
            <a:endParaRPr lang="en-US">
              <a:cs typeface="Calibri"/>
            </a:endParaRPr>
          </a:p>
          <a:p>
            <a:pPr marL="628650" lvl="1" indent="-171450">
              <a:lnSpc>
                <a:spcPct val="90000"/>
              </a:lnSpc>
              <a:spcBef>
                <a:spcPct val="20000"/>
              </a:spcBef>
              <a:buFont typeface="Arial,Sans-Serif"/>
              <a:buChar char="•"/>
            </a:pPr>
            <a:r>
              <a:rPr lang="en-US"/>
              <a:t>to less than a quorum of a public body</a:t>
            </a:r>
            <a:endParaRPr lang="en-US">
              <a:cs typeface="Calibri"/>
            </a:endParaRPr>
          </a:p>
          <a:p>
            <a:pPr marL="628650" lvl="1" indent="-171450">
              <a:lnSpc>
                <a:spcPct val="90000"/>
              </a:lnSpc>
              <a:spcBef>
                <a:spcPct val="20000"/>
              </a:spcBef>
              <a:buFont typeface="Arial,Sans-Serif"/>
              <a:buChar char="•"/>
            </a:pPr>
            <a:r>
              <a:rPr lang="en-US"/>
              <a:t>or a single member of a public body</a:t>
            </a:r>
            <a:endParaRPr lang="en-US">
              <a:cs typeface="Calibri"/>
            </a:endParaRPr>
          </a:p>
          <a:p>
            <a:pPr marL="171450" indent="-171450">
              <a:lnSpc>
                <a:spcPct val="90000"/>
              </a:lnSpc>
              <a:spcBef>
                <a:spcPts val="1800"/>
              </a:spcBef>
              <a:buFont typeface="Arial,Sans-Serif"/>
              <a:buChar char="•"/>
            </a:pPr>
            <a:r>
              <a:rPr lang="en-US" b="1"/>
              <a:t>THEN:</a:t>
            </a:r>
            <a:endParaRPr lang="en-US"/>
          </a:p>
          <a:p>
            <a:pPr marL="628650" lvl="1" indent="-171450">
              <a:lnSpc>
                <a:spcPct val="90000"/>
              </a:lnSpc>
              <a:spcBef>
                <a:spcPct val="20000"/>
              </a:spcBef>
              <a:buFont typeface="Arial,Sans-Serif"/>
              <a:buChar char="•"/>
            </a:pPr>
            <a:r>
              <a:rPr lang="en-US"/>
              <a:t>those member(s) are a “public body” for purposes of OMA</a:t>
            </a:r>
            <a:endParaRPr lang="en-US">
              <a:cs typeface="Calibri"/>
            </a:endParaRPr>
          </a:p>
          <a:p>
            <a:pPr lvl="1">
              <a:lnSpc>
                <a:spcPct val="90000"/>
              </a:lnSpc>
              <a:spcBef>
                <a:spcPts val="1200"/>
              </a:spcBef>
            </a:pPr>
            <a:r>
              <a:rPr lang="en-US" i="1"/>
              <a:t>Booth Newspapers v Univ of Mich Bd of Regents</a:t>
            </a:r>
            <a:r>
              <a:rPr lang="en-US"/>
              <a:t>, 507 NW2d 422 (1993)</a:t>
            </a:r>
            <a:endParaRPr lang="en-US">
              <a:cs typeface="Calibri"/>
            </a:endParaRPr>
          </a:p>
          <a:p>
            <a:pPr lvl="1">
              <a:lnSpc>
                <a:spcPct val="90000"/>
              </a:lnSpc>
              <a:spcBef>
                <a:spcPts val="1200"/>
              </a:spcBef>
            </a:pPr>
            <a:endParaRPr lang="en-US">
              <a:cs typeface="Calibri"/>
            </a:endParaRPr>
          </a:p>
          <a:p>
            <a:pPr>
              <a:spcBef>
                <a:spcPct val="20000"/>
              </a:spcBef>
            </a:pPr>
            <a:r>
              <a:rPr lang="en-US"/>
              <a:t>What is a “decision” of a public body?</a:t>
            </a:r>
            <a:endParaRPr lang="en-US">
              <a:cs typeface="Calibri"/>
            </a:endParaRPr>
          </a:p>
          <a:p>
            <a:pPr marL="171450" indent="-171450">
              <a:spcBef>
                <a:spcPct val="20000"/>
              </a:spcBef>
              <a:buFont typeface="Arial"/>
              <a:buChar char="•"/>
            </a:pPr>
            <a:r>
              <a:rPr lang="en-US" b="1"/>
              <a:t>IF</a:t>
            </a:r>
            <a:r>
              <a:rPr lang="en-US"/>
              <a:t> </a:t>
            </a:r>
            <a:endParaRPr lang="en-US">
              <a:cs typeface="Calibri"/>
            </a:endParaRPr>
          </a:p>
          <a:p>
            <a:pPr marL="628650" lvl="1" indent="-171450">
              <a:spcBef>
                <a:spcPct val="20000"/>
              </a:spcBef>
              <a:buFont typeface="Arial,Sans-Serif"/>
              <a:buChar char="•"/>
            </a:pPr>
            <a:r>
              <a:rPr lang="en-US"/>
              <a:t>Committee/subcommittee empowered to act </a:t>
            </a:r>
            <a:endParaRPr lang="en-US">
              <a:cs typeface="Calibri"/>
            </a:endParaRPr>
          </a:p>
          <a:p>
            <a:pPr marL="628650" lvl="1" indent="-171450">
              <a:spcBef>
                <a:spcPct val="20000"/>
              </a:spcBef>
              <a:buFont typeface="Arial,Sans-Serif"/>
              <a:buChar char="•"/>
            </a:pPr>
            <a:r>
              <a:rPr lang="en-US"/>
              <a:t>Deprives full body of opportunity to vote on it</a:t>
            </a:r>
            <a:endParaRPr lang="en-US">
              <a:cs typeface="Calibri"/>
            </a:endParaRPr>
          </a:p>
          <a:p>
            <a:pPr marL="171450" indent="-171450">
              <a:spcBef>
                <a:spcPct val="20000"/>
              </a:spcBef>
              <a:buFont typeface="Arial,Sans-Serif"/>
              <a:buChar char="•"/>
            </a:pPr>
            <a:r>
              <a:rPr lang="en-US" b="1"/>
              <a:t>THEN</a:t>
            </a:r>
            <a:r>
              <a:rPr lang="en-US"/>
              <a:t> </a:t>
            </a:r>
            <a:endParaRPr lang="en-US">
              <a:cs typeface="Calibri"/>
            </a:endParaRPr>
          </a:p>
          <a:p>
            <a:pPr marL="628650" lvl="1" indent="-171450">
              <a:spcBef>
                <a:spcPct val="20000"/>
              </a:spcBef>
              <a:buFont typeface="Arial,Sans-Serif"/>
              <a:buChar char="•"/>
            </a:pPr>
            <a:r>
              <a:rPr lang="en-US"/>
              <a:t>Committee is exercising governmental authority</a:t>
            </a:r>
            <a:endParaRPr lang="en-US">
              <a:cs typeface="Calibri"/>
            </a:endParaRPr>
          </a:p>
          <a:p>
            <a:pPr marL="628650" lvl="1" indent="-171450">
              <a:spcBef>
                <a:spcPct val="20000"/>
              </a:spcBef>
              <a:buFont typeface="Arial,Sans-Serif"/>
              <a:buChar char="•"/>
            </a:pPr>
            <a:r>
              <a:rPr lang="en-US"/>
              <a:t>Effectuates public policy</a:t>
            </a:r>
            <a:endParaRPr lang="en-US">
              <a:cs typeface="Calibri"/>
            </a:endParaRPr>
          </a:p>
          <a:p>
            <a:pPr marL="628650" lvl="1" indent="-171450">
              <a:spcBef>
                <a:spcPct val="20000"/>
              </a:spcBef>
              <a:buFont typeface="Arial,Sans-Serif"/>
              <a:buChar char="•"/>
            </a:pPr>
            <a:r>
              <a:rPr lang="en-US"/>
              <a:t>Thus, making a “decision”</a:t>
            </a:r>
            <a:endParaRPr lang="en-US">
              <a:cs typeface="Calibri"/>
            </a:endParaRPr>
          </a:p>
          <a:p>
            <a:pPr>
              <a:spcBef>
                <a:spcPts val="1800"/>
              </a:spcBef>
            </a:pPr>
            <a:r>
              <a:rPr lang="en-US"/>
              <a:t>OAG 7000</a:t>
            </a:r>
            <a:endParaRPr lang="en-US">
              <a:cs typeface="Calibri"/>
            </a:endParaRPr>
          </a:p>
          <a:p>
            <a:endParaRPr lang="en-US" altLang="en-US">
              <a:cs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0775" cy="3489325"/>
          </a:xfrm>
        </p:spPr>
      </p:sp>
      <p:sp>
        <p:nvSpPr>
          <p:cNvPr id="3" name="Notes Placeholder 2"/>
          <p:cNvSpPr>
            <a:spLocks noGrp="1"/>
          </p:cNvSpPr>
          <p:nvPr>
            <p:ph type="body" idx="1"/>
          </p:nvPr>
        </p:nvSpPr>
        <p:spPr/>
        <p:txBody>
          <a:bodyPr/>
          <a:lstStyle/>
          <a:p>
            <a:r>
              <a:rPr lang="en-US">
                <a:cs typeface="Calibri"/>
              </a:rPr>
              <a:t>Manistee County</a:t>
            </a:r>
            <a:endParaRPr lang="en-US" baseline="0">
              <a:cs typeface="Calibri"/>
            </a:endParaRPr>
          </a:p>
        </p:txBody>
      </p:sp>
      <p:sp>
        <p:nvSpPr>
          <p:cNvPr id="4" name="Slide Number Placeholder 3"/>
          <p:cNvSpPr>
            <a:spLocks noGrp="1"/>
          </p:cNvSpPr>
          <p:nvPr>
            <p:ph type="sldNum" sz="quarter" idx="10"/>
          </p:nvPr>
        </p:nvSpPr>
        <p:spPr/>
        <p:txBody>
          <a:bodyPr/>
          <a:lstStyle/>
          <a:p>
            <a:pPr>
              <a:defRPr/>
            </a:pPr>
            <a:fld id="{A4228D82-5C14-48AC-8C46-A1FCCA97123A}" type="slidenum">
              <a:rPr lang="en-US" altLang="en-US" smtClean="0"/>
              <a:pPr>
                <a:defRPr/>
              </a:pPr>
              <a:t>14</a:t>
            </a:fld>
            <a:endParaRPr lang="en-US" altLang="en-US"/>
          </a:p>
        </p:txBody>
      </p:sp>
    </p:spTree>
    <p:extLst>
      <p:ext uri="{BB962C8B-B14F-4D97-AF65-F5344CB8AC3E}">
        <p14:creationId xmlns:p14="http://schemas.microsoft.com/office/powerpoint/2010/main" val="2253016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7A0D3962-41A2-4627-893C-FA161D5FEF1D}" type="slidenum">
              <a:rPr lang="en-US" altLang="en-US" sz="1300">
                <a:latin typeface="Times New Roman" panose="02020603050405020304" pitchFamily="18" charset="0"/>
              </a:rPr>
              <a:pPr eaLnBrk="0" hangingPunct="0">
                <a:spcBef>
                  <a:spcPct val="0"/>
                </a:spcBef>
              </a:pPr>
              <a:t>15</a:t>
            </a:fld>
            <a:endParaRPr lang="en-US" altLang="en-US" sz="1300">
              <a:latin typeface="Times New Roman" panose="02020603050405020304" pitchFamily="18" charset="0"/>
            </a:endParaRPr>
          </a:p>
        </p:txBody>
      </p:sp>
      <p:sp>
        <p:nvSpPr>
          <p:cNvPr id="95235"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MARY </a:t>
            </a:r>
            <a:endParaRPr lang="en-US"/>
          </a:p>
          <a:p>
            <a:r>
              <a:rPr lang="en-US" altLang="en-US"/>
              <a:t>NEXT PART OF PRESENTATION</a:t>
            </a:r>
            <a:endParaRPr lang="en-US"/>
          </a:p>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0775" cy="3489325"/>
          </a:xfrm>
        </p:spPr>
      </p:sp>
      <p:sp>
        <p:nvSpPr>
          <p:cNvPr id="3" name="Notes Placeholder 2"/>
          <p:cNvSpPr>
            <a:spLocks noGrp="1"/>
          </p:cNvSpPr>
          <p:nvPr>
            <p:ph type="body" idx="1"/>
          </p:nvPr>
        </p:nvSpPr>
        <p:spPr/>
        <p:txBody>
          <a:bodyPr/>
          <a:lstStyle/>
          <a:p>
            <a:r>
              <a:rPr lang="en-US">
                <a:cs typeface="Calibri"/>
              </a:rPr>
              <a:t>I am going to offer some options-- </a:t>
            </a:r>
          </a:p>
          <a:p>
            <a:endParaRPr lang="en-US">
              <a:cs typeface="Calibri"/>
            </a:endParaRPr>
          </a:p>
        </p:txBody>
      </p:sp>
      <p:sp>
        <p:nvSpPr>
          <p:cNvPr id="4" name="Slide Number Placeholder 3"/>
          <p:cNvSpPr>
            <a:spLocks noGrp="1"/>
          </p:cNvSpPr>
          <p:nvPr>
            <p:ph type="sldNum" sz="quarter" idx="10"/>
          </p:nvPr>
        </p:nvSpPr>
        <p:spPr/>
        <p:txBody>
          <a:bodyPr/>
          <a:lstStyle/>
          <a:p>
            <a:pPr>
              <a:defRPr/>
            </a:pPr>
            <a:fld id="{A4228D82-5C14-48AC-8C46-A1FCCA97123A}" type="slidenum">
              <a:rPr lang="en-US" altLang="en-US" smtClean="0"/>
              <a:pPr>
                <a:defRPr/>
              </a:pPr>
              <a:t>16</a:t>
            </a:fld>
            <a:endParaRPr lang="en-US" altLang="en-US"/>
          </a:p>
        </p:txBody>
      </p:sp>
    </p:spTree>
    <p:extLst>
      <p:ext uri="{BB962C8B-B14F-4D97-AF65-F5344CB8AC3E}">
        <p14:creationId xmlns:p14="http://schemas.microsoft.com/office/powerpoint/2010/main" val="2894375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when I count to three I would like you to hold up your hand with a 1, 2, 3,4 and we will see how we are doing...  </a:t>
            </a:r>
          </a:p>
          <a:p>
            <a:endParaRPr lang="en-US">
              <a:cs typeface="Calibri"/>
            </a:endParaRPr>
          </a:p>
        </p:txBody>
      </p:sp>
      <p:sp>
        <p:nvSpPr>
          <p:cNvPr id="4" name="Slide Number Placeholder 3"/>
          <p:cNvSpPr>
            <a:spLocks noGrp="1"/>
          </p:cNvSpPr>
          <p:nvPr>
            <p:ph type="sldNum" sz="quarter" idx="5"/>
          </p:nvPr>
        </p:nvSpPr>
        <p:spPr/>
        <p:txBody>
          <a:bodyPr/>
          <a:lstStyle/>
          <a:p>
            <a:pPr>
              <a:defRPr/>
            </a:pPr>
            <a:fld id="{A4228D82-5C14-48AC-8C46-A1FCCA97123A}" type="slidenum">
              <a:rPr lang="en-US" altLang="en-US"/>
              <a:pPr>
                <a:defRPr/>
              </a:pPr>
              <a:t>17</a:t>
            </a:fld>
            <a:endParaRPr lang="en-US" altLang="en-US"/>
          </a:p>
        </p:txBody>
      </p:sp>
    </p:spTree>
    <p:extLst>
      <p:ext uri="{BB962C8B-B14F-4D97-AF65-F5344CB8AC3E}">
        <p14:creationId xmlns:p14="http://schemas.microsoft.com/office/powerpoint/2010/main" val="3362160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52624F6-7C1F-4D7B-A300-C22AE70D36EA}" type="slidenum">
              <a:rPr lang="en-US" altLang="en-US" sz="1300">
                <a:latin typeface="Times New Roman" panose="02020603050405020304" pitchFamily="18" charset="0"/>
              </a:rPr>
              <a:pPr eaLnBrk="0" hangingPunct="0">
                <a:spcBef>
                  <a:spcPct val="0"/>
                </a:spcBef>
              </a:pPr>
              <a:t>18</a:t>
            </a:fld>
            <a:endParaRPr lang="en-US" altLang="en-US" sz="1300">
              <a:latin typeface="Times New Roman" panose="02020603050405020304" pitchFamily="18" charset="0"/>
            </a:endParaRPr>
          </a:p>
        </p:txBody>
      </p:sp>
      <p:sp>
        <p:nvSpPr>
          <p:cNvPr id="121859"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a:t>For rescheduled or special meetings:</a:t>
            </a:r>
          </a:p>
          <a:p>
            <a:pPr>
              <a:defRPr/>
            </a:pPr>
            <a:endParaRPr lang="en-US" altLang="en-US"/>
          </a:p>
          <a:p>
            <a:pPr>
              <a:defRPr/>
            </a:pPr>
            <a:r>
              <a:rPr lang="en-US" altLang="en-US"/>
              <a:t>IF “directly or indirectly maintains an official internet presence that includes monthly or more frequent updates on a portion of the website that is fully accessible to the public </a:t>
            </a:r>
            <a:r>
              <a:rPr lang="en-US"/>
              <a:t>of public meeting agendas or minutes,”</a:t>
            </a:r>
            <a:endParaRPr lang="en-US" altLang="en-US"/>
          </a:p>
          <a:p>
            <a:pPr>
              <a:defRPr/>
            </a:pPr>
            <a:endParaRPr lang="en-US" altLang="en-US"/>
          </a:p>
          <a:p>
            <a:pPr>
              <a:defRPr/>
            </a:pPr>
            <a:r>
              <a:rPr lang="en-US" altLang="en-US"/>
              <a:t>“The public notice on the website shall be included on either the homepage or on a separate webpage dedicated to public notices for </a:t>
            </a:r>
            <a:r>
              <a:rPr lang="en-US" altLang="en-US" err="1"/>
              <a:t>nonregularly</a:t>
            </a:r>
            <a:r>
              <a:rPr lang="en-US" altLang="en-US"/>
              <a:t> scheduled public meetings and accessible via a prominent and conspicuous link on the website’s homepage that clearly describes its purpose for public notification of those </a:t>
            </a:r>
            <a:r>
              <a:rPr lang="en-US" altLang="en-US" err="1"/>
              <a:t>nonregularly</a:t>
            </a:r>
            <a:r>
              <a:rPr lang="en-US" altLang="en-US"/>
              <a:t> scheduled public meetings.”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CA84BA89-3B28-4C83-91E6-79DCBAA9E09A}" type="slidenum">
              <a:rPr lang="en-US" altLang="en-US" sz="1300">
                <a:latin typeface="Times New Roman" panose="02020603050405020304" pitchFamily="18" charset="0"/>
              </a:rPr>
              <a:pPr eaLnBrk="0" hangingPunct="0">
                <a:spcBef>
                  <a:spcPct val="0"/>
                </a:spcBef>
              </a:pPr>
              <a:t>19</a:t>
            </a:fld>
            <a:endParaRPr lang="en-US" altLang="en-US" sz="1300">
              <a:latin typeface="Times New Roman" panose="02020603050405020304" pitchFamily="18" charset="0"/>
            </a:endParaRPr>
          </a:p>
        </p:txBody>
      </p:sp>
      <p:sp>
        <p:nvSpPr>
          <p:cNvPr id="123907"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Can be calendar or fiscal year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0775" cy="3489325"/>
          </a:xfrm>
        </p:spPr>
      </p:sp>
      <p:sp>
        <p:nvSpPr>
          <p:cNvPr id="3" name="Notes Placeholder 2"/>
          <p:cNvSpPr>
            <a:spLocks noGrp="1"/>
          </p:cNvSpPr>
          <p:nvPr>
            <p:ph type="body" idx="1"/>
          </p:nvPr>
        </p:nvSpPr>
        <p:spPr/>
        <p:txBody>
          <a:bodyPr/>
          <a:lstStyle/>
          <a:p>
            <a:r>
              <a:rPr lang="en-US">
                <a:cs typeface="Calibri"/>
              </a:rPr>
              <a:t>MARY</a:t>
            </a:r>
            <a:endParaRPr lang="en-US"/>
          </a:p>
        </p:txBody>
      </p:sp>
      <p:sp>
        <p:nvSpPr>
          <p:cNvPr id="4" name="Date Placeholder 3"/>
          <p:cNvSpPr>
            <a:spLocks noGrp="1"/>
          </p:cNvSpPr>
          <p:nvPr>
            <p:ph type="dt" idx="10"/>
          </p:nvPr>
        </p:nvSpPr>
        <p:spPr/>
        <p:txBody>
          <a:bodyPr/>
          <a:lstStyle/>
          <a:p>
            <a:pPr>
              <a:defRPr/>
            </a:pPr>
            <a:fld id="{2B2B0B5C-70C7-425D-8CEF-2E901DA103DC}" type="datetime1">
              <a:rPr lang="en-US" smtClean="0"/>
              <a:t>9/13/2021</a:t>
            </a:fld>
            <a:endParaRPr lang="en-US"/>
          </a:p>
        </p:txBody>
      </p:sp>
      <p:sp>
        <p:nvSpPr>
          <p:cNvPr id="5" name="Slide Number Placeholder 4"/>
          <p:cNvSpPr>
            <a:spLocks noGrp="1"/>
          </p:cNvSpPr>
          <p:nvPr>
            <p:ph type="sldNum" sz="quarter" idx="11"/>
          </p:nvPr>
        </p:nvSpPr>
        <p:spPr/>
        <p:txBody>
          <a:bodyPr/>
          <a:lstStyle/>
          <a:p>
            <a:pPr>
              <a:defRPr/>
            </a:pPr>
            <a:fld id="{0F562E72-9B19-4F0E-84F5-E88D4B39FE3D}" type="slidenum">
              <a:rPr lang="en-US" smtClean="0"/>
              <a:pPr>
                <a:defRPr/>
              </a:pPr>
              <a:t>2</a:t>
            </a:fld>
            <a:endParaRPr lang="en-US"/>
          </a:p>
        </p:txBody>
      </p:sp>
    </p:spTree>
    <p:extLst>
      <p:ext uri="{BB962C8B-B14F-4D97-AF65-F5344CB8AC3E}">
        <p14:creationId xmlns:p14="http://schemas.microsoft.com/office/powerpoint/2010/main" val="342695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D641F05A-BAAE-4420-A209-5E5A9C1A8A8B}" type="slidenum">
              <a:rPr lang="en-US" altLang="en-US" sz="1300">
                <a:latin typeface="Times New Roman" panose="02020603050405020304" pitchFamily="18" charset="0"/>
              </a:rPr>
              <a:pPr eaLnBrk="0" hangingPunct="0">
                <a:spcBef>
                  <a:spcPct val="0"/>
                </a:spcBef>
              </a:pPr>
              <a:t>20</a:t>
            </a:fld>
            <a:endParaRPr lang="en-US" altLang="en-US" sz="1300">
              <a:latin typeface="Times New Roman" panose="02020603050405020304" pitchFamily="18" charset="0"/>
            </a:endParaRPr>
          </a:p>
        </p:txBody>
      </p:sp>
      <p:sp>
        <p:nvSpPr>
          <p:cNvPr id="125955"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18-hour does not apply to special meetings of subcommittees</a:t>
            </a:r>
          </a:p>
          <a:p>
            <a:r>
              <a:rPr lang="en-US" altLang="en-US"/>
              <a:t>A meeting</a:t>
            </a:r>
            <a:r>
              <a:rPr lang="en-US" altLang="en-US" baseline="0"/>
              <a:t> recessed for more than 36 hours– it is required to post the </a:t>
            </a:r>
            <a:r>
              <a:rPr lang="en-US" altLang="en-US" baseline="0" err="1"/>
              <a:t>susbsequent</a:t>
            </a:r>
            <a:r>
              <a:rPr lang="en-US" altLang="en-US" baseline="0"/>
              <a:t> meeting within 18 hours. </a:t>
            </a: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311" indent="-272795">
              <a:spcBef>
                <a:spcPct val="30000"/>
              </a:spcBef>
              <a:defRPr sz="1200">
                <a:solidFill>
                  <a:schemeClr val="tx1"/>
                </a:solidFill>
                <a:latin typeface="Calibri" panose="020F0502020204030204" pitchFamily="34" charset="0"/>
              </a:defRPr>
            </a:lvl2pPr>
            <a:lvl3pPr marL="1100637" indent="-217605">
              <a:spcBef>
                <a:spcPct val="30000"/>
              </a:spcBef>
              <a:defRPr sz="1200">
                <a:solidFill>
                  <a:schemeClr val="tx1"/>
                </a:solidFill>
                <a:latin typeface="Calibri" panose="020F0502020204030204" pitchFamily="34" charset="0"/>
              </a:defRPr>
            </a:lvl3pPr>
            <a:lvl4pPr marL="1542154" indent="-217605">
              <a:spcBef>
                <a:spcPct val="30000"/>
              </a:spcBef>
              <a:defRPr sz="1200">
                <a:solidFill>
                  <a:schemeClr val="tx1"/>
                </a:solidFill>
                <a:latin typeface="Calibri" panose="020F0502020204030204" pitchFamily="34" charset="0"/>
              </a:defRPr>
            </a:lvl4pPr>
            <a:lvl5pPr marL="1983670" indent="-217605">
              <a:spcBef>
                <a:spcPct val="30000"/>
              </a:spcBef>
              <a:defRPr sz="1200">
                <a:solidFill>
                  <a:schemeClr val="tx1"/>
                </a:solidFill>
                <a:latin typeface="Calibri" panose="020F0502020204030204" pitchFamily="34" charset="0"/>
              </a:defRPr>
            </a:lvl5pPr>
            <a:lvl6pPr marL="2437801" indent="-217605" defTabSz="454131" eaLnBrk="0" fontAlgn="base" hangingPunct="0">
              <a:spcBef>
                <a:spcPct val="30000"/>
              </a:spcBef>
              <a:spcAft>
                <a:spcPct val="0"/>
              </a:spcAft>
              <a:defRPr sz="1200">
                <a:solidFill>
                  <a:schemeClr val="tx1"/>
                </a:solidFill>
                <a:latin typeface="Calibri" panose="020F0502020204030204" pitchFamily="34" charset="0"/>
              </a:defRPr>
            </a:lvl6pPr>
            <a:lvl7pPr marL="2891932" indent="-217605" defTabSz="454131" eaLnBrk="0" fontAlgn="base" hangingPunct="0">
              <a:spcBef>
                <a:spcPct val="30000"/>
              </a:spcBef>
              <a:spcAft>
                <a:spcPct val="0"/>
              </a:spcAft>
              <a:defRPr sz="1200">
                <a:solidFill>
                  <a:schemeClr val="tx1"/>
                </a:solidFill>
                <a:latin typeface="Calibri" panose="020F0502020204030204" pitchFamily="34" charset="0"/>
              </a:defRPr>
            </a:lvl7pPr>
            <a:lvl8pPr marL="3346064" indent="-217605" defTabSz="454131" eaLnBrk="0" fontAlgn="base" hangingPunct="0">
              <a:spcBef>
                <a:spcPct val="30000"/>
              </a:spcBef>
              <a:spcAft>
                <a:spcPct val="0"/>
              </a:spcAft>
              <a:defRPr sz="1200">
                <a:solidFill>
                  <a:schemeClr val="tx1"/>
                </a:solidFill>
                <a:latin typeface="Calibri" panose="020F0502020204030204" pitchFamily="34" charset="0"/>
              </a:defRPr>
            </a:lvl8pPr>
            <a:lvl9pPr marL="3800195" indent="-217605" defTabSz="45413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8DA09C-C503-45F9-B999-2BE4807E248F}" type="slidenum">
              <a:rPr lang="en-US" altLang="en-US" sz="1300">
                <a:latin typeface="Arial" panose="020B0604020202020204" pitchFamily="34" charset="0"/>
              </a:rPr>
              <a:pPr>
                <a:spcBef>
                  <a:spcPct val="0"/>
                </a:spcBef>
              </a:pPr>
              <a:t>21</a:t>
            </a:fld>
            <a:endParaRPr lang="en-US" altLang="en-US" sz="130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0775" cy="3489325"/>
          </a:xfrm>
        </p:spPr>
      </p:sp>
      <p:sp>
        <p:nvSpPr>
          <p:cNvPr id="3" name="Notes Placeholder 2"/>
          <p:cNvSpPr>
            <a:spLocks noGrp="1"/>
          </p:cNvSpPr>
          <p:nvPr>
            <p:ph type="body" idx="1"/>
          </p:nvPr>
        </p:nvSpPr>
        <p:spPr/>
        <p:txBody>
          <a:bodyPr/>
          <a:lstStyle/>
          <a:p>
            <a:endParaRPr lang="en-US"/>
          </a:p>
          <a:p>
            <a:r>
              <a:rPr lang="en-US"/>
              <a:t>REWORK—ON E SLIDE</a:t>
            </a:r>
          </a:p>
          <a:p>
            <a:r>
              <a:rPr lang="en-US"/>
              <a:t>MARY Members of the public</a:t>
            </a:r>
            <a:r>
              <a:rPr lang="en-US" baseline="0"/>
              <a:t> body must be considered present – and may participate as if they were present.</a:t>
            </a:r>
            <a:r>
              <a:rPr lang="en-US"/>
              <a:t> </a:t>
            </a:r>
            <a:endParaRPr lang="en-US">
              <a:cs typeface="Calibri"/>
            </a:endParaRPr>
          </a:p>
          <a:p>
            <a:r>
              <a:rPr lang="en-US" baseline="0"/>
              <a:t>*** it was possible prior to Covid-19 to have member participate remotely but few communities did this.</a:t>
            </a:r>
            <a:r>
              <a:rPr lang="en-US"/>
              <a:t> </a:t>
            </a:r>
            <a:r>
              <a:rPr lang="en-US" baseline="0"/>
              <a:t> It requires careful consideration.</a:t>
            </a:r>
            <a:r>
              <a:rPr lang="en-US"/>
              <a:t> </a:t>
            </a:r>
            <a:r>
              <a:rPr lang="en-US" baseline="0"/>
              <a:t> For example, some required a quorum of people physically present to conduct business but others could attend remotely as well.</a:t>
            </a:r>
            <a:r>
              <a:rPr lang="en-US"/>
              <a:t>  </a:t>
            </a:r>
            <a:endParaRPr lang="en-US" baseline="0">
              <a:cs typeface="Calibri"/>
            </a:endParaRPr>
          </a:p>
          <a:p>
            <a:r>
              <a:rPr lang="en-US" baseline="0"/>
              <a:t>Particularly useful for communities where several retirees are serving on boards that may travel south for several months- they want to stay engaged and could do this remotely.</a:t>
            </a:r>
            <a:r>
              <a:rPr lang="en-US"/>
              <a:t> </a:t>
            </a:r>
            <a:endParaRPr lang="en-US" baseline="0">
              <a:cs typeface="Calibri"/>
            </a:endParaRPr>
          </a:p>
        </p:txBody>
      </p:sp>
      <p:sp>
        <p:nvSpPr>
          <p:cNvPr id="4" name="Slide Number Placeholder 3"/>
          <p:cNvSpPr>
            <a:spLocks noGrp="1"/>
          </p:cNvSpPr>
          <p:nvPr>
            <p:ph type="sldNum" sz="quarter" idx="10"/>
          </p:nvPr>
        </p:nvSpPr>
        <p:spPr/>
        <p:txBody>
          <a:bodyPr/>
          <a:lstStyle/>
          <a:p>
            <a:pPr>
              <a:defRPr/>
            </a:pPr>
            <a:fld id="{A4228D82-5C14-48AC-8C46-A1FCCA97123A}" type="slidenum">
              <a:rPr lang="en-US" altLang="en-US" smtClean="0"/>
              <a:pPr>
                <a:defRPr/>
              </a:pPr>
              <a:t>22</a:t>
            </a:fld>
            <a:endParaRPr lang="en-US" altLang="en-US"/>
          </a:p>
        </p:txBody>
      </p:sp>
    </p:spTree>
    <p:extLst>
      <p:ext uri="{BB962C8B-B14F-4D97-AF65-F5344CB8AC3E}">
        <p14:creationId xmlns:p14="http://schemas.microsoft.com/office/powerpoint/2010/main" val="295695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C169E487-DA0E-478D-B90E-6D2A89E04ED0}" type="slidenum">
              <a:rPr lang="en-US" altLang="en-US" sz="1300">
                <a:latin typeface="Times New Roman" panose="02020603050405020304" pitchFamily="18" charset="0"/>
              </a:rPr>
              <a:pPr eaLnBrk="0" hangingPunct="0">
                <a:spcBef>
                  <a:spcPct val="0"/>
                </a:spcBef>
              </a:pPr>
              <a:t>23</a:t>
            </a:fld>
            <a:endParaRPr lang="en-US" altLang="en-US" sz="1300">
              <a:latin typeface="Times New Roman" panose="02020603050405020304" pitchFamily="18" charset="0"/>
            </a:endParaRPr>
          </a:p>
        </p:txBody>
      </p:sp>
      <p:sp>
        <p:nvSpPr>
          <p:cNvPr id="146435"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NEXT PART OF PRESENTATION</a:t>
            </a:r>
          </a:p>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194CCCC6-6340-4D20-B8D7-791EE9DAF798}" type="slidenum">
              <a:rPr lang="en-US" altLang="en-US" sz="1300">
                <a:latin typeface="Times New Roman" panose="02020603050405020304" pitchFamily="18" charset="0"/>
              </a:rPr>
              <a:pPr eaLnBrk="0" hangingPunct="0">
                <a:spcBef>
                  <a:spcPct val="0"/>
                </a:spcBef>
              </a:pPr>
              <a:t>24</a:t>
            </a:fld>
            <a:endParaRPr lang="en-US" altLang="en-US" sz="1300">
              <a:latin typeface="Times New Roman" panose="02020603050405020304" pitchFamily="18" charset="0"/>
            </a:endParaRPr>
          </a:p>
        </p:txBody>
      </p:sp>
      <p:sp>
        <p:nvSpPr>
          <p:cNvPr id="150531"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cs typeface="Calibri"/>
              </a:rPr>
              <a:t>MARY ADD VISUAL FOR VIRTUAL MEETING</a:t>
            </a:r>
            <a:endParaRPr lang="en-US" altLang="en-US"/>
          </a:p>
          <a:p>
            <a:r>
              <a:rPr lang="en-US" altLang="en-US"/>
              <a:t>Section 3 - General provisions</a:t>
            </a:r>
            <a:endParaRPr lang="en-US"/>
          </a:p>
          <a:p>
            <a:endParaRPr lang="en-US" altLang="en-US"/>
          </a:p>
          <a:p>
            <a:r>
              <a:rPr lang="en-US" altLang="en-US"/>
              <a:t>Public body may establish reasonable rules to minimize disruption of meeting</a:t>
            </a:r>
            <a:endParaRPr lang="en-US" altLang="en-US">
              <a:cs typeface="Calibri"/>
            </a:endParaRPr>
          </a:p>
          <a:p>
            <a:r>
              <a:rPr lang="en-US" altLang="en-US"/>
              <a:t>(Note it does not say “prevent.”)</a:t>
            </a:r>
            <a:endParaRPr lang="en-US" altLang="en-US">
              <a:cs typeface="Calibri"/>
            </a:endParaRPr>
          </a:p>
          <a:p>
            <a:endParaRPr lang="en-US" altLang="en-US"/>
          </a:p>
          <a:p>
            <a:r>
              <a:rPr lang="en-US" altLang="en-US"/>
              <a:t>Cannot require registration as condition of attendance</a:t>
            </a:r>
            <a:endParaRPr lang="en-US" altLang="en-US">
              <a:cs typeface="Calibri"/>
            </a:endParaRPr>
          </a:p>
          <a:p>
            <a:endParaRPr lang="en-US" altLang="en-US"/>
          </a:p>
          <a:p>
            <a:r>
              <a:rPr lang="en-US" altLang="en-US"/>
              <a:t>Public body may establish recorded rules governing public comment</a:t>
            </a:r>
            <a:endParaRPr lang="en-US" altLang="en-US">
              <a:cs typeface="Calibri"/>
            </a:endParaRPr>
          </a:p>
          <a:p>
            <a:endParaRPr lang="en-US" altLang="en-US"/>
          </a:p>
          <a:p>
            <a:r>
              <a:rPr lang="en-US" altLang="en-US"/>
              <a:t>Rules must be written so that everyone is given a right to speak</a:t>
            </a:r>
            <a:endParaRPr lang="en-US" altLang="en-US">
              <a:cs typeface="Calibri"/>
            </a:endParaRPr>
          </a:p>
          <a:p>
            <a:endParaRPr lang="en-US" altLang="en-US"/>
          </a:p>
          <a:p>
            <a:r>
              <a:rPr lang="en-US" altLang="en-US"/>
              <a:t>Rules can be about where the video camera is placed</a:t>
            </a:r>
            <a:endParaRPr lang="en-US" altLang="en-US">
              <a:cs typeface="Calibri"/>
            </a:endParaRPr>
          </a:p>
          <a:p>
            <a:endParaRPr lang="en-US" altLang="en-US"/>
          </a:p>
          <a:p>
            <a:r>
              <a:rPr lang="en-US" altLang="en-US"/>
              <a:t>	(Maybe not a good idea to try to charge for use of electricity.)</a:t>
            </a:r>
            <a:endParaRPr lang="en-US" altLang="en-US">
              <a:cs typeface="Calibri"/>
            </a:endParaRPr>
          </a:p>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BLACK SCREEN GRAPHIC</a:t>
            </a:r>
            <a:endParaRPr lang="en-US"/>
          </a:p>
          <a:p>
            <a:r>
              <a:rPr lang="en-US"/>
              <a:t>-- all questions and comments will still run through the chair</a:t>
            </a:r>
            <a:endParaRPr lang="en-US">
              <a:cs typeface="Calibri"/>
            </a:endParaRPr>
          </a:p>
          <a:p>
            <a:r>
              <a:rPr lang="en-US"/>
              <a:t>-- no side conversations</a:t>
            </a:r>
            <a:endParaRPr lang="en-US">
              <a:cs typeface="Calibri"/>
            </a:endParaRPr>
          </a:p>
          <a:p>
            <a:r>
              <a:rPr lang="en-US"/>
              <a:t>--</a:t>
            </a:r>
            <a:r>
              <a:rPr lang="en-US" baseline="0"/>
              <a:t> chat could be </a:t>
            </a:r>
            <a:r>
              <a:rPr lang="en-US" baseline="0" err="1"/>
              <a:t>FIOAd</a:t>
            </a:r>
            <a:r>
              <a:rPr lang="en-US" baseline="0"/>
              <a:t>– so watch out for personal side conversations on Chat features!</a:t>
            </a:r>
            <a:r>
              <a:rPr lang="en-US"/>
              <a:t> </a:t>
            </a:r>
          </a:p>
          <a:p>
            <a:r>
              <a:rPr lang="en-US" baseline="0"/>
              <a:t>--body language is more difficult– screens on!</a:t>
            </a:r>
            <a:r>
              <a:rPr lang="en-US"/>
              <a:t>  </a:t>
            </a:r>
            <a:endParaRPr lang="en-US" baseline="0">
              <a:cs typeface="Calibri"/>
            </a:endParaRPr>
          </a:p>
          <a:p>
            <a:r>
              <a:rPr lang="en-US" baseline="0"/>
              <a:t>--still dress </a:t>
            </a:r>
            <a:r>
              <a:rPr lang="en-US" baseline="0" err="1"/>
              <a:t>professionaly</a:t>
            </a:r>
            <a:endParaRPr lang="en-US" baseline="0"/>
          </a:p>
          <a:p>
            <a:r>
              <a:rPr lang="en-US" baseline="0"/>
              <a:t>--agree to mute or have the host mute unless speaking</a:t>
            </a:r>
            <a:r>
              <a:rPr lang="en-US"/>
              <a:t> </a:t>
            </a:r>
            <a:endParaRPr lang="en-US">
              <a:cs typeface="Calibri"/>
            </a:endParaRPr>
          </a:p>
        </p:txBody>
      </p:sp>
      <p:sp>
        <p:nvSpPr>
          <p:cNvPr id="4" name="Slide Number Placeholder 3"/>
          <p:cNvSpPr>
            <a:spLocks noGrp="1"/>
          </p:cNvSpPr>
          <p:nvPr>
            <p:ph type="sldNum" sz="quarter" idx="10"/>
          </p:nvPr>
        </p:nvSpPr>
        <p:spPr/>
        <p:txBody>
          <a:bodyPr/>
          <a:lstStyle/>
          <a:p>
            <a:pPr>
              <a:defRPr/>
            </a:pPr>
            <a:fld id="{A4228D82-5C14-48AC-8C46-A1FCCA97123A}" type="slidenum">
              <a:rPr lang="en-US" altLang="en-US" smtClean="0"/>
              <a:pPr>
                <a:defRPr/>
              </a:pPr>
              <a:t>25</a:t>
            </a:fld>
            <a:endParaRPr lang="en-US" altLang="en-US"/>
          </a:p>
        </p:txBody>
      </p:sp>
    </p:spTree>
    <p:extLst>
      <p:ext uri="{BB962C8B-B14F-4D97-AF65-F5344CB8AC3E}">
        <p14:creationId xmlns:p14="http://schemas.microsoft.com/office/powerpoint/2010/main" val="1346218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B701FEDD-0B9A-4EE7-AC1E-A3BCF07A1824}" type="slidenum">
              <a:rPr lang="en-US" altLang="en-US" sz="1300">
                <a:latin typeface="Times New Roman" panose="02020603050405020304" pitchFamily="18" charset="0"/>
              </a:rPr>
              <a:pPr eaLnBrk="0" hangingPunct="0">
                <a:spcBef>
                  <a:spcPct val="0"/>
                </a:spcBef>
              </a:pPr>
              <a:t>26</a:t>
            </a:fld>
            <a:endParaRPr lang="en-US" altLang="en-US" sz="1300">
              <a:latin typeface="Times New Roman" panose="02020603050405020304" pitchFamily="18" charset="0"/>
            </a:endParaRPr>
          </a:p>
        </p:txBody>
      </p:sp>
      <p:sp>
        <p:nvSpPr>
          <p:cNvPr id="154627"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cs typeface="Calibri"/>
              </a:rPr>
              <a:t>Just as a reminder—whenever there is remote attendance...  Whatever we are allowed to do through December 31 when Manistee County's Emergency Order expires....</a:t>
            </a:r>
          </a:p>
          <a:p>
            <a:r>
              <a:rPr lang="en-US" altLang="en-US">
                <a:cs typeface="Calibri"/>
              </a:rPr>
              <a:t>Some of these old principals still apply. </a:t>
            </a:r>
          </a:p>
          <a:p>
            <a:r>
              <a:rPr lang="en-US" altLang="en-US">
                <a:cs typeface="Calibri"/>
              </a:rPr>
              <a:t>Extending the December 31, 2021 sunset language in OMA will require legislative action—.</a:t>
            </a:r>
          </a:p>
          <a:p>
            <a:r>
              <a:rPr lang="en-US" altLang="en-US">
                <a:cs typeface="Calibri"/>
              </a:rPr>
              <a:t>After December 31 as is stands now—with not changes—only those that are absent due to military duty</a:t>
            </a:r>
          </a:p>
          <a:p>
            <a:endParaRPr lang="en-US" altLang="en-US">
              <a:cs typeface="Calibri"/>
            </a:endParaRPr>
          </a:p>
          <a:p>
            <a:r>
              <a:rPr lang="en-US" altLang="en-US">
                <a:cs typeface="Calibri"/>
              </a:rPr>
              <a:t>MCL—FIND IT! </a:t>
            </a:r>
            <a:endParaRPr lang="en-US" altLang="en-US"/>
          </a:p>
          <a:p>
            <a:r>
              <a:rPr lang="en-US" altLang="en-US"/>
              <a:t>Telephone, skype, facetime, etc. (for member not present)</a:t>
            </a:r>
            <a:endParaRPr lang="en-US"/>
          </a:p>
          <a:p>
            <a:endParaRPr lang="en-US" altLang="en-US"/>
          </a:p>
          <a:p>
            <a:r>
              <a:rPr lang="en-US" altLang="en-US"/>
              <a:t>Everyone = audience also, and recording, TV, etc.</a:t>
            </a:r>
            <a:endParaRPr lang="en-US" altLang="en-US">
              <a:cs typeface="Calibri"/>
            </a:endParaRPr>
          </a:p>
          <a:p>
            <a:endParaRPr lang="en-US" altLang="en-US"/>
          </a:p>
          <a:p>
            <a:r>
              <a:rPr lang="en-US" altLang="en-US" sz="1600" b="1"/>
              <a:t>If that is not happening, fix it so it is, or terminate the phone call.</a:t>
            </a:r>
            <a:endParaRPr lang="en-US" altLang="en-US" sz="1600" b="1">
              <a:cs typeface="Calibri"/>
            </a:endParaRPr>
          </a:p>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0775" cy="3489325"/>
          </a:xfrm>
        </p:spPr>
      </p:sp>
      <p:sp>
        <p:nvSpPr>
          <p:cNvPr id="3" name="Notes Placeholder 2"/>
          <p:cNvSpPr>
            <a:spLocks noGrp="1"/>
          </p:cNvSpPr>
          <p:nvPr>
            <p:ph type="body" idx="1"/>
          </p:nvPr>
        </p:nvSpPr>
        <p:spPr/>
        <p:txBody>
          <a:bodyPr/>
          <a:lstStyle/>
          <a:p>
            <a:r>
              <a:rPr lang="en-US">
                <a:cs typeface="Calibri"/>
              </a:rPr>
              <a:t>ALLOW TABLE TALK (4 minutes)-- pick one person to talk-- </a:t>
            </a:r>
            <a:endParaRPr lang="en-US" baseline="0">
              <a:cs typeface="Calibri"/>
            </a:endParaRPr>
          </a:p>
          <a:p>
            <a:r>
              <a:rPr lang="en-US">
                <a:cs typeface="Calibri"/>
              </a:rPr>
              <a:t>PICK two tables to report out...  </a:t>
            </a:r>
          </a:p>
          <a:p>
            <a:endParaRPr lang="en-US">
              <a:cs typeface="Calibri"/>
            </a:endParaRPr>
          </a:p>
          <a:p>
            <a:r>
              <a:rPr lang="en-US" baseline="0">
                <a:cs typeface="Calibri"/>
              </a:rPr>
              <a:t>Phones and text messages can be subject to</a:t>
            </a:r>
            <a:r>
              <a:rPr lang="en-US">
                <a:cs typeface="Calibri"/>
              </a:rPr>
              <a:t> </a:t>
            </a:r>
            <a:r>
              <a:rPr lang="en-US" baseline="0">
                <a:cs typeface="Calibri"/>
              </a:rPr>
              <a:t> FOIA, do not use them as a way around the open meetings act.</a:t>
            </a:r>
            <a:r>
              <a:rPr lang="en-US">
                <a:cs typeface="Calibri"/>
              </a:rPr>
              <a:t>  </a:t>
            </a:r>
            <a:endParaRPr lang="en-US"/>
          </a:p>
        </p:txBody>
      </p:sp>
      <p:sp>
        <p:nvSpPr>
          <p:cNvPr id="4" name="Slide Number Placeholder 3"/>
          <p:cNvSpPr>
            <a:spLocks noGrp="1"/>
          </p:cNvSpPr>
          <p:nvPr>
            <p:ph type="sldNum" sz="quarter" idx="10"/>
          </p:nvPr>
        </p:nvSpPr>
        <p:spPr/>
        <p:txBody>
          <a:bodyPr/>
          <a:lstStyle/>
          <a:p>
            <a:pPr>
              <a:defRPr/>
            </a:pPr>
            <a:fld id="{A4228D82-5C14-48AC-8C46-A1FCCA97123A}" type="slidenum">
              <a:rPr lang="en-US" altLang="en-US" smtClean="0"/>
              <a:pPr>
                <a:defRPr/>
              </a:pPr>
              <a:t>27</a:t>
            </a:fld>
            <a:endParaRPr lang="en-US" altLang="en-US"/>
          </a:p>
        </p:txBody>
      </p:sp>
    </p:spTree>
    <p:extLst>
      <p:ext uri="{BB962C8B-B14F-4D97-AF65-F5344CB8AC3E}">
        <p14:creationId xmlns:p14="http://schemas.microsoft.com/office/powerpoint/2010/main" val="304662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4808BF90-312C-4E2F-92A5-E4D532F4E608}" type="slidenum">
              <a:rPr lang="en-US" altLang="en-US" sz="1300">
                <a:latin typeface="Times New Roman" panose="02020603050405020304" pitchFamily="18" charset="0"/>
              </a:rPr>
              <a:pPr eaLnBrk="0" hangingPunct="0">
                <a:spcBef>
                  <a:spcPct val="0"/>
                </a:spcBef>
              </a:pPr>
              <a:t>28</a:t>
            </a:fld>
            <a:endParaRPr lang="en-US" altLang="en-US" sz="1300">
              <a:latin typeface="Times New Roman" panose="02020603050405020304" pitchFamily="18" charset="0"/>
            </a:endParaRPr>
          </a:p>
        </p:txBody>
      </p:sp>
      <p:sp>
        <p:nvSpPr>
          <p:cNvPr id="158723"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Includes calls</a:t>
            </a:r>
            <a:r>
              <a:rPr lang="en-US" altLang="en-US" baseline="0" dirty="0"/>
              <a:t> and emails before meeting</a:t>
            </a:r>
          </a:p>
          <a:p>
            <a:r>
              <a:rPr lang="en-US" altLang="en-US" dirty="0"/>
              <a:t>Emails to members, notes of telephone calls, are public record</a:t>
            </a:r>
            <a:endParaRPr lang="en-US" altLang="en-US" dirty="0">
              <a:cs typeface="Calibri"/>
            </a:endParaRPr>
          </a:p>
          <a:p>
            <a:r>
              <a:rPr lang="en-US" dirty="0"/>
              <a:t>Think first before using social media.  While it is your right to express yourself—it is a constitutional right— however, comments by elected or appointed officials can be taken out of context when outside of a public meeting and can be highly disruptive to the functioning of a board.  It is usually not worth it to get involved in any kind of debate or discussion on Facebook or other social media. </a:t>
            </a:r>
            <a:endParaRPr lang="en-US" dirty="0">
              <a:cs typeface="Calibri"/>
            </a:endParaRPr>
          </a:p>
          <a:p>
            <a:endParaRPr lang="en-US" altLang="en-US"/>
          </a:p>
          <a:p>
            <a:r>
              <a:rPr lang="en-US" dirty="0"/>
              <a:t>Using e-mail to distribute handouts, agenda items, statistical information, or other such material</a:t>
            </a:r>
            <a:br>
              <a:rPr lang="en-US" dirty="0">
                <a:cs typeface="+mn-lt"/>
              </a:rPr>
            </a:br>
            <a:r>
              <a:rPr lang="en-US" dirty="0"/>
              <a:t>during an open meeting should be permissible under the OMA, particularly when copies of that</a:t>
            </a:r>
            <a:br>
              <a:rPr lang="en-US" dirty="0">
                <a:cs typeface="+mn-lt"/>
              </a:rPr>
            </a:br>
            <a:r>
              <a:rPr lang="en-US" dirty="0"/>
              <a:t>information are also made available to the public before or during the meeting </a:t>
            </a:r>
            <a:br>
              <a:rPr lang="en-US" dirty="0">
                <a:cs typeface="+mn-lt"/>
              </a:rPr>
            </a:br>
            <a:endParaRPr lang="en-US" altLang="en-US"/>
          </a:p>
          <a:p>
            <a:r>
              <a:rPr lang="en-US" altLang="en-US" dirty="0"/>
              <a:t>DO NOT click “reply all” (do not reply.)  If you must, then reply only to the one person who was the “sender.”</a:t>
            </a:r>
            <a:endParaRPr lang="en-US" altLang="en-US" dirty="0">
              <a:cs typeface="Calibri"/>
            </a:endParaRPr>
          </a:p>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A9BE4062-0E74-4E72-822F-94C739BD2D8F}" type="slidenum">
              <a:rPr lang="en-US" altLang="en-US" sz="1300">
                <a:latin typeface="Times New Roman" panose="02020603050405020304" pitchFamily="18" charset="0"/>
              </a:rPr>
              <a:pPr eaLnBrk="0" hangingPunct="0">
                <a:spcBef>
                  <a:spcPct val="0"/>
                </a:spcBef>
              </a:pPr>
              <a:t>29</a:t>
            </a:fld>
            <a:endParaRPr lang="en-US" altLang="en-US" sz="1300">
              <a:latin typeface="Times New Roman" panose="02020603050405020304" pitchFamily="18" charset="0"/>
            </a:endParaRPr>
          </a:p>
        </p:txBody>
      </p:sp>
      <p:sp>
        <p:nvSpPr>
          <p:cNvPr id="175107"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a:t>John</a:t>
            </a:r>
            <a:endParaRPr lang="en-US"/>
          </a:p>
          <a:p>
            <a:r>
              <a:rPr lang="en-US" altLang="en-US"/>
              <a:t>Points on slide</a:t>
            </a:r>
            <a:endParaRPr lang="en-US">
              <a:cs typeface="Calibri"/>
            </a:endParaRPr>
          </a:p>
          <a:p>
            <a:endParaRPr lang="en-US" altLang="en-US"/>
          </a:p>
          <a:p>
            <a:r>
              <a:rPr lang="en-US" altLang="en-US"/>
              <a:t>Decisions (e.g., all voting) must be rendered in open session (Sec 3(2)).</a:t>
            </a:r>
            <a:endParaRPr lang="en-US" altLang="en-US">
              <a:cs typeface="Calibri"/>
            </a:endParaRPr>
          </a:p>
          <a:p>
            <a:endParaRPr lang="en-US" altLang="en-US"/>
          </a:p>
          <a:p>
            <a:endParaRPr lang="en-US" altLang="en-US">
              <a:cs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cs typeface="Calibri"/>
              </a:rPr>
              <a:t>Introduce ourselves</a:t>
            </a:r>
            <a:endParaRPr lang="en-US"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AB9C26-8AE1-472C-AB01-DAF56F7B9537}" type="slidenum">
              <a:rPr lang="en-US" altLang="en-US" sz="1300">
                <a:latin typeface="Arial" panose="020B0604020202020204" pitchFamily="34" charset="0"/>
              </a:rPr>
              <a:pPr>
                <a:spcBef>
                  <a:spcPct val="0"/>
                </a:spcBef>
              </a:pPr>
              <a:t>3</a:t>
            </a:fld>
            <a:endParaRPr lang="en-US" altLang="en-US" sz="130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08262">
              <a:defRPr/>
            </a:pPr>
            <a:endParaRPr lang="en-US" altLang="en-US">
              <a:cs typeface="Calibri"/>
            </a:endParaRPr>
          </a:p>
          <a:p>
            <a:r>
              <a:rPr lang="en-US" altLang="en-US">
                <a:cs typeface="Calibri"/>
              </a:rPr>
              <a:t>JOHN</a:t>
            </a:r>
          </a:p>
          <a:p>
            <a:r>
              <a:rPr lang="en-US" altLang="en-US">
                <a:cs typeface="Calibri"/>
              </a:rPr>
              <a:t>An uncomfortable subject that might be awkward to address is not a reason to go into closed session.</a:t>
            </a:r>
          </a:p>
          <a:p>
            <a:r>
              <a:rPr lang="en-US" altLang="en-US">
                <a:cs typeface="Calibri"/>
              </a:rPr>
              <a:t>The OMA is very specific about reasons to go into closed session—with one exception...  </a:t>
            </a:r>
          </a:p>
          <a:p>
            <a:r>
              <a:rPr lang="en-US" altLang="en-US">
                <a:cs typeface="Calibri"/>
              </a:rPr>
              <a:t>If protected by FOIA from release (such as a legal opinion), then you can talk about that document in closed session. </a:t>
            </a:r>
          </a:p>
          <a:p>
            <a:r>
              <a:rPr lang="en-US" altLang="en-US">
                <a:cs typeface="Calibri"/>
              </a:rPr>
              <a:t>This is typically done when there is pending litigation, for example. </a:t>
            </a:r>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6387" indent="-282256">
              <a:spcBef>
                <a:spcPct val="30000"/>
              </a:spcBef>
              <a:defRPr sz="1200">
                <a:solidFill>
                  <a:schemeClr val="tx1"/>
                </a:solidFill>
                <a:latin typeface="Calibri" panose="020F0502020204030204" pitchFamily="34" charset="0"/>
              </a:defRPr>
            </a:lvl2pPr>
            <a:lvl3pPr marL="1133751" indent="-225489">
              <a:spcBef>
                <a:spcPct val="30000"/>
              </a:spcBef>
              <a:defRPr sz="1200">
                <a:solidFill>
                  <a:schemeClr val="tx1"/>
                </a:solidFill>
                <a:latin typeface="Calibri" panose="020F0502020204030204" pitchFamily="34" charset="0"/>
              </a:defRPr>
            </a:lvl3pPr>
            <a:lvl4pPr marL="1587882" indent="-225489">
              <a:spcBef>
                <a:spcPct val="30000"/>
              </a:spcBef>
              <a:defRPr sz="1200">
                <a:solidFill>
                  <a:schemeClr val="tx1"/>
                </a:solidFill>
                <a:latin typeface="Calibri" panose="020F0502020204030204" pitchFamily="34" charset="0"/>
              </a:defRPr>
            </a:lvl4pPr>
            <a:lvl5pPr marL="2042013" indent="-225489">
              <a:spcBef>
                <a:spcPct val="30000"/>
              </a:spcBef>
              <a:defRPr sz="1200">
                <a:solidFill>
                  <a:schemeClr val="tx1"/>
                </a:solidFill>
                <a:latin typeface="Calibri" panose="020F0502020204030204" pitchFamily="34" charset="0"/>
              </a:defRPr>
            </a:lvl5pPr>
            <a:lvl6pPr marL="2496145" indent="-225489" defTabSz="454131" eaLnBrk="0" fontAlgn="base" hangingPunct="0">
              <a:spcBef>
                <a:spcPct val="30000"/>
              </a:spcBef>
              <a:spcAft>
                <a:spcPct val="0"/>
              </a:spcAft>
              <a:defRPr sz="1200">
                <a:solidFill>
                  <a:schemeClr val="tx1"/>
                </a:solidFill>
                <a:latin typeface="Calibri" panose="020F0502020204030204" pitchFamily="34" charset="0"/>
              </a:defRPr>
            </a:lvl6pPr>
            <a:lvl7pPr marL="2950276" indent="-225489" defTabSz="454131" eaLnBrk="0" fontAlgn="base" hangingPunct="0">
              <a:spcBef>
                <a:spcPct val="30000"/>
              </a:spcBef>
              <a:spcAft>
                <a:spcPct val="0"/>
              </a:spcAft>
              <a:defRPr sz="1200">
                <a:solidFill>
                  <a:schemeClr val="tx1"/>
                </a:solidFill>
                <a:latin typeface="Calibri" panose="020F0502020204030204" pitchFamily="34" charset="0"/>
              </a:defRPr>
            </a:lvl7pPr>
            <a:lvl8pPr marL="3404407" indent="-225489" defTabSz="454131" eaLnBrk="0" fontAlgn="base" hangingPunct="0">
              <a:spcBef>
                <a:spcPct val="30000"/>
              </a:spcBef>
              <a:spcAft>
                <a:spcPct val="0"/>
              </a:spcAft>
              <a:defRPr sz="1200">
                <a:solidFill>
                  <a:schemeClr val="tx1"/>
                </a:solidFill>
                <a:latin typeface="Calibri" panose="020F0502020204030204" pitchFamily="34" charset="0"/>
              </a:defRPr>
            </a:lvl8pPr>
            <a:lvl9pPr marL="3858538" indent="-225489" defTabSz="45413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A19A73-933B-4983-8EAD-01CC492D9B31}" type="slidenum">
              <a:rPr lang="en-US" altLang="en-US" sz="1300">
                <a:latin typeface="Arial" panose="020B0604020202020204" pitchFamily="34" charset="0"/>
              </a:rPr>
              <a:pPr>
                <a:spcBef>
                  <a:spcPct val="0"/>
                </a:spcBef>
              </a:pPr>
              <a:t>30</a:t>
            </a:fld>
            <a:endParaRPr lang="en-US" altLang="en-US" sz="130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8C3584B4-7448-4812-BD38-603BD299B449}" type="slidenum">
              <a:rPr lang="en-US" altLang="en-US" sz="1300">
                <a:latin typeface="Times New Roman" panose="02020603050405020304" pitchFamily="18" charset="0"/>
              </a:rPr>
              <a:pPr eaLnBrk="0" hangingPunct="0">
                <a:spcBef>
                  <a:spcPct val="0"/>
                </a:spcBef>
              </a:pPr>
              <a:t>31</a:t>
            </a:fld>
            <a:endParaRPr lang="en-US" altLang="en-US" sz="1300">
              <a:latin typeface="Times New Roman" panose="02020603050405020304" pitchFamily="18" charset="0"/>
            </a:endParaRPr>
          </a:p>
        </p:txBody>
      </p:sp>
      <p:sp>
        <p:nvSpPr>
          <p:cNvPr id="187395"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NEXT PART OF PRESENTATION</a:t>
            </a:r>
          </a:p>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C78E04D2-7C2A-44C1-A2BD-07A6FBB15A1C}" type="slidenum">
              <a:rPr lang="en-US" altLang="en-US" sz="1300">
                <a:latin typeface="Times New Roman" panose="02020603050405020304" pitchFamily="18" charset="0"/>
              </a:rPr>
              <a:pPr eaLnBrk="0" hangingPunct="0">
                <a:spcBef>
                  <a:spcPct val="0"/>
                </a:spcBef>
              </a:pPr>
              <a:t>32</a:t>
            </a:fld>
            <a:endParaRPr lang="en-US" altLang="en-US" sz="1300">
              <a:latin typeface="Times New Roman" panose="02020603050405020304" pitchFamily="18" charset="0"/>
            </a:endParaRPr>
          </a:p>
        </p:txBody>
      </p:sp>
      <p:sp>
        <p:nvSpPr>
          <p:cNvPr id="193539"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cs typeface="Calibri"/>
              </a:rPr>
              <a:t>JOHN</a:t>
            </a:r>
          </a:p>
          <a:p>
            <a:r>
              <a:rPr lang="en-US" altLang="en-US">
                <a:cs typeface="Calibri"/>
              </a:rPr>
              <a:t>ADD 5 DAYS GRAPHIC</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554" indent="-290949">
              <a:spcBef>
                <a:spcPct val="30000"/>
              </a:spcBef>
              <a:defRPr sz="1200">
                <a:solidFill>
                  <a:schemeClr val="tx1"/>
                </a:solidFill>
                <a:latin typeface="Calibri" panose="020F0502020204030204" pitchFamily="34" charset="0"/>
              </a:defRPr>
            </a:lvl2pPr>
            <a:lvl3pPr marL="1173332" indent="-232123">
              <a:spcBef>
                <a:spcPct val="30000"/>
              </a:spcBef>
              <a:defRPr sz="1200">
                <a:solidFill>
                  <a:schemeClr val="tx1"/>
                </a:solidFill>
                <a:latin typeface="Calibri" panose="020F0502020204030204" pitchFamily="34" charset="0"/>
              </a:defRPr>
            </a:lvl3pPr>
            <a:lvl4pPr marL="1642348" indent="-232123">
              <a:spcBef>
                <a:spcPct val="30000"/>
              </a:spcBef>
              <a:defRPr sz="1200">
                <a:solidFill>
                  <a:schemeClr val="tx1"/>
                </a:solidFill>
                <a:latin typeface="Calibri" panose="020F0502020204030204" pitchFamily="34" charset="0"/>
              </a:defRPr>
            </a:lvl4pPr>
            <a:lvl5pPr marL="2114542" indent="-232123">
              <a:spcBef>
                <a:spcPct val="30000"/>
              </a:spcBef>
              <a:defRPr sz="1200">
                <a:solidFill>
                  <a:schemeClr val="tx1"/>
                </a:solidFill>
                <a:latin typeface="Calibri" panose="020F0502020204030204" pitchFamily="34" charset="0"/>
              </a:defRPr>
            </a:lvl5pPr>
            <a:lvl6pPr marL="2572428" indent="-232123" defTabSz="457886" eaLnBrk="0" fontAlgn="base" hangingPunct="0">
              <a:spcBef>
                <a:spcPct val="30000"/>
              </a:spcBef>
              <a:spcAft>
                <a:spcPct val="0"/>
              </a:spcAft>
              <a:defRPr sz="1200">
                <a:solidFill>
                  <a:schemeClr val="tx1"/>
                </a:solidFill>
                <a:latin typeface="Calibri" panose="020F0502020204030204" pitchFamily="34" charset="0"/>
              </a:defRPr>
            </a:lvl6pPr>
            <a:lvl7pPr marL="3030314" indent="-232123" defTabSz="457886" eaLnBrk="0" fontAlgn="base" hangingPunct="0">
              <a:spcBef>
                <a:spcPct val="30000"/>
              </a:spcBef>
              <a:spcAft>
                <a:spcPct val="0"/>
              </a:spcAft>
              <a:defRPr sz="1200">
                <a:solidFill>
                  <a:schemeClr val="tx1"/>
                </a:solidFill>
                <a:latin typeface="Calibri" panose="020F0502020204030204" pitchFamily="34" charset="0"/>
              </a:defRPr>
            </a:lvl7pPr>
            <a:lvl8pPr marL="3488199" indent="-232123" defTabSz="457886" eaLnBrk="0" fontAlgn="base" hangingPunct="0">
              <a:spcBef>
                <a:spcPct val="30000"/>
              </a:spcBef>
              <a:spcAft>
                <a:spcPct val="0"/>
              </a:spcAft>
              <a:defRPr sz="1200">
                <a:solidFill>
                  <a:schemeClr val="tx1"/>
                </a:solidFill>
                <a:latin typeface="Calibri" panose="020F0502020204030204" pitchFamily="34" charset="0"/>
              </a:defRPr>
            </a:lvl8pPr>
            <a:lvl9pPr marL="3946085" indent="-232123" defTabSz="457886"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D85AEE27-47EA-43C2-BDD9-13FB95F2B33C}" type="slidenum">
              <a:rPr lang="en-US" altLang="en-US" sz="1300">
                <a:latin typeface="Times New Roman" panose="02020603050405020304" pitchFamily="18" charset="0"/>
              </a:rPr>
              <a:pPr eaLnBrk="0" hangingPunct="0">
                <a:spcBef>
                  <a:spcPct val="0"/>
                </a:spcBef>
              </a:pPr>
              <a:t>33</a:t>
            </a:fld>
            <a:endParaRPr lang="en-US" altLang="en-US" sz="1300">
              <a:latin typeface="Times New Roman" panose="02020603050405020304" pitchFamily="18" charset="0"/>
            </a:endParaRPr>
          </a:p>
        </p:txBody>
      </p:sp>
      <p:sp>
        <p:nvSpPr>
          <p:cNvPr id="207875"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  approval of minutes is not a “decision” by definition of OMA.  </a:t>
            </a:r>
          </a:p>
          <a:p>
            <a:endParaRPr lang="en-US" altLang="en-US"/>
          </a:p>
          <a:p>
            <a:r>
              <a:rPr lang="en-US" altLang="en-US"/>
              <a:t>Decision is measure on which a vote is required </a:t>
            </a:r>
          </a:p>
          <a:p>
            <a:endParaRPr lang="en-US" altLang="en-US"/>
          </a:p>
          <a:p>
            <a:r>
              <a:rPr lang="en-US" altLang="en-US"/>
              <a:t>and </a:t>
            </a:r>
          </a:p>
          <a:p>
            <a:endParaRPr lang="en-US" altLang="en-US"/>
          </a:p>
          <a:p>
            <a:r>
              <a:rPr lang="en-US" altLang="en-US"/>
              <a:t>“by which a public body effectuates or formulates public policy.”</a:t>
            </a:r>
          </a:p>
          <a:p>
            <a:endParaRPr lang="en-US" altLang="en-US"/>
          </a:p>
          <a:p>
            <a:r>
              <a:rPr lang="en-US" altLang="en-US"/>
              <a:t>Approving minutes does not “effectuate or formulate” public policy.</a:t>
            </a:r>
          </a:p>
          <a:p>
            <a:endParaRPr lang="en-US" altLang="en-US"/>
          </a:p>
        </p:txBody>
      </p:sp>
    </p:spTree>
    <p:extLst>
      <p:ext uri="{BB962C8B-B14F-4D97-AF65-F5344CB8AC3E}">
        <p14:creationId xmlns:p14="http://schemas.microsoft.com/office/powerpoint/2010/main" val="2598928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4EDE3BB-0CD6-49E0-803C-B4C44010FDCF}" type="slidenum">
              <a:rPr lang="en-US" altLang="en-US" sz="1300">
                <a:latin typeface="Times New Roman" panose="02020603050405020304" pitchFamily="18" charset="0"/>
              </a:rPr>
              <a:pPr eaLnBrk="0" hangingPunct="0">
                <a:spcBef>
                  <a:spcPct val="0"/>
                </a:spcBef>
              </a:pPr>
              <a:t>34</a:t>
            </a:fld>
            <a:endParaRPr lang="en-US" altLang="en-US" sz="1300">
              <a:latin typeface="Times New Roman" panose="02020603050405020304" pitchFamily="18" charset="0"/>
            </a:endParaRPr>
          </a:p>
        </p:txBody>
      </p:sp>
      <p:sp>
        <p:nvSpPr>
          <p:cNvPr id="222211"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NEXT PART OF PRESENTATION</a:t>
            </a:r>
          </a:p>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4DF82712-1FF6-47A6-96F6-090606B75D7E}" type="slidenum">
              <a:rPr lang="en-US" altLang="en-US" sz="1300">
                <a:latin typeface="Times New Roman" panose="02020603050405020304" pitchFamily="18" charset="0"/>
              </a:rPr>
              <a:pPr eaLnBrk="0" hangingPunct="0">
                <a:spcBef>
                  <a:spcPct val="0"/>
                </a:spcBef>
              </a:pPr>
              <a:t>35</a:t>
            </a:fld>
            <a:endParaRPr lang="en-US" altLang="en-US" sz="1300">
              <a:latin typeface="Times New Roman" panose="02020603050405020304" pitchFamily="18" charset="0"/>
            </a:endParaRPr>
          </a:p>
        </p:txBody>
      </p:sp>
      <p:sp>
        <p:nvSpPr>
          <p:cNvPr id="224259"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Possible Violations:  notices, meeting open/public, all decisions public, deliberations public</a:t>
            </a:r>
          </a:p>
          <a:p>
            <a:endParaRPr lang="en-US" altLang="en-US"/>
          </a:p>
          <a:p>
            <a:pPr defTabSz="908262">
              <a:defRPr/>
            </a:pPr>
            <a:r>
              <a:rPr lang="en-US" altLang="en-US"/>
              <a:t>Time limit - otherwise court can’t invalidate decision</a:t>
            </a:r>
          </a:p>
          <a:p>
            <a:endParaRPr lang="en-US" altLang="en-US"/>
          </a:p>
          <a:p>
            <a:r>
              <a:rPr lang="en-US" altLang="en-US"/>
              <a:t>30 days</a:t>
            </a:r>
            <a:r>
              <a:rPr lang="en-US" altLang="en-US" baseline="0"/>
              <a:t> - </a:t>
            </a:r>
            <a:r>
              <a:rPr lang="en-US" altLang="en-US"/>
              <a:t>contract, bids, making assessments, issuance of bonds, indebtedness, or borrowing proposal to electors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10E430D9-DEF4-45F1-804B-ECD9BD02CC04}" type="slidenum">
              <a:rPr lang="en-US" altLang="en-US" sz="1300">
                <a:latin typeface="Times New Roman" panose="02020603050405020304" pitchFamily="18" charset="0"/>
              </a:rPr>
              <a:pPr eaLnBrk="0" hangingPunct="0">
                <a:spcBef>
                  <a:spcPct val="0"/>
                </a:spcBef>
              </a:pPr>
              <a:t>36</a:t>
            </a:fld>
            <a:endParaRPr lang="en-US" altLang="en-US" sz="1300">
              <a:latin typeface="Times New Roman" panose="02020603050405020304" pitchFamily="18" charset="0"/>
            </a:endParaRPr>
          </a:p>
        </p:txBody>
      </p:sp>
      <p:sp>
        <p:nvSpPr>
          <p:cNvPr id="228355"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makes the act essentially self-policing in some cases.  </a:t>
            </a:r>
          </a:p>
          <a:p>
            <a:r>
              <a:rPr lang="en-US" altLang="en-US"/>
              <a:t>If you realize you did it wrong, you can correct it without penalty.  </a:t>
            </a:r>
          </a:p>
          <a:p>
            <a:r>
              <a:rPr lang="en-US" altLang="en-US"/>
              <a:t>You get a do-over</a:t>
            </a:r>
            <a:r>
              <a:rPr lang="en-US" altLang="en-US" baseline="0"/>
              <a:t> even if civil action initiated</a:t>
            </a:r>
          </a:p>
          <a:p>
            <a:endParaRPr lang="en-US" altLang="en-US" baseline="0"/>
          </a:p>
          <a:p>
            <a:r>
              <a:rPr lang="en-US"/>
              <a:t>If the board acts quickly, the reenactment may defeat a</a:t>
            </a:r>
            <a:br>
              <a:rPr lang="en-US"/>
            </a:br>
            <a:r>
              <a:rPr lang="en-US"/>
              <a:t>claim for attorney's fees, since plaintiffs would not be successful in "obtaining relief in the</a:t>
            </a:r>
            <a:br>
              <a:rPr lang="en-US"/>
            </a:br>
            <a:r>
              <a:rPr lang="en-US"/>
              <a:t>action" within the meaning of the OMA. </a:t>
            </a:r>
            <a:br>
              <a:rPr lang="en-US"/>
            </a:b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422C4F3A-A998-4DFD-8B70-453018E557F1}" type="slidenum">
              <a:rPr lang="en-US" altLang="en-US" sz="1300">
                <a:latin typeface="Times New Roman" panose="02020603050405020304" pitchFamily="18" charset="0"/>
              </a:rPr>
              <a:pPr eaLnBrk="0" hangingPunct="0">
                <a:spcBef>
                  <a:spcPct val="0"/>
                </a:spcBef>
              </a:pPr>
              <a:t>37</a:t>
            </a:fld>
            <a:endParaRPr lang="en-US" altLang="en-US" sz="1300">
              <a:latin typeface="Times New Roman" panose="02020603050405020304" pitchFamily="18" charset="0"/>
            </a:endParaRPr>
          </a:p>
        </p:txBody>
      </p:sp>
      <p:sp>
        <p:nvSpPr>
          <p:cNvPr id="230403"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cs typeface="Calibri"/>
              </a:rPr>
              <a:t>ADD GRAPHIC</a:t>
            </a:r>
            <a:endParaRPr lang="en-US" altLang="en-US"/>
          </a:p>
          <a:p>
            <a:r>
              <a:rPr lang="en-US" altLang="en-US"/>
              <a:t>A (writ of) </a:t>
            </a:r>
            <a:r>
              <a:rPr lang="en-US" altLang="en-US" b="1"/>
              <a:t>mandamus</a:t>
            </a:r>
            <a:r>
              <a:rPr lang="en-US" altLang="en-US"/>
              <a:t> is an order from a court to an inferior government official ordering the government official to properly fulfill their official duties or correct an abuse of discretion. </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101E6DFE-E0A3-4786-90CD-6CB04C439FCA}" type="slidenum">
              <a:rPr lang="en-US" altLang="en-US" sz="1300">
                <a:latin typeface="Times New Roman" panose="02020603050405020304" pitchFamily="18" charset="0"/>
              </a:rPr>
              <a:pPr eaLnBrk="0" hangingPunct="0">
                <a:spcBef>
                  <a:spcPct val="0"/>
                </a:spcBef>
              </a:pPr>
              <a:t>38</a:t>
            </a:fld>
            <a:endParaRPr lang="en-US" altLang="en-US" sz="1300">
              <a:latin typeface="Times New Roman" panose="02020603050405020304" pitchFamily="18" charset="0"/>
            </a:endParaRPr>
          </a:p>
        </p:txBody>
      </p:sp>
      <p:sp>
        <p:nvSpPr>
          <p:cNvPr id="232451"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cs typeface="Calibri"/>
              </a:rPr>
              <a:t>ADD GRAPHIC</a:t>
            </a:r>
            <a:endParaRPr lang="en-US"/>
          </a:p>
          <a:p>
            <a:r>
              <a:rPr lang="en-US"/>
              <a:t>Civil liability - cannot bring more than 1 action under this section against a public official for a single meeting.</a:t>
            </a:r>
            <a:br>
              <a:rPr lang="en-US">
                <a:cs typeface="+mn-lt"/>
              </a:rPr>
            </a:br>
            <a:r>
              <a:rPr lang="en-US"/>
              <a:t>Must be commenced within 180 days after the date of the violation</a:t>
            </a:r>
          </a:p>
          <a:p>
            <a:r>
              <a:rPr lang="en-US"/>
              <a:t>May be joined with action for injunctive relief </a:t>
            </a:r>
            <a:br>
              <a:rPr lang="en-US">
                <a:cs typeface="+mn-lt"/>
              </a:rPr>
            </a:b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8D9F4678-42E7-489C-B561-616A5CB6D395}" type="slidenum">
              <a:rPr lang="en-US" altLang="en-US" sz="1300">
                <a:latin typeface="Times New Roman" panose="02020603050405020304" pitchFamily="18" charset="0"/>
              </a:rPr>
              <a:pPr eaLnBrk="0" hangingPunct="0">
                <a:spcBef>
                  <a:spcPct val="0"/>
                </a:spcBef>
              </a:pPr>
              <a:t>39</a:t>
            </a:fld>
            <a:endParaRPr lang="en-US" altLang="en-US" sz="1300">
              <a:latin typeface="Times New Roman" panose="02020603050405020304" pitchFamily="18" charset="0"/>
            </a:endParaRPr>
          </a:p>
        </p:txBody>
      </p:sp>
      <p:sp>
        <p:nvSpPr>
          <p:cNvPr id="242691"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1C4248-08C0-45C8-B873-386E7889F67A}" type="slidenum">
              <a:rPr lang="en-US" altLang="en-US" sz="1300">
                <a:latin typeface="Arial" panose="020B0604020202020204" pitchFamily="34" charset="0"/>
              </a:rPr>
              <a:pPr>
                <a:spcBef>
                  <a:spcPct val="0"/>
                </a:spcBef>
              </a:pPr>
              <a:t>4</a:t>
            </a:fld>
            <a:endParaRPr lang="en-US" altLang="en-US" sz="130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87F7FBA2-20D9-48DF-ABC4-EA4517AF4C4F}" type="slidenum">
              <a:rPr lang="en-US" altLang="en-US" sz="1300">
                <a:latin typeface="Times New Roman" panose="02020603050405020304" pitchFamily="18" charset="0"/>
              </a:rPr>
              <a:pPr eaLnBrk="0" hangingPunct="0">
                <a:spcBef>
                  <a:spcPct val="0"/>
                </a:spcBef>
              </a:pPr>
              <a:t>40</a:t>
            </a:fld>
            <a:endParaRPr lang="en-US" altLang="en-US" sz="1300">
              <a:latin typeface="Times New Roman" panose="02020603050405020304" pitchFamily="18" charset="0"/>
            </a:endParaRPr>
          </a:p>
        </p:txBody>
      </p:sp>
      <p:sp>
        <p:nvSpPr>
          <p:cNvPr id="238595"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Perhaps the most important slide in the set.</a:t>
            </a:r>
          </a:p>
          <a:p>
            <a:pPr defTabSz="915772">
              <a:defRPr/>
            </a:pPr>
            <a:r>
              <a:rPr lang="en-US" altLang="en-US">
                <a:ea typeface="ＭＳ Ｐゴシック" panose="020B0600070205080204" pitchFamily="34" charset="-128"/>
                <a:cs typeface="Gotham Book" pitchFamily="49" charset="0"/>
              </a:rPr>
              <a:t>Spirit of the law  is to make government open and accessible to the people</a:t>
            </a:r>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E973CCEF-B808-483F-9188-B6710D7F6175}" type="slidenum">
              <a:rPr lang="en-US" altLang="en-US" sz="1300">
                <a:latin typeface="Times New Roman" panose="02020603050405020304" pitchFamily="18" charset="0"/>
              </a:rPr>
              <a:pPr eaLnBrk="0" hangingPunct="0">
                <a:spcBef>
                  <a:spcPct val="0"/>
                </a:spcBef>
              </a:pPr>
              <a:t>5</a:t>
            </a:fld>
            <a:endParaRPr lang="en-US" altLang="en-US" sz="1300">
              <a:latin typeface="Times New Roman" panose="02020603050405020304" pitchFamily="18" charset="0"/>
            </a:endParaRPr>
          </a:p>
        </p:txBody>
      </p:sp>
      <p:sp>
        <p:nvSpPr>
          <p:cNvPr id="44035"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Two different types of citations, explain need for year when using PA, MCL means Michigan Codified Laws, </a:t>
            </a:r>
          </a:p>
          <a:p>
            <a:r>
              <a:rPr lang="en-US"/>
              <a:t>and easy search for OMA text and AG handbook which has been updated by every AG for many years.</a:t>
            </a:r>
            <a:endParaRPr lang="en-US">
              <a:cs typeface="Calibri"/>
            </a:endParaRPr>
          </a:p>
          <a:p>
            <a:endParaRPr lang="en-US">
              <a:cs typeface="Calibri"/>
            </a:endParaRPr>
          </a:p>
          <a:p>
            <a:r>
              <a:rPr lang="en-US">
                <a:cs typeface="Calibri"/>
              </a:rPr>
              <a:t>This is not an exhaustive program on the basics of OMA—this is a refresher—so we can get to the good stuff. </a:t>
            </a:r>
          </a:p>
          <a:p>
            <a:r>
              <a:rPr lang="en-US">
                <a:cs typeface="Calibri"/>
              </a:rPr>
              <a:t>Think of this as OMA 201 rather than OMA 101</a:t>
            </a:r>
          </a:p>
          <a:p>
            <a:endParaRPr lang="en-US">
              <a:cs typeface="Calibri"/>
            </a:endParaRPr>
          </a:p>
          <a:p>
            <a:r>
              <a:rPr lang="en-US">
                <a:cs typeface="Calibri"/>
              </a:rPr>
              <a:t>If you would like us to come out and do a thorough program covering OMA, we would be happy to do that. </a:t>
            </a:r>
          </a:p>
          <a:p>
            <a:endParaRPr lang="en-US" altLang="en-US">
              <a:cs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1205D416-AAB1-4502-A063-3FAF6828C3A4}" type="slidenum">
              <a:rPr lang="en-US" altLang="en-US" sz="1300">
                <a:latin typeface="Times New Roman" panose="02020603050405020304" pitchFamily="18" charset="0"/>
              </a:rPr>
              <a:pPr eaLnBrk="0" hangingPunct="0">
                <a:spcBef>
                  <a:spcPct val="0"/>
                </a:spcBef>
              </a:pPr>
              <a:t>6</a:t>
            </a:fld>
            <a:endParaRPr lang="en-US" altLang="en-US" sz="1300">
              <a:latin typeface="Times New Roman" panose="02020603050405020304" pitchFamily="18" charset="0"/>
            </a:endParaRPr>
          </a:p>
        </p:txBody>
      </p:sp>
      <p:sp>
        <p:nvSpPr>
          <p:cNvPr id="87043"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hold a committee meeting, and a quorum of the full board is present – because non-committee members are sitting in the audience.</a:t>
            </a:r>
          </a:p>
          <a:p>
            <a:endParaRPr lang="en-US" altLang="en-US"/>
          </a:p>
          <a:p>
            <a:r>
              <a:rPr lang="en-US" altLang="en-US"/>
              <a:t>Wise to just post the meeting as a full board meeting.</a:t>
            </a:r>
            <a:endParaRPr lang="en-US" altLang="en-US">
              <a:cs typeface="Calibri"/>
            </a:endParaRPr>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C1F7B9B9-F37C-49A8-B579-A9F3178C5AA1}" type="slidenum">
              <a:rPr lang="en-US" altLang="en-US" sz="1300">
                <a:latin typeface="Times New Roman" panose="02020603050405020304" pitchFamily="18" charset="0"/>
              </a:rPr>
              <a:pPr eaLnBrk="0" hangingPunct="0">
                <a:spcBef>
                  <a:spcPct val="0"/>
                </a:spcBef>
              </a:pPr>
              <a:t>7</a:t>
            </a:fld>
            <a:endParaRPr lang="en-US" altLang="en-US" sz="1300">
              <a:latin typeface="Times New Roman" panose="02020603050405020304" pitchFamily="18" charset="0"/>
            </a:endParaRPr>
          </a:p>
        </p:txBody>
      </p:sp>
      <p:sp>
        <p:nvSpPr>
          <p:cNvPr id="54275" name="Rectangle 2"/>
          <p:cNvSpPr>
            <a:spLocks noGrp="1" noRot="1" noChangeAspect="1" noChangeArrowheads="1" noTextEdit="1"/>
          </p:cNvSpPr>
          <p:nvPr>
            <p:ph type="sldImg"/>
          </p:nvPr>
        </p:nvSpPr>
        <p:spPr bwMode="auto">
          <a:xfrm>
            <a:off x="411163" y="700088"/>
            <a:ext cx="6200775" cy="3489325"/>
          </a:xfrm>
          <a:solidFill>
            <a:srgbClr val="FFFFFF"/>
          </a:solidFill>
          <a:ln>
            <a:solidFill>
              <a:srgbClr val="000000"/>
            </a:solidFill>
            <a:miter lim="800000"/>
            <a:headEnd/>
            <a:tailEnd/>
          </a:ln>
        </p:spPr>
      </p:sp>
      <p:sp>
        <p:nvSpPr>
          <p:cNvPr id="1556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ts val="0"/>
              </a:spcBef>
              <a:defRPr/>
            </a:pPr>
            <a:r>
              <a:rPr lang="en-US" altLang="en-US" sz="1100"/>
              <a:t>statutory exceptions, </a:t>
            </a:r>
            <a:r>
              <a:rPr lang="en-US" altLang="en-US" sz="1100" err="1"/>
              <a:t>e.g</a:t>
            </a:r>
            <a:r>
              <a:rPr lang="en-US" altLang="en-US" sz="1100"/>
              <a:t> closed meeting.</a:t>
            </a:r>
          </a:p>
          <a:p>
            <a:pPr>
              <a:spcBef>
                <a:spcPts val="0"/>
              </a:spcBef>
              <a:defRPr/>
            </a:pPr>
            <a:endParaRPr lang="en-US" altLang="en-US" sz="1100"/>
          </a:p>
          <a:p>
            <a:pPr>
              <a:spcBef>
                <a:spcPts val="0"/>
              </a:spcBef>
              <a:defRPr/>
            </a:pPr>
            <a:r>
              <a:rPr lang="en-US" altLang="en-US" sz="1100"/>
              <a:t>Or an emergency meeting – due to immediate peril (read water main break, sewer break)</a:t>
            </a:r>
          </a:p>
          <a:p>
            <a:pPr>
              <a:spcBef>
                <a:spcPts val="0"/>
              </a:spcBef>
              <a:defRPr/>
            </a:pPr>
            <a:endParaRPr lang="en-US" altLang="en-US" sz="1100">
              <a:cs typeface="Calibri"/>
            </a:endParaRPr>
          </a:p>
          <a:p>
            <a:pPr>
              <a:spcBef>
                <a:spcPts val="0"/>
              </a:spcBef>
              <a:defRPr/>
            </a:pPr>
            <a:r>
              <a:rPr lang="en-US" altLang="en-US" sz="1100">
                <a:cs typeface="Calibri"/>
              </a:rPr>
              <a:t>Remember, we are doing the peoples' business, and have a fiduciary role, for the benefit of the others</a:t>
            </a:r>
          </a:p>
          <a:p>
            <a:pPr marL="230219">
              <a:defRPr/>
            </a:pPr>
            <a:endParaRPr lang="en-US" altLang="en-US" sz="1100">
              <a:cs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8686322A-AF56-4C19-AE03-48572B9721DA}" type="slidenum">
              <a:rPr lang="en-US" altLang="en-US" sz="1300">
                <a:latin typeface="Times New Roman" panose="02020603050405020304" pitchFamily="18" charset="0"/>
              </a:rPr>
              <a:pPr eaLnBrk="0" hangingPunct="0">
                <a:spcBef>
                  <a:spcPct val="0"/>
                </a:spcBef>
              </a:pPr>
              <a:t>8</a:t>
            </a:fld>
            <a:endParaRPr lang="en-US" altLang="en-US" sz="1300">
              <a:latin typeface="Times New Roman" panose="02020603050405020304" pitchFamily="18" charset="0"/>
            </a:endParaRPr>
          </a:p>
        </p:txBody>
      </p:sp>
      <p:sp>
        <p:nvSpPr>
          <p:cNvPr id="60419"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Review definition - examples in blue box</a:t>
            </a:r>
          </a:p>
          <a:p>
            <a:endParaRPr lang="en-US" altLang="en-US"/>
          </a:p>
          <a:p>
            <a:r>
              <a:rPr lang="en-US"/>
              <a:t>Also board of a nonprofit corporation formed by a city under the home rule city act, 1909 PA 279, MCL 117.4o (</a:t>
            </a:r>
            <a:r>
              <a:rPr lang="en-US" altLang="en-US"/>
              <a:t>“valid public purposes for cities”)</a:t>
            </a:r>
          </a:p>
          <a:p>
            <a:endParaRPr lang="en-US" altLang="en-US"/>
          </a:p>
          <a:p>
            <a:r>
              <a:rPr lang="en-US" altLang="en-US"/>
              <a:t>Key phrase here is exercising governmental authority</a:t>
            </a:r>
          </a:p>
          <a:p>
            <a:endParaRPr lang="en-US" altLang="en-US"/>
          </a:p>
          <a:p>
            <a:r>
              <a:rPr lang="en-US"/>
              <a:t>proprietary function is activity (1) conducted primarily for purpose of gaining a pecuniary profit and (2) cannot normally be supported by taxes or fees</a:t>
            </a:r>
            <a:endParaRPr lang="en-US" altLang="en-US"/>
          </a:p>
          <a:p>
            <a:endParaRPr lang="en-US">
              <a:cs typeface="Calibri"/>
            </a:endParaRPr>
          </a:p>
          <a:p>
            <a:r>
              <a:rPr lang="en-US">
                <a:cs typeface="Calibri"/>
              </a:rPr>
              <a:t>Some exceptions related mostly to funding, consult your attorney</a:t>
            </a:r>
          </a:p>
          <a:p>
            <a:endParaRPr lang="en-US" altLang="en-US">
              <a:cs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309" indent="-288563">
              <a:spcBef>
                <a:spcPct val="30000"/>
              </a:spcBef>
              <a:defRPr sz="1200">
                <a:solidFill>
                  <a:schemeClr val="tx1"/>
                </a:solidFill>
                <a:latin typeface="Calibri" panose="020F0502020204030204" pitchFamily="34" charset="0"/>
              </a:defRPr>
            </a:lvl2pPr>
            <a:lvl3pPr marL="1163711" indent="-230219">
              <a:spcBef>
                <a:spcPct val="30000"/>
              </a:spcBef>
              <a:defRPr sz="1200">
                <a:solidFill>
                  <a:schemeClr val="tx1"/>
                </a:solidFill>
                <a:latin typeface="Calibri" panose="020F0502020204030204" pitchFamily="34" charset="0"/>
              </a:defRPr>
            </a:lvl3pPr>
            <a:lvl4pPr marL="1628881" indent="-230219">
              <a:spcBef>
                <a:spcPct val="30000"/>
              </a:spcBef>
              <a:defRPr sz="1200">
                <a:solidFill>
                  <a:schemeClr val="tx1"/>
                </a:solidFill>
                <a:latin typeface="Calibri" panose="020F0502020204030204" pitchFamily="34" charset="0"/>
              </a:defRPr>
            </a:lvl4pPr>
            <a:lvl5pPr marL="2097203" indent="-230219">
              <a:spcBef>
                <a:spcPct val="30000"/>
              </a:spcBef>
              <a:defRPr sz="1200">
                <a:solidFill>
                  <a:schemeClr val="tx1"/>
                </a:solidFill>
                <a:latin typeface="Calibri" panose="020F0502020204030204" pitchFamily="34" charset="0"/>
              </a:defRPr>
            </a:lvl5pPr>
            <a:lvl6pPr marL="2551334" indent="-230219" defTabSz="454131" eaLnBrk="0" fontAlgn="base" hangingPunct="0">
              <a:spcBef>
                <a:spcPct val="30000"/>
              </a:spcBef>
              <a:spcAft>
                <a:spcPct val="0"/>
              </a:spcAft>
              <a:defRPr sz="1200">
                <a:solidFill>
                  <a:schemeClr val="tx1"/>
                </a:solidFill>
                <a:latin typeface="Calibri" panose="020F0502020204030204" pitchFamily="34" charset="0"/>
              </a:defRPr>
            </a:lvl6pPr>
            <a:lvl7pPr marL="3005465" indent="-230219" defTabSz="454131" eaLnBrk="0" fontAlgn="base" hangingPunct="0">
              <a:spcBef>
                <a:spcPct val="30000"/>
              </a:spcBef>
              <a:spcAft>
                <a:spcPct val="0"/>
              </a:spcAft>
              <a:defRPr sz="1200">
                <a:solidFill>
                  <a:schemeClr val="tx1"/>
                </a:solidFill>
                <a:latin typeface="Calibri" panose="020F0502020204030204" pitchFamily="34" charset="0"/>
              </a:defRPr>
            </a:lvl7pPr>
            <a:lvl8pPr marL="3459597" indent="-230219" defTabSz="454131" eaLnBrk="0" fontAlgn="base" hangingPunct="0">
              <a:spcBef>
                <a:spcPct val="30000"/>
              </a:spcBef>
              <a:spcAft>
                <a:spcPct val="0"/>
              </a:spcAft>
              <a:defRPr sz="1200">
                <a:solidFill>
                  <a:schemeClr val="tx1"/>
                </a:solidFill>
                <a:latin typeface="Calibri" panose="020F0502020204030204" pitchFamily="34" charset="0"/>
              </a:defRPr>
            </a:lvl8pPr>
            <a:lvl9pPr marL="3913728" indent="-230219" defTabSz="454131"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8BB801B2-B5F1-4860-B443-3054299FB3A0}" type="slidenum">
              <a:rPr lang="en-US" altLang="en-US" sz="1300">
                <a:latin typeface="Times New Roman" panose="02020603050405020304" pitchFamily="18" charset="0"/>
              </a:rPr>
              <a:pPr eaLnBrk="0" hangingPunct="0">
                <a:spcBef>
                  <a:spcPct val="0"/>
                </a:spcBef>
              </a:pPr>
              <a:t>9</a:t>
            </a:fld>
            <a:endParaRPr lang="en-US" altLang="en-US" sz="1300">
              <a:latin typeface="Times New Roman" panose="02020603050405020304" pitchFamily="18" charset="0"/>
            </a:endParaRPr>
          </a:p>
        </p:txBody>
      </p:sp>
      <p:sp>
        <p:nvSpPr>
          <p:cNvPr id="62467" name="Rectangle 2"/>
          <p:cNvSpPr>
            <a:spLocks noGrp="1" noRot="1" noChangeAspect="1" noChangeArrowheads="1" noTextEdit="1"/>
          </p:cNvSpPr>
          <p:nvPr>
            <p:ph type="sldImg"/>
          </p:nvPr>
        </p:nvSpPr>
        <p:spPr bwMode="auto">
          <a:xfrm>
            <a:off x="411163" y="700088"/>
            <a:ext cx="62007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Deliberation OR decisions make it a meeting.</a:t>
            </a:r>
          </a:p>
          <a:p>
            <a:endParaRPr lang="en-US" altLang="en-US"/>
          </a:p>
          <a:p>
            <a:pPr defTabSz="908262">
              <a:defRPr/>
            </a:pPr>
            <a:r>
              <a:rPr lang="en-US" altLang="en-US"/>
              <a:t>Conferences - maintaining a spirit of “openness” demands some care when conversing at conferences. Talk about what you learned, talk about the need to discuss this further back home, then save the “deliberation” for your regular meetings with your constituents.</a:t>
            </a:r>
          </a:p>
          <a:p>
            <a:pPr eaLnBrk="1" hangingPunct="1">
              <a:spcBef>
                <a:spcPct val="0"/>
              </a:spcBef>
            </a:pPr>
            <a:endParaRPr lang="en-US" altLang="en-US"/>
          </a:p>
          <a:p>
            <a:pPr eaLnBrk="1" hangingPunct="1">
              <a:spcBef>
                <a:spcPct val="0"/>
              </a:spcBef>
            </a:pPr>
            <a:r>
              <a:rPr lang="en-US" altLang="en-US"/>
              <a:t>Other exceptions:</a:t>
            </a:r>
          </a:p>
          <a:p>
            <a:pPr marL="170299" indent="-170299" defTabSz="908262" eaLnBrk="1" hangingPunct="1">
              <a:spcBef>
                <a:spcPct val="0"/>
              </a:spcBef>
              <a:buFont typeface="Arial" panose="020B0604020202020204" pitchFamily="34" charset="0"/>
              <a:buChar char="•"/>
              <a:defRPr/>
            </a:pPr>
            <a:r>
              <a:rPr lang="en-US" altLang="en-US"/>
              <a:t>Certain</a:t>
            </a:r>
            <a:r>
              <a:rPr lang="en-US" altLang="en-US" baseline="0"/>
              <a:t> public bodies when deliberating merits of case, e.g., worker’s comp and unemployment boards </a:t>
            </a:r>
            <a:r>
              <a:rPr lang="en-US" altLang="en-US"/>
              <a:t>(MCL </a:t>
            </a:r>
            <a:r>
              <a:rPr lang="en-US" altLang="en-US">
                <a:latin typeface="Arial" panose="020B0604020202020204" pitchFamily="34" charset="0"/>
                <a:ea typeface="ＭＳ Ｐゴシック" panose="020B0600070205080204" pitchFamily="34" charset="-128"/>
              </a:rPr>
              <a:t>15.26</a:t>
            </a:r>
            <a:r>
              <a:rPr lang="en-US" altLang="en-US"/>
              <a:t>3(7))</a:t>
            </a:r>
          </a:p>
          <a:p>
            <a:pPr marL="170299" indent="-170299" eaLnBrk="1" hangingPunct="1">
              <a:spcBef>
                <a:spcPct val="0"/>
              </a:spcBef>
              <a:buFont typeface="Arial" panose="020B0604020202020204" pitchFamily="34" charset="0"/>
              <a:buChar char="•"/>
            </a:pPr>
            <a:r>
              <a:rPr lang="en-US" altLang="en-US"/>
              <a:t>Committee adopting </a:t>
            </a:r>
            <a:r>
              <a:rPr lang="en-US" altLang="en-US" err="1"/>
              <a:t>nonpolicy</a:t>
            </a:r>
            <a:r>
              <a:rPr lang="en-US" altLang="en-US"/>
              <a:t> resolution “of tribute or memorial” (MCL </a:t>
            </a:r>
            <a:r>
              <a:rPr lang="en-US" altLang="en-US">
                <a:latin typeface="Arial" panose="020B0604020202020204" pitchFamily="34" charset="0"/>
                <a:ea typeface="ＭＳ Ｐゴシック" panose="020B0600070205080204" pitchFamily="34" charset="-128"/>
              </a:rPr>
              <a:t>15.26</a:t>
            </a:r>
            <a:r>
              <a:rPr lang="en-US" altLang="en-US"/>
              <a:t>3(9))</a:t>
            </a:r>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lvl1pPr>
              <a:defRPr>
                <a:solidFill>
                  <a:schemeClr val="bg1"/>
                </a:solidFill>
              </a:defRPr>
            </a:lvl1pPr>
          </a:lstStyle>
          <a:p>
            <a:pPr eaLnBrk="1" hangingPunct="1">
              <a:defRPr/>
            </a:pPr>
            <a:fld id="{708720CB-BE27-4860-9588-5CD2B15DEB91}" type="slidenum">
              <a:rPr lang="en-US" smtClean="0">
                <a:solidFill>
                  <a:prstClr val="white"/>
                </a:solidFill>
                <a:ea typeface="ＭＳ Ｐゴシック" pitchFamily="49" charset="-128"/>
              </a:rPr>
              <a:pPr eaLnBrk="1" hangingPunct="1">
                <a:defRPr/>
              </a:pPr>
              <a:t>‹#›</a:t>
            </a:fld>
            <a:endParaRPr lang="en-US">
              <a:solidFill>
                <a:prstClr val="white"/>
              </a:solidFill>
              <a:ea typeface="ＭＳ Ｐゴシック" pitchFamily="49" charset="-128"/>
            </a:endParaRPr>
          </a:p>
        </p:txBody>
      </p:sp>
    </p:spTree>
    <p:extLst>
      <p:ext uri="{BB962C8B-B14F-4D97-AF65-F5344CB8AC3E}">
        <p14:creationId xmlns:p14="http://schemas.microsoft.com/office/powerpoint/2010/main" val="2915268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261482"/>
            <a:ext cx="10363200" cy="1301965"/>
          </a:xfrm>
          <a:prstGeom prst="rect">
            <a:avLst/>
          </a:prstGeom>
        </p:spPr>
        <p:txBody>
          <a:bodyPr>
            <a:normAutofit/>
          </a:bodyPr>
          <a:lstStyle>
            <a:lvl1pPr algn="l">
              <a:defRPr sz="3600" b="1" i="0" baseline="0">
                <a:ln>
                  <a:noFill/>
                </a:ln>
                <a:solidFill>
                  <a:srgbClr val="18453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914400" y="3030807"/>
            <a:ext cx="10363200" cy="2102356"/>
          </a:xfrm>
          <a:prstGeom prst="rect">
            <a:avLst/>
          </a:prstGeom>
        </p:spPr>
        <p:txBody>
          <a:bodyPr anchor="t">
            <a:normAutofit/>
          </a:bodyPr>
          <a:lstStyle>
            <a:lvl1pPr marL="0" indent="0" algn="l">
              <a:buNone/>
              <a:defRPr sz="2400" b="0" i="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eaLnBrk="1" hangingPunct="1">
              <a:defRPr/>
            </a:pPr>
            <a:fld id="{550A6CF5-3BAA-4301-9C7B-C282ED4437B2}" type="slidenum">
              <a:rPr lang="en-US" smtClean="0">
                <a:solidFill>
                  <a:prstClr val="white"/>
                </a:solidFill>
                <a:ea typeface="ＭＳ Ｐゴシック" pitchFamily="49" charset="-128"/>
              </a:rPr>
              <a:pPr eaLnBrk="1" hangingPunct="1">
                <a:defRPr/>
              </a:pPr>
              <a:t>‹#›</a:t>
            </a:fld>
            <a:endParaRPr lang="en-US">
              <a:solidFill>
                <a:prstClr val="white"/>
              </a:solidFill>
              <a:ea typeface="ＭＳ Ｐゴシック" pitchFamily="49" charset="-128"/>
            </a:endParaRPr>
          </a:p>
        </p:txBody>
      </p:sp>
    </p:spTree>
    <p:extLst>
      <p:ext uri="{BB962C8B-B14F-4D97-AF65-F5344CB8AC3E}">
        <p14:creationId xmlns:p14="http://schemas.microsoft.com/office/powerpoint/2010/main" val="2165403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86289"/>
            <a:ext cx="10972800" cy="480233"/>
          </a:xfrm>
          <a:prstGeom prst="rect">
            <a:avLst/>
          </a:prstGeom>
        </p:spPr>
        <p:txBody>
          <a:bodyPr>
            <a:normAutofit/>
          </a:bodyPr>
          <a:lstStyle>
            <a:lvl1pPr algn="l">
              <a:defRPr sz="3600" b="1" i="0" baseline="0">
                <a:solidFill>
                  <a:srgbClr val="0C533A"/>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 y="1418493"/>
            <a:ext cx="10972800" cy="4767306"/>
          </a:xfrm>
          <a:prstGeom prst="rect">
            <a:avLst/>
          </a:prstGeom>
        </p:spPr>
        <p:txBody>
          <a:bodyPr/>
          <a:lstStyle>
            <a:lvl1pPr>
              <a:buClr>
                <a:srgbClr val="18453B"/>
              </a:buClr>
              <a:buFont typeface="Arial"/>
              <a:buChar char="•"/>
              <a:defRPr sz="4000" b="0" i="0" baseline="0">
                <a:solidFill>
                  <a:schemeClr val="tx1"/>
                </a:solidFill>
                <a:latin typeface="Arial" pitchFamily="34" charset="0"/>
                <a:cs typeface="Gotham Book"/>
              </a:defRPr>
            </a:lvl1pPr>
            <a:lvl2pPr>
              <a:buClr>
                <a:schemeClr val="tx1">
                  <a:lumMod val="75000"/>
                  <a:lumOff val="25000"/>
                </a:schemeClr>
              </a:buClr>
              <a:buSzPct val="85000"/>
              <a:buFont typeface="Arial"/>
              <a:buChar char="•"/>
              <a:defRPr sz="3600" b="0" i="0" baseline="0">
                <a:solidFill>
                  <a:schemeClr val="tx1"/>
                </a:solidFill>
                <a:latin typeface="Arial" pitchFamily="34" charset="0"/>
                <a:cs typeface="Gotham Book"/>
              </a:defRPr>
            </a:lvl2pPr>
            <a:lvl3pPr>
              <a:buClr>
                <a:schemeClr val="tx1">
                  <a:lumMod val="75000"/>
                  <a:lumOff val="25000"/>
                </a:schemeClr>
              </a:buClr>
              <a:defRPr sz="3200" b="0" i="0" baseline="0">
                <a:solidFill>
                  <a:schemeClr val="tx1"/>
                </a:solidFill>
                <a:latin typeface="Arial" pitchFamily="34" charset="0"/>
                <a:cs typeface="Gotham Book"/>
              </a:defRPr>
            </a:lvl3pPr>
            <a:lvl4pPr>
              <a:defRPr sz="3200" b="0" i="0" baseline="0">
                <a:solidFill>
                  <a:schemeClr val="tx1"/>
                </a:solidFill>
                <a:latin typeface="Arial" pitchFamily="34" charset="0"/>
                <a:cs typeface="Gotham Book"/>
              </a:defRPr>
            </a:lvl4pPr>
            <a:lvl5pPr>
              <a:defRPr sz="3200" b="0" i="0" baseline="0">
                <a:solidFill>
                  <a:schemeClr val="tx1"/>
                </a:solidFill>
                <a:latin typeface="Arial" pitchFamily="34" charset="0"/>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aseline="0">
                <a:latin typeface="Arial" pitchFamily="34" charset="0"/>
              </a:defRPr>
            </a:lvl1pPr>
          </a:lstStyle>
          <a:p>
            <a:pPr>
              <a:defRPr/>
            </a:pPr>
            <a:fld id="{D0B97BFA-6C1E-4D16-86CB-C189E3404121}" type="datetime4">
              <a:rPr lang="en-US" smtClean="0"/>
              <a:t>September 13, 2021</a:t>
            </a:fld>
            <a:endParaRPr lang="en-US"/>
          </a:p>
        </p:txBody>
      </p:sp>
      <p:sp>
        <p:nvSpPr>
          <p:cNvPr id="5" name="Footer Placeholder 4"/>
          <p:cNvSpPr>
            <a:spLocks noGrp="1"/>
          </p:cNvSpPr>
          <p:nvPr>
            <p:ph type="ftr" sz="quarter" idx="11"/>
          </p:nvPr>
        </p:nvSpPr>
        <p:spPr/>
        <p:txBody>
          <a:bodyPr/>
          <a:lstStyle>
            <a:lvl1pPr>
              <a:defRPr b="0" i="0" baseline="0">
                <a:solidFill>
                  <a:schemeClr val="tx1">
                    <a:lumMod val="65000"/>
                    <a:lumOff val="35000"/>
                  </a:schemeClr>
                </a:solidFill>
                <a:latin typeface="Arial" pitchFamily="34" charset="0"/>
                <a:cs typeface="Gotham Book"/>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EAA0D0-EAD8-46CE-AD53-BE66B0FDDD68}" type="slidenum">
              <a:rPr lang="en-US" altLang="en-US"/>
              <a:pPr>
                <a:defRPr/>
              </a:pPr>
              <a:t>‹#›</a:t>
            </a:fld>
            <a:endParaRPr lang="en-US" altLang="en-US"/>
          </a:p>
        </p:txBody>
      </p:sp>
    </p:spTree>
    <p:extLst>
      <p:ext uri="{BB962C8B-B14F-4D97-AF65-F5344CB8AC3E}">
        <p14:creationId xmlns:p14="http://schemas.microsoft.com/office/powerpoint/2010/main" val="321950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155" y="583908"/>
            <a:ext cx="10972800" cy="875092"/>
          </a:xfrm>
          <a:prstGeom prst="rect">
            <a:avLst/>
          </a:prstGeom>
        </p:spPr>
        <p:txBody>
          <a:bodyPr>
            <a:normAutofit/>
          </a:bodyPr>
          <a:lstStyle>
            <a:lvl1pPr algn="l">
              <a:defRPr sz="3600" b="0" i="0" baseline="0">
                <a:solidFill>
                  <a:schemeClr val="tx1"/>
                </a:solidFill>
                <a:latin typeface="Arial Black" pitchFamily="34" charset="0"/>
                <a:cs typeface="Gotham Ultra" pitchFamily="50" charset="0"/>
              </a:defRPr>
            </a:lvl1pPr>
          </a:lstStyle>
          <a:p>
            <a:r>
              <a:rPr lang="en-US"/>
              <a:t>Click to edit Master title style</a:t>
            </a:r>
          </a:p>
        </p:txBody>
      </p:sp>
      <p:sp>
        <p:nvSpPr>
          <p:cNvPr id="3" name="Content Placeholder 2"/>
          <p:cNvSpPr>
            <a:spLocks noGrp="1"/>
          </p:cNvSpPr>
          <p:nvPr>
            <p:ph idx="1"/>
          </p:nvPr>
        </p:nvSpPr>
        <p:spPr>
          <a:xfrm>
            <a:off x="487680" y="1631853"/>
            <a:ext cx="5267605" cy="4724498"/>
          </a:xfrm>
          <a:prstGeom prst="rect">
            <a:avLst/>
          </a:prstGeom>
        </p:spPr>
        <p:txBody>
          <a:bodyPr/>
          <a:lstStyle>
            <a:lvl1pPr>
              <a:buClr>
                <a:schemeClr val="tx1">
                  <a:lumMod val="75000"/>
                  <a:lumOff val="25000"/>
                </a:schemeClr>
              </a:buClr>
              <a:buFont typeface="Arial"/>
              <a:buChar char="•"/>
              <a:defRPr sz="3600" b="0" i="0" baseline="0">
                <a:solidFill>
                  <a:schemeClr val="tx1"/>
                </a:solidFill>
                <a:latin typeface="Arial" pitchFamily="34" charset="0"/>
                <a:cs typeface="Gotham Book"/>
              </a:defRPr>
            </a:lvl1pPr>
            <a:lvl2pPr>
              <a:buClr>
                <a:schemeClr val="tx1">
                  <a:lumMod val="75000"/>
                  <a:lumOff val="25000"/>
                </a:schemeClr>
              </a:buClr>
              <a:buSzPct val="85000"/>
              <a:buFont typeface="Arial"/>
              <a:buChar char="•"/>
              <a:defRPr sz="3200" b="0" i="0" baseline="0">
                <a:solidFill>
                  <a:schemeClr val="tx1"/>
                </a:solidFill>
                <a:latin typeface="Arial" pitchFamily="34" charset="0"/>
                <a:cs typeface="Gotham Book"/>
              </a:defRPr>
            </a:lvl2pPr>
            <a:lvl3pPr>
              <a:buClr>
                <a:schemeClr val="tx1">
                  <a:lumMod val="75000"/>
                  <a:lumOff val="25000"/>
                </a:schemeClr>
              </a:buClr>
              <a:defRPr sz="2800" b="0" i="0" baseline="0">
                <a:solidFill>
                  <a:schemeClr val="tx1"/>
                </a:solidFill>
                <a:latin typeface="Arial" pitchFamily="34" charset="0"/>
                <a:cs typeface="Gotham Book"/>
              </a:defRPr>
            </a:lvl3pPr>
            <a:lvl4pPr>
              <a:defRPr sz="2800" b="0" i="0" baseline="0">
                <a:solidFill>
                  <a:schemeClr val="tx1"/>
                </a:solidFill>
                <a:latin typeface="Arial" pitchFamily="34" charset="0"/>
                <a:cs typeface="Gotham Book"/>
              </a:defRPr>
            </a:lvl4pPr>
            <a:lvl5pPr>
              <a:defRPr sz="2800" b="0" i="0" baseline="0">
                <a:solidFill>
                  <a:schemeClr val="tx1"/>
                </a:solidFill>
                <a:latin typeface="Arial" pitchFamily="34" charset="0"/>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3"/>
          </p:nvPr>
        </p:nvSpPr>
        <p:spPr>
          <a:xfrm>
            <a:off x="6314795" y="1631852"/>
            <a:ext cx="5267605" cy="4724498"/>
          </a:xfrm>
          <a:prstGeom prst="rect">
            <a:avLst/>
          </a:prstGeom>
        </p:spPr>
        <p:txBody>
          <a:bodyPr/>
          <a:lstStyle>
            <a:lvl1pPr>
              <a:buClr>
                <a:schemeClr val="tx1">
                  <a:lumMod val="75000"/>
                  <a:lumOff val="25000"/>
                </a:schemeClr>
              </a:buClr>
              <a:buFont typeface="Wingdings" charset="2"/>
              <a:buChar char="§"/>
              <a:defRPr sz="3600" b="0" i="0" baseline="0">
                <a:solidFill>
                  <a:schemeClr val="tx1"/>
                </a:solidFill>
                <a:latin typeface="Arial" pitchFamily="34" charset="0"/>
                <a:cs typeface="Gotham Book"/>
              </a:defRPr>
            </a:lvl1pPr>
            <a:lvl2pPr>
              <a:buClr>
                <a:schemeClr val="tx1">
                  <a:lumMod val="75000"/>
                  <a:lumOff val="25000"/>
                </a:schemeClr>
              </a:buClr>
              <a:buFont typeface="Wingdings" charset="2"/>
              <a:buChar char="§"/>
              <a:defRPr sz="3200" b="0" i="0" baseline="0">
                <a:solidFill>
                  <a:schemeClr val="tx1"/>
                </a:solidFill>
                <a:latin typeface="Arial" pitchFamily="34" charset="0"/>
                <a:cs typeface="Gotham Book"/>
              </a:defRPr>
            </a:lvl2pPr>
            <a:lvl3pPr>
              <a:buClr>
                <a:schemeClr val="tx1">
                  <a:lumMod val="75000"/>
                  <a:lumOff val="25000"/>
                </a:schemeClr>
              </a:buClr>
              <a:defRPr sz="2800" b="0" i="0" baseline="0">
                <a:solidFill>
                  <a:schemeClr val="tx1"/>
                </a:solidFill>
                <a:latin typeface="Arial" pitchFamily="34" charset="0"/>
                <a:cs typeface="Gotham Book"/>
              </a:defRPr>
            </a:lvl3pPr>
            <a:lvl4pPr>
              <a:defRPr sz="2800" b="0" i="0" baseline="0">
                <a:solidFill>
                  <a:schemeClr val="tx1"/>
                </a:solidFill>
                <a:latin typeface="Arial" pitchFamily="34" charset="0"/>
                <a:cs typeface="Gotham Book"/>
              </a:defRPr>
            </a:lvl4pPr>
            <a:lvl5pPr>
              <a:defRPr sz="2800" b="0" i="0" baseline="0">
                <a:solidFill>
                  <a:schemeClr val="tx1"/>
                </a:solidFill>
                <a:latin typeface="Arial" pitchFamily="34" charset="0"/>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C0129BD6-B4CB-4FA2-AA85-38A91EBE6ADC}" type="datetime4">
              <a:rPr lang="en-US" smtClean="0"/>
              <a:t>September 13, 2021</a:t>
            </a:fld>
            <a:endParaRPr lang="en-US"/>
          </a:p>
        </p:txBody>
      </p:sp>
      <p:sp>
        <p:nvSpPr>
          <p:cNvPr id="6" name="Footer Placeholder 4"/>
          <p:cNvSpPr>
            <a:spLocks noGrp="1"/>
          </p:cNvSpPr>
          <p:nvPr>
            <p:ph type="ftr" sz="quarter" idx="15"/>
          </p:nvPr>
        </p:nvSpPr>
        <p:spPr/>
        <p:txBody>
          <a:bodyPr/>
          <a:lstStyle>
            <a:lvl1pPr>
              <a:defRPr b="0" i="0" baseline="0">
                <a:solidFill>
                  <a:schemeClr val="tx1">
                    <a:lumMod val="65000"/>
                    <a:lumOff val="35000"/>
                  </a:schemeClr>
                </a:solidFill>
                <a:latin typeface="Arial" pitchFamily="34" charset="0"/>
                <a:cs typeface="Gotham Book"/>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D3B0BA3F-1D33-4DDB-BED2-6E18E1658C56}" type="slidenum">
              <a:rPr lang="en-US" altLang="en-US"/>
              <a:pPr>
                <a:defRPr/>
              </a:pPr>
              <a:t>‹#›</a:t>
            </a:fld>
            <a:endParaRPr lang="en-US" altLang="en-US"/>
          </a:p>
        </p:txBody>
      </p:sp>
    </p:spTree>
    <p:extLst>
      <p:ext uri="{BB962C8B-B14F-4D97-AF65-F5344CB8AC3E}">
        <p14:creationId xmlns:p14="http://schemas.microsoft.com/office/powerpoint/2010/main" val="2422454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09AB7">
            <a:alpha val="23000"/>
          </a:srgbClr>
        </a:solidFill>
        <a:effectLst/>
      </p:bgPr>
    </p:bg>
    <p:spTree>
      <p:nvGrpSpPr>
        <p:cNvPr id="1" name=""/>
        <p:cNvGrpSpPr/>
        <p:nvPr/>
      </p:nvGrpSpPr>
      <p:grpSpPr>
        <a:xfrm>
          <a:off x="0" y="0"/>
          <a:ext cx="0" cy="0"/>
          <a:chOff x="0" y="0"/>
          <a:chExt cx="0" cy="0"/>
        </a:xfrm>
      </p:grpSpPr>
      <p:sp>
        <p:nvSpPr>
          <p:cNvPr id="8" name="Rectangle 7"/>
          <p:cNvSpPr/>
          <p:nvPr userDrawn="1"/>
        </p:nvSpPr>
        <p:spPr>
          <a:xfrm>
            <a:off x="0" y="6277232"/>
            <a:ext cx="12192000" cy="580768"/>
          </a:xfrm>
          <a:prstGeom prst="rect">
            <a:avLst/>
          </a:prstGeom>
          <a:solidFill>
            <a:srgbClr val="94AE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Arial" panose="020B0604020202020204" pitchFamily="34" charset="0"/>
                <a:cs typeface="Arial" panose="020B0604020202020204" pitchFamily="34" charset="0"/>
              </a:defRPr>
            </a:lvl1pPr>
          </a:lstStyle>
          <a:p>
            <a:pPr>
              <a:defRPr/>
            </a:pPr>
            <a:fld id="{A2F34E8B-6283-4F34-BD83-ACB982BCB66C}" type="slidenum">
              <a:rPr lang="en-US" smtClean="0"/>
              <a:pPr>
                <a:defRPr/>
              </a:pPr>
              <a:t>‹#›</a:t>
            </a:fld>
            <a:endParaRPr lang="en-US"/>
          </a:p>
        </p:txBody>
      </p:sp>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96029" y="6357233"/>
            <a:ext cx="418372" cy="363356"/>
          </a:xfrm>
          <a:prstGeom prst="rect">
            <a:avLst/>
          </a:prstGeom>
        </p:spPr>
      </p:pic>
      <p:sp>
        <p:nvSpPr>
          <p:cNvPr id="12" name="Rectangle 11"/>
          <p:cNvSpPr/>
          <p:nvPr userDrawn="1"/>
        </p:nvSpPr>
        <p:spPr>
          <a:xfrm>
            <a:off x="0" y="0"/>
            <a:ext cx="12192000" cy="580768"/>
          </a:xfrm>
          <a:prstGeom prst="rect">
            <a:avLst/>
          </a:prstGeom>
          <a:solidFill>
            <a:srgbClr val="0C53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629822" y="141957"/>
            <a:ext cx="3060357" cy="296854"/>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9302734"/>
      </p:ext>
    </p:extLst>
  </p:cSld>
  <p:clrMap bg1="lt1" tx1="dk1" bg2="lt2" tx2="dk2" accent1="accent1" accent2="accent2" accent3="accent3" accent4="accent4" accent5="accent5" accent6="accent6" hlink="hlink" folHlink="folHlink"/>
  <p:sldLayoutIdLst>
    <p:sldLayoutId id="2147484122" r:id="rId1"/>
    <p:sldLayoutId id="2147484127" r:id="rId2"/>
    <p:sldLayoutId id="2147484128" r:id="rId3"/>
    <p:sldLayoutId id="2147484129" r:id="rId4"/>
  </p:sldLayoutIdLst>
  <p:hf hdr="0" ftr="0" dt="0"/>
  <p:txStyles>
    <p:titleStyle>
      <a:lvl1pPr algn="ctr" defTabSz="457200" rtl="0" eaLnBrk="0" fontAlgn="base" hangingPunct="0">
        <a:spcBef>
          <a:spcPct val="0"/>
        </a:spcBef>
        <a:spcAft>
          <a:spcPct val="0"/>
        </a:spcAft>
        <a:defRPr sz="4400" b="0" i="0" u="none" kern="1200">
          <a:solidFill>
            <a:schemeClr val="tx1"/>
          </a:solidFill>
          <a:latin typeface="Gotham Book"/>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4.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854287" y="901624"/>
            <a:ext cx="4445827"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bg1"/>
                </a:solidFill>
                <a:latin typeface="Trebuchet MS" pitchFamily="34" charset="0"/>
              </a:defRPr>
            </a:lvl1pPr>
            <a:lvl2pPr marL="742950" indent="-285750">
              <a:defRPr sz="2400">
                <a:solidFill>
                  <a:schemeClr val="bg1"/>
                </a:solidFill>
                <a:latin typeface="Trebuchet MS" pitchFamily="34" charset="0"/>
              </a:defRPr>
            </a:lvl2pPr>
            <a:lvl3pPr marL="1143000" indent="-228600">
              <a:defRPr sz="2400">
                <a:solidFill>
                  <a:schemeClr val="bg1"/>
                </a:solidFill>
                <a:latin typeface="Trebuchet MS" pitchFamily="34" charset="0"/>
              </a:defRPr>
            </a:lvl3pPr>
            <a:lvl4pPr marL="1600200" indent="-228600">
              <a:defRPr sz="2400">
                <a:solidFill>
                  <a:schemeClr val="bg1"/>
                </a:solidFill>
                <a:latin typeface="Trebuchet MS" pitchFamily="34" charset="0"/>
              </a:defRPr>
            </a:lvl4pPr>
            <a:lvl5pPr marL="2057400" indent="-228600">
              <a:defRPr sz="2400">
                <a:solidFill>
                  <a:schemeClr val="bg1"/>
                </a:solidFill>
                <a:latin typeface="Trebuchet MS" pitchFamily="34" charset="0"/>
              </a:defRPr>
            </a:lvl5pPr>
            <a:lvl6pPr marL="2514600" indent="-228600" algn="ctr" eaLnBrk="0" fontAlgn="base" hangingPunct="0">
              <a:spcBef>
                <a:spcPct val="0"/>
              </a:spcBef>
              <a:spcAft>
                <a:spcPct val="0"/>
              </a:spcAft>
              <a:defRPr sz="2400">
                <a:solidFill>
                  <a:schemeClr val="bg1"/>
                </a:solidFill>
                <a:latin typeface="Trebuchet MS" pitchFamily="34" charset="0"/>
              </a:defRPr>
            </a:lvl6pPr>
            <a:lvl7pPr marL="2971800" indent="-228600" algn="ctr" eaLnBrk="0" fontAlgn="base" hangingPunct="0">
              <a:spcBef>
                <a:spcPct val="0"/>
              </a:spcBef>
              <a:spcAft>
                <a:spcPct val="0"/>
              </a:spcAft>
              <a:defRPr sz="2400">
                <a:solidFill>
                  <a:schemeClr val="bg1"/>
                </a:solidFill>
                <a:latin typeface="Trebuchet MS" pitchFamily="34" charset="0"/>
              </a:defRPr>
            </a:lvl7pPr>
            <a:lvl8pPr marL="3429000" indent="-228600" algn="ctr" eaLnBrk="0" fontAlgn="base" hangingPunct="0">
              <a:spcBef>
                <a:spcPct val="0"/>
              </a:spcBef>
              <a:spcAft>
                <a:spcPct val="0"/>
              </a:spcAft>
              <a:defRPr sz="2400">
                <a:solidFill>
                  <a:schemeClr val="bg1"/>
                </a:solidFill>
                <a:latin typeface="Trebuchet MS" pitchFamily="34" charset="0"/>
              </a:defRPr>
            </a:lvl8pPr>
            <a:lvl9pPr marL="3886200" indent="-228600" algn="ctr" eaLnBrk="0" fontAlgn="base" hangingPunct="0">
              <a:spcBef>
                <a:spcPct val="0"/>
              </a:spcBef>
              <a:spcAft>
                <a:spcPct val="0"/>
              </a:spcAft>
              <a:defRPr sz="2400">
                <a:solidFill>
                  <a:schemeClr val="bg1"/>
                </a:solidFill>
                <a:latin typeface="Trebuchet MS" pitchFamily="34" charset="0"/>
              </a:defRPr>
            </a:lvl9pPr>
          </a:lstStyle>
          <a:p>
            <a:pPr algn="just" eaLnBrk="1" hangingPunct="1">
              <a:defRPr/>
            </a:pPr>
            <a:r>
              <a:rPr lang="en-US" sz="1400" b="1" i="1">
                <a:solidFill>
                  <a:schemeClr val="tx1"/>
                </a:solidFill>
                <a:latin typeface="Arial"/>
                <a:ea typeface="ＭＳ Ｐゴシック"/>
                <a:cs typeface="Arial"/>
              </a:rPr>
              <a:t>MSU is an affirmative-action, equal- opportunity employer. Michigan State University Extension programs and materials are open to all without regard to race, color, national origin, gender, gender identity, religion, age, height, weight, disability, political beliefs, sexual orientation, marital status, family status or veteran status. </a:t>
            </a:r>
            <a:endParaRPr lang="en-US" sz="1400" b="1" i="1">
              <a:solidFill>
                <a:schemeClr val="tx1"/>
              </a:solidFill>
              <a:latin typeface="Arial" pitchFamily="34" charset="0"/>
            </a:endParaRPr>
          </a:p>
          <a:p>
            <a:pPr algn="just" eaLnBrk="1" hangingPunct="1">
              <a:defRPr/>
            </a:pPr>
            <a:endParaRPr lang="en-US" sz="1400" b="1" i="1">
              <a:solidFill>
                <a:prstClr val="black"/>
              </a:solidFill>
              <a:latin typeface="Arial" pitchFamily="34" charset="0"/>
            </a:endParaRPr>
          </a:p>
          <a:p>
            <a:pPr algn="just" eaLnBrk="1" hangingPunct="1">
              <a:defRPr/>
            </a:pPr>
            <a:r>
              <a:rPr lang="en-US" sz="1400" b="1" i="1">
                <a:solidFill>
                  <a:schemeClr val="tx1"/>
                </a:solidFill>
                <a:latin typeface="Arial"/>
                <a:ea typeface="ＭＳ Ｐゴシック"/>
                <a:cs typeface="Arial"/>
              </a:rPr>
              <a:t>Issued in furtherance of MSU Extension work, acts of May 8 and June 30, 1914, in cooperation with the U.S. Department of Agriculture. Quentin Tyler, Director, MSU Extension, East Lansing, MI 48824.  This information is for educational purposes only. Reference to commercial products or trade names does not imply endorsement by MSU Extension or bias against those not mentioned.</a:t>
            </a:r>
            <a:endParaRPr lang="en-US" sz="1400" b="1">
              <a:solidFill>
                <a:schemeClr val="tx1"/>
              </a:solidFill>
              <a:latin typeface="Arial"/>
              <a:ea typeface="ＭＳ Ｐゴシック"/>
              <a:cs typeface="Arial"/>
            </a:endParaRPr>
          </a:p>
          <a:p>
            <a:pPr algn="just" eaLnBrk="1" hangingPunct="1">
              <a:defRPr/>
            </a:pPr>
            <a:endParaRPr lang="en-US" sz="1400" b="1" i="1">
              <a:solidFill>
                <a:prstClr val="black"/>
              </a:solidFill>
              <a:latin typeface="Arial" pitchFamily="34" charset="0"/>
            </a:endParaRPr>
          </a:p>
          <a:p>
            <a:pPr algn="just" eaLnBrk="1" hangingPunct="1">
              <a:defRPr/>
            </a:pPr>
            <a:r>
              <a:rPr lang="en-US" sz="1400" b="1" i="1">
                <a:solidFill>
                  <a:schemeClr val="tx1"/>
                </a:solidFill>
                <a:latin typeface="Arial"/>
                <a:ea typeface="ＭＳ Ｐゴシック"/>
                <a:cs typeface="Arial"/>
              </a:rPr>
              <a:t>This material becomes public property upon publication and may be printed verbatim with credit to MSU Extension.  Reprinting cannot be used to endorse or advertise a commercial product or company.</a:t>
            </a:r>
          </a:p>
        </p:txBody>
      </p:sp>
      <p:pic>
        <p:nvPicPr>
          <p:cNvPr id="2" name="Picture 1"/>
          <p:cNvPicPr>
            <a:picLocks noChangeAspect="1"/>
          </p:cNvPicPr>
          <p:nvPr/>
        </p:nvPicPr>
        <p:blipFill>
          <a:blip r:embed="rId3"/>
          <a:stretch>
            <a:fillRect/>
          </a:stretch>
        </p:blipFill>
        <p:spPr>
          <a:xfrm>
            <a:off x="1997304" y="697756"/>
            <a:ext cx="3523793" cy="5462489"/>
          </a:xfrm>
          <a:prstGeom prst="rect">
            <a:avLst/>
          </a:prstGeom>
        </p:spPr>
      </p:pic>
    </p:spTree>
    <p:extLst>
      <p:ext uri="{BB962C8B-B14F-4D97-AF65-F5344CB8AC3E}">
        <p14:creationId xmlns:p14="http://schemas.microsoft.com/office/powerpoint/2010/main" val="2840520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01610" y="1482468"/>
            <a:ext cx="3817287" cy="4039107"/>
          </a:xfrm>
          <a:prstGeom prst="rect">
            <a:avLst/>
          </a:prstGeom>
          <a:solidFill>
            <a:srgbClr val="C89A58"/>
          </a:solidFill>
          <a:ln w="38100">
            <a:solidFill>
              <a:srgbClr val="0C533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3794" name="Rectangle 1026"/>
          <p:cNvSpPr>
            <a:spLocks noGrp="1" noChangeArrowheads="1"/>
          </p:cNvSpPr>
          <p:nvPr>
            <p:ph type="title"/>
          </p:nvPr>
        </p:nvSpPr>
        <p:spPr>
          <a:xfrm>
            <a:off x="670560" y="845371"/>
            <a:ext cx="8229600" cy="480233"/>
          </a:xfrm>
        </p:spPr>
        <p:txBody>
          <a:bodyPr>
            <a:noAutofit/>
          </a:bodyPr>
          <a:lstStyle/>
          <a:p>
            <a:pPr eaLnBrk="1" hangingPunct="1">
              <a:defRPr/>
            </a:pPr>
            <a:r>
              <a:rPr lang="en-US" altLang="en-US">
                <a:latin typeface="Arial"/>
                <a:ea typeface="ＭＳ Ｐゴシック"/>
                <a:cs typeface="Arial"/>
              </a:rPr>
              <a:t>Decision</a:t>
            </a:r>
            <a:endParaRPr lang="en-US" altLang="en-US" b="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22531" name="Rectangle 1027"/>
          <p:cNvSpPr>
            <a:spLocks noGrp="1" noChangeArrowheads="1"/>
          </p:cNvSpPr>
          <p:nvPr>
            <p:ph idx="1"/>
          </p:nvPr>
        </p:nvSpPr>
        <p:spPr>
          <a:xfrm>
            <a:off x="899337" y="1926364"/>
            <a:ext cx="5537491" cy="4655985"/>
          </a:xfrm>
        </p:spPr>
        <p:txBody>
          <a:bodyPr lIns="91440" tIns="45720" rIns="91440" bIns="45720" anchor="t"/>
          <a:lstStyle/>
          <a:p>
            <a:pPr indent="0" eaLnBrk="1" hangingPunct="1">
              <a:buNone/>
              <a:defRPr/>
            </a:pPr>
            <a:r>
              <a:rPr lang="en-US" altLang="en-US" sz="3600" b="1">
                <a:solidFill>
                  <a:srgbClr val="FF0000"/>
                </a:solidFill>
                <a:latin typeface="Arial"/>
                <a:ea typeface="ＭＳ Ｐゴシック"/>
              </a:rPr>
              <a:t>Decision</a:t>
            </a:r>
            <a:r>
              <a:rPr lang="en-US" altLang="en-US" sz="3600">
                <a:solidFill>
                  <a:srgbClr val="FF0000"/>
                </a:solidFill>
                <a:latin typeface="Arial"/>
                <a:ea typeface="ＭＳ Ｐゴシック"/>
              </a:rPr>
              <a:t> </a:t>
            </a:r>
            <a:r>
              <a:rPr lang="en-US" altLang="en-US" sz="3600">
                <a:latin typeface="Arial"/>
                <a:ea typeface="ＭＳ Ｐゴシック"/>
              </a:rPr>
              <a:t>– </a:t>
            </a:r>
            <a:r>
              <a:rPr lang="en-US" altLang="en-US" sz="2800">
                <a:latin typeface="Arial"/>
                <a:ea typeface="ＭＳ Ｐゴシック"/>
              </a:rPr>
              <a:t>“determination, action, vote or disposition…on which a vote by members of a public body is required and by which a public body effectuates or formulates public policy.” --MCL 15.262(d)</a:t>
            </a:r>
          </a:p>
          <a:p>
            <a:pPr marL="914400" indent="-571500" eaLnBrk="1" hangingPunct="1">
              <a:defRPr/>
            </a:pPr>
            <a:endParaRPr lang="en-US" altLang="en-US" sz="3600"/>
          </a:p>
          <a:p>
            <a:pPr eaLnBrk="1" hangingPunct="1">
              <a:defRPr/>
            </a:pPr>
            <a:endParaRPr lang="en-US" altLang="en-US" sz="2800"/>
          </a:p>
        </p:txBody>
      </p:sp>
      <p:sp>
        <p:nvSpPr>
          <p:cNvPr id="63492" name="TextBox 1"/>
          <p:cNvSpPr txBox="1">
            <a:spLocks noChangeArrowheads="1"/>
          </p:cNvSpPr>
          <p:nvPr/>
        </p:nvSpPr>
        <p:spPr bwMode="auto">
          <a:xfrm>
            <a:off x="7256802" y="1624585"/>
            <a:ext cx="3833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b="1"/>
              <a:t>A narrowing down of the number of choices</a:t>
            </a:r>
          </a:p>
        </p:txBody>
      </p:sp>
      <p:sp>
        <p:nvSpPr>
          <p:cNvPr id="63493" name="TextBox 2"/>
          <p:cNvSpPr txBox="1">
            <a:spLocks noChangeArrowheads="1"/>
          </p:cNvSpPr>
          <p:nvPr/>
        </p:nvSpPr>
        <p:spPr bwMode="auto">
          <a:xfrm>
            <a:off x="7256801" y="2597698"/>
            <a:ext cx="379095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b="1"/>
              <a:t>Upon a:</a:t>
            </a:r>
          </a:p>
          <a:p>
            <a:pPr lvl="1" eaLnBrk="1" hangingPunct="1">
              <a:buFont typeface="Arial" panose="020B0604020202020204" pitchFamily="34" charset="0"/>
              <a:buChar char="•"/>
            </a:pPr>
            <a:r>
              <a:rPr lang="en-US" altLang="en-US" sz="2000" b="1"/>
              <a:t>motion</a:t>
            </a:r>
          </a:p>
          <a:p>
            <a:pPr lvl="1" eaLnBrk="1" hangingPunct="1">
              <a:buFont typeface="Arial" panose="020B0604020202020204" pitchFamily="34" charset="0"/>
              <a:buChar char="•"/>
            </a:pPr>
            <a:r>
              <a:rPr lang="en-US" altLang="en-US" sz="2000" b="1"/>
              <a:t>proposal</a:t>
            </a:r>
          </a:p>
          <a:p>
            <a:pPr lvl="1" eaLnBrk="1" hangingPunct="1">
              <a:buFont typeface="Arial" panose="020B0604020202020204" pitchFamily="34" charset="0"/>
              <a:buChar char="•"/>
            </a:pPr>
            <a:r>
              <a:rPr lang="en-US" altLang="en-US" sz="2000" b="1"/>
              <a:t>recommendation</a:t>
            </a:r>
          </a:p>
          <a:p>
            <a:pPr lvl="1" eaLnBrk="1" hangingPunct="1">
              <a:buFont typeface="Arial" panose="020B0604020202020204" pitchFamily="34" charset="0"/>
              <a:buChar char="•"/>
            </a:pPr>
            <a:r>
              <a:rPr lang="en-US" altLang="en-US" sz="2000" b="1"/>
              <a:t>resolution</a:t>
            </a:r>
          </a:p>
          <a:p>
            <a:pPr lvl="1" eaLnBrk="1" hangingPunct="1">
              <a:buFont typeface="Arial" panose="020B0604020202020204" pitchFamily="34" charset="0"/>
              <a:buChar char="•"/>
            </a:pPr>
            <a:r>
              <a:rPr lang="en-US" altLang="en-US" sz="2000" b="1"/>
              <a:t>order</a:t>
            </a:r>
          </a:p>
          <a:p>
            <a:pPr lvl="1" eaLnBrk="1" hangingPunct="1">
              <a:buFont typeface="Arial" panose="020B0604020202020204" pitchFamily="34" charset="0"/>
              <a:buChar char="•"/>
            </a:pPr>
            <a:r>
              <a:rPr lang="en-US" altLang="en-US" sz="2000" b="1"/>
              <a:t>ordinance</a:t>
            </a:r>
          </a:p>
          <a:p>
            <a:pPr lvl="1" eaLnBrk="1" hangingPunct="1">
              <a:buFont typeface="Arial" panose="020B0604020202020204" pitchFamily="34" charset="0"/>
              <a:buChar char="•"/>
            </a:pPr>
            <a:r>
              <a:rPr lang="en-US" altLang="en-US" sz="2000" b="1"/>
              <a:t>bill</a:t>
            </a:r>
          </a:p>
          <a:p>
            <a:pPr lvl="1" eaLnBrk="1" hangingPunct="1">
              <a:buFont typeface="Arial" panose="020B0604020202020204" pitchFamily="34" charset="0"/>
              <a:buChar char="•"/>
            </a:pPr>
            <a:r>
              <a:rPr lang="en-US" altLang="en-US" sz="2000" b="1"/>
              <a:t>measure</a:t>
            </a: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10</a:t>
            </a:fld>
            <a:endParaRPr lang="en-US" alt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731520" y="951693"/>
            <a:ext cx="8229600" cy="479425"/>
          </a:xfrm>
        </p:spPr>
        <p:txBody>
          <a:bodyPr>
            <a:noAutofit/>
          </a:bodyPr>
          <a:lstStyle/>
          <a:p>
            <a:pPr eaLnBrk="1" hangingPunct="1">
              <a:defRPr/>
            </a:pPr>
            <a:r>
              <a:rPr lang="en-US" altLang="en-US">
                <a:latin typeface="Arial"/>
                <a:ea typeface="ＭＳ Ｐゴシック"/>
                <a:cs typeface="Arial"/>
              </a:rPr>
              <a:t>Quorum</a:t>
            </a:r>
            <a:endParaRPr lang="en-US" altLang="en-US" b="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22531" name="Rectangle 1027"/>
          <p:cNvSpPr>
            <a:spLocks noGrp="1" noChangeArrowheads="1"/>
          </p:cNvSpPr>
          <p:nvPr>
            <p:ph idx="1"/>
          </p:nvPr>
        </p:nvSpPr>
        <p:spPr>
          <a:xfrm>
            <a:off x="732020" y="1719691"/>
            <a:ext cx="9853534" cy="4067175"/>
          </a:xfrm>
        </p:spPr>
        <p:txBody>
          <a:bodyPr lIns="91440" tIns="45720" rIns="91440" bIns="45720" anchor="t"/>
          <a:lstStyle/>
          <a:p>
            <a:pPr indent="0" eaLnBrk="1" hangingPunct="1">
              <a:buNone/>
              <a:defRPr/>
            </a:pPr>
            <a:r>
              <a:rPr lang="en-US" altLang="en-US" sz="3600" b="1">
                <a:solidFill>
                  <a:srgbClr val="FF3300"/>
                </a:solidFill>
                <a:latin typeface="Arial"/>
                <a:ea typeface="ＭＳ Ｐゴシック"/>
              </a:rPr>
              <a:t>Quorum</a:t>
            </a:r>
            <a:r>
              <a:rPr lang="en-US" altLang="en-US" sz="3600">
                <a:solidFill>
                  <a:srgbClr val="FF3300"/>
                </a:solidFill>
                <a:latin typeface="Arial"/>
                <a:ea typeface="ＭＳ Ｐゴシック"/>
              </a:rPr>
              <a:t> </a:t>
            </a:r>
            <a:r>
              <a:rPr lang="en-US" altLang="en-US" sz="3600">
                <a:latin typeface="Arial"/>
                <a:ea typeface="ＭＳ Ｐゴシック"/>
              </a:rPr>
              <a:t>–</a:t>
            </a:r>
            <a:r>
              <a:rPr lang="en-US" altLang="en-US" sz="3200">
                <a:solidFill>
                  <a:srgbClr val="FF3300"/>
                </a:solidFill>
                <a:latin typeface="Arial"/>
                <a:ea typeface="ＭＳ Ｐゴシック"/>
              </a:rPr>
              <a:t> </a:t>
            </a:r>
            <a:r>
              <a:rPr lang="en-US" altLang="en-US" sz="3200">
                <a:latin typeface="Arial"/>
                <a:ea typeface="ＭＳ Ｐゴシック"/>
              </a:rPr>
              <a:t>not defined in the OMA</a:t>
            </a:r>
          </a:p>
          <a:p>
            <a:pPr marL="914400" indent="-571500" eaLnBrk="1" hangingPunct="1">
              <a:spcBef>
                <a:spcPts val="1800"/>
              </a:spcBef>
              <a:defRPr/>
            </a:pPr>
            <a:r>
              <a:rPr lang="en-US" altLang="en-US" sz="3200">
                <a:latin typeface="Arial"/>
                <a:ea typeface="ＭＳ Ｐゴシック"/>
              </a:rPr>
              <a:t>May be defined in:</a:t>
            </a:r>
          </a:p>
          <a:p>
            <a:pPr marL="1314450" lvl="1" indent="-571500" eaLnBrk="1" hangingPunct="1">
              <a:spcBef>
                <a:spcPts val="1800"/>
              </a:spcBef>
              <a:defRPr/>
            </a:pPr>
            <a:r>
              <a:rPr lang="en-US" altLang="en-US" sz="3200">
                <a:latin typeface="Arial"/>
                <a:ea typeface="ＭＳ Ｐゴシック"/>
              </a:rPr>
              <a:t>Another statute</a:t>
            </a:r>
          </a:p>
          <a:p>
            <a:pPr marL="1314450" lvl="1" indent="-571500" eaLnBrk="1" hangingPunct="1">
              <a:defRPr/>
            </a:pPr>
            <a:r>
              <a:rPr lang="en-US" altLang="en-US" sz="3200">
                <a:latin typeface="Arial"/>
                <a:ea typeface="ＭＳ Ｐゴシック"/>
              </a:rPr>
              <a:t>Bylaws or rules of procedure</a:t>
            </a:r>
          </a:p>
          <a:p>
            <a:pPr marL="1314450" lvl="1" indent="-571500">
              <a:buClr>
                <a:srgbClr val="404040"/>
              </a:buClr>
              <a:defRPr/>
            </a:pPr>
            <a:r>
              <a:rPr lang="en-US" altLang="en-US" sz="3200">
                <a:latin typeface="Arial"/>
                <a:ea typeface="ＭＳ Ｐゴシック"/>
              </a:rPr>
              <a:t>Changes due to COVID-19 have allowed virtual presence</a:t>
            </a:r>
            <a:endParaRPr lang="en-US" altLang="en-US" sz="3200"/>
          </a:p>
          <a:p>
            <a:pPr lvl="1" indent="0" eaLnBrk="1" hangingPunct="1">
              <a:buNone/>
              <a:defRPr/>
            </a:pPr>
            <a:endParaRPr lang="en-US" altLang="en-US" sz="3200"/>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11</a:t>
            </a:fld>
            <a:endParaRPr lang="en-US" altLang="en-US"/>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508000" y="868694"/>
            <a:ext cx="8229600" cy="480233"/>
          </a:xfrm>
        </p:spPr>
        <p:txBody>
          <a:bodyPr>
            <a:noAutofit/>
          </a:bodyPr>
          <a:lstStyle/>
          <a:p>
            <a:pPr eaLnBrk="1" hangingPunct="1">
              <a:defRPr/>
            </a:pPr>
            <a:r>
              <a:rPr lang="en-US" altLang="en-US">
                <a:latin typeface="Arial"/>
                <a:ea typeface="ＭＳ Ｐゴシック"/>
                <a:cs typeface="Arial"/>
              </a:rPr>
              <a:t>OMA Basics</a:t>
            </a:r>
            <a:endParaRPr lang="en-US" altLang="en-US" b="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30723" name="Rectangle 1027"/>
          <p:cNvSpPr>
            <a:spLocks noGrp="1" noChangeArrowheads="1"/>
          </p:cNvSpPr>
          <p:nvPr>
            <p:ph idx="1"/>
          </p:nvPr>
        </p:nvSpPr>
        <p:spPr bwMode="auto">
          <a:xfrm>
            <a:off x="1081791" y="1589044"/>
            <a:ext cx="9129009" cy="476730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None/>
              <a:defRPr/>
            </a:pPr>
            <a:r>
              <a:rPr lang="en-US" altLang="en-US" sz="3600">
                <a:latin typeface="Arial"/>
                <a:ea typeface="ＭＳ Ｐゴシック"/>
              </a:rPr>
              <a:t>Section 3:</a:t>
            </a:r>
          </a:p>
          <a:p>
            <a:pPr eaLnBrk="1" hangingPunct="1">
              <a:lnSpc>
                <a:spcPct val="90000"/>
              </a:lnSpc>
              <a:defRPr/>
            </a:pPr>
            <a:r>
              <a:rPr lang="en-US" altLang="en-US" sz="3200">
                <a:latin typeface="Arial"/>
                <a:ea typeface="ＭＳ Ｐゴシック"/>
              </a:rPr>
              <a:t>“(1) All meetings of a </a:t>
            </a:r>
            <a:r>
              <a:rPr lang="en-US" altLang="en-US" sz="3200" b="1" u="sng">
                <a:solidFill>
                  <a:srgbClr val="FF0000"/>
                </a:solidFill>
                <a:latin typeface="Arial"/>
                <a:ea typeface="ＭＳ Ｐゴシック"/>
              </a:rPr>
              <a:t>public body</a:t>
            </a:r>
            <a:r>
              <a:rPr lang="en-US" altLang="en-US" sz="3200">
                <a:latin typeface="Arial"/>
                <a:ea typeface="ＭＳ Ｐゴシック"/>
              </a:rPr>
              <a:t> shall be open to the public…”</a:t>
            </a:r>
          </a:p>
          <a:p>
            <a:pPr eaLnBrk="1" hangingPunct="1">
              <a:lnSpc>
                <a:spcPct val="90000"/>
              </a:lnSpc>
              <a:defRPr/>
            </a:pPr>
            <a:r>
              <a:rPr lang="en-US" altLang="en-US" sz="3200">
                <a:latin typeface="Arial"/>
                <a:ea typeface="ＭＳ Ｐゴシック"/>
              </a:rPr>
              <a:t>“(2) All </a:t>
            </a:r>
            <a:r>
              <a:rPr lang="en-US" altLang="en-US" sz="3200" b="1" u="sng">
                <a:solidFill>
                  <a:srgbClr val="FF0000"/>
                </a:solidFill>
                <a:latin typeface="Arial"/>
                <a:ea typeface="ＭＳ Ｐゴシック"/>
              </a:rPr>
              <a:t>decisions</a:t>
            </a:r>
            <a:r>
              <a:rPr lang="en-US" altLang="en-US" sz="3200">
                <a:latin typeface="Arial"/>
                <a:ea typeface="ＭＳ Ｐゴシック"/>
              </a:rPr>
              <a:t> of a public body shall be made at a meeting open to the public…”</a:t>
            </a:r>
          </a:p>
          <a:p>
            <a:pPr eaLnBrk="1" hangingPunct="1">
              <a:lnSpc>
                <a:spcPct val="90000"/>
              </a:lnSpc>
              <a:defRPr/>
            </a:pPr>
            <a:r>
              <a:rPr lang="en-US" altLang="en-US" sz="3200">
                <a:latin typeface="Arial"/>
                <a:ea typeface="ＭＳ Ｐゴシック"/>
              </a:rPr>
              <a:t>“(3) All </a:t>
            </a:r>
            <a:r>
              <a:rPr lang="en-US" altLang="en-US" sz="3200" b="1" u="sng">
                <a:solidFill>
                  <a:srgbClr val="FF0000"/>
                </a:solidFill>
                <a:latin typeface="Arial"/>
                <a:ea typeface="ＭＳ Ｐゴシック"/>
              </a:rPr>
              <a:t>deliberations</a:t>
            </a:r>
            <a:r>
              <a:rPr lang="en-US" altLang="en-US" sz="3200">
                <a:latin typeface="Arial"/>
                <a:ea typeface="ＭＳ Ｐゴシック"/>
              </a:rPr>
              <a:t> of a public body constituting a </a:t>
            </a:r>
            <a:r>
              <a:rPr lang="en-US" altLang="en-US" sz="3200" b="1" u="sng">
                <a:solidFill>
                  <a:srgbClr val="FF0000"/>
                </a:solidFill>
                <a:latin typeface="Arial"/>
                <a:ea typeface="ＭＳ Ｐゴシック"/>
              </a:rPr>
              <a:t>quorum</a:t>
            </a:r>
            <a:r>
              <a:rPr lang="en-US" altLang="en-US" sz="3200">
                <a:latin typeface="Arial"/>
                <a:ea typeface="ＭＳ Ｐゴシック"/>
              </a:rPr>
              <a:t> of its members shall take place at a meeting open to the public…”</a:t>
            </a: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12</a:t>
            </a:fld>
            <a:endParaRPr lang="en-US" alt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a:xfrm>
            <a:off x="607934" y="975867"/>
            <a:ext cx="8229600" cy="480233"/>
          </a:xfrm>
        </p:spPr>
        <p:txBody>
          <a:bodyPr>
            <a:noAutofit/>
          </a:bodyPr>
          <a:lstStyle/>
          <a:p>
            <a:pPr eaLnBrk="1" hangingPunct="1">
              <a:defRPr/>
            </a:pPr>
            <a:r>
              <a:rPr lang="en-US" altLang="en-US">
                <a:latin typeface="Arial"/>
                <a:ea typeface="ＭＳ Ｐゴシック"/>
                <a:cs typeface="Arial"/>
              </a:rPr>
              <a:t>Committee Meeting Scenario</a:t>
            </a:r>
            <a:endParaRPr lang="en-US" altLang="en-US" b="1">
              <a:solidFill>
                <a:srgbClr val="0C533A"/>
              </a:solidFill>
              <a:latin typeface="Arial"/>
              <a:ea typeface="ＭＳ Ｐゴシック"/>
              <a:cs typeface="Arial"/>
            </a:endParaRPr>
          </a:p>
        </p:txBody>
      </p:sp>
      <p:sp>
        <p:nvSpPr>
          <p:cNvPr id="55299" name="Rectangle 1027"/>
          <p:cNvSpPr>
            <a:spLocks noGrp="1" noChangeArrowheads="1"/>
          </p:cNvSpPr>
          <p:nvPr>
            <p:ph idx="1"/>
          </p:nvPr>
        </p:nvSpPr>
        <p:spPr bwMode="auto">
          <a:xfrm>
            <a:off x="603421" y="1853606"/>
            <a:ext cx="9128028" cy="476730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defRPr/>
            </a:pPr>
            <a:r>
              <a:rPr lang="en-US" altLang="en-US" sz="3600">
                <a:latin typeface="Arial"/>
                <a:ea typeface="ＭＳ Ｐゴシック"/>
              </a:rPr>
              <a:t>What if:  </a:t>
            </a:r>
            <a:endParaRPr lang="en-US" altLang="en-US" sz="3600">
              <a:latin typeface="Arial" charset="0"/>
              <a:ea typeface="ＭＳ Ｐゴシック" pitchFamily="34" charset="-128"/>
            </a:endParaRPr>
          </a:p>
          <a:p>
            <a:pPr lvl="1" eaLnBrk="1" hangingPunct="1">
              <a:buFont typeface="Arial" charset="0"/>
              <a:buChar char="•"/>
              <a:defRPr/>
            </a:pPr>
            <a:r>
              <a:rPr lang="en-US" altLang="en-US" sz="3200">
                <a:latin typeface="Arial"/>
                <a:ea typeface="ＭＳ Ｐゴシック"/>
              </a:rPr>
              <a:t>Committee or subcommittee considers 4 options</a:t>
            </a:r>
          </a:p>
          <a:p>
            <a:pPr lvl="1" eaLnBrk="1" hangingPunct="1">
              <a:buFont typeface="Arial" charset="0"/>
              <a:buChar char="•"/>
              <a:defRPr/>
            </a:pPr>
            <a:r>
              <a:rPr lang="en-US" altLang="en-US" sz="3200">
                <a:latin typeface="Arial"/>
                <a:ea typeface="ＭＳ Ｐゴシック"/>
              </a:rPr>
              <a:t>dismisses 2</a:t>
            </a:r>
          </a:p>
          <a:p>
            <a:pPr lvl="1" eaLnBrk="1" hangingPunct="1">
              <a:buFont typeface="Arial" charset="0"/>
              <a:buChar char="•"/>
              <a:defRPr/>
            </a:pPr>
            <a:r>
              <a:rPr lang="en-US" altLang="en-US" sz="3200">
                <a:latin typeface="Arial"/>
                <a:ea typeface="ＭＳ Ｐゴシック"/>
              </a:rPr>
              <a:t>presents 2 to the board for action  </a:t>
            </a:r>
          </a:p>
          <a:p>
            <a:pPr lvl="1">
              <a:buClr>
                <a:srgbClr val="404040"/>
              </a:buClr>
              <a:buFont typeface="Arial" charset="0"/>
              <a:buChar char="•"/>
              <a:defRPr/>
            </a:pPr>
            <a:r>
              <a:rPr lang="en-US" altLang="en-US" sz="3200">
                <a:latin typeface="Arial"/>
                <a:ea typeface="ＭＳ Ｐゴシック"/>
              </a:rPr>
              <a:t>Is this meeting subject to OMA?</a:t>
            </a: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13</a:t>
            </a:fld>
            <a:endParaRPr lang="en-US" altLang="en-US"/>
          </a:p>
        </p:txBody>
      </p:sp>
      <p:sp>
        <p:nvSpPr>
          <p:cNvPr id="3" name="Oval 2">
            <a:extLst>
              <a:ext uri="{FF2B5EF4-FFF2-40B4-BE49-F238E27FC236}">
                <a16:creationId xmlns:a16="http://schemas.microsoft.com/office/drawing/2014/main" id="{B19DFC85-92C4-443A-9ADD-3BEAF1F13C29}"/>
              </a:ext>
            </a:extLst>
          </p:cNvPr>
          <p:cNvSpPr/>
          <p:nvPr/>
        </p:nvSpPr>
        <p:spPr>
          <a:xfrm>
            <a:off x="9638010" y="825989"/>
            <a:ext cx="1860884" cy="1878159"/>
          </a:xfrm>
          <a:prstGeom prst="ellipse">
            <a:avLst/>
          </a:prstGeom>
          <a:solidFill>
            <a:srgbClr val="C89A58"/>
          </a:solidFill>
          <a:ln>
            <a:solidFill>
              <a:srgbClr val="0C53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hipper vs Agent - A case study">
            <a:extLst>
              <a:ext uri="{FF2B5EF4-FFF2-40B4-BE49-F238E27FC236}">
                <a16:creationId xmlns:a16="http://schemas.microsoft.com/office/drawing/2014/main" id="{9A3EDAC7-7DB0-43FA-8742-0435356C5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0977" y="1155885"/>
            <a:ext cx="1366865" cy="1113875"/>
          </a:xfrm>
          <a:prstGeom prst="rect">
            <a:avLst/>
          </a:prstGeom>
        </p:spPr>
      </p:pic>
      <p:sp>
        <p:nvSpPr>
          <p:cNvPr id="8" name="TextBox 7">
            <a:extLst>
              <a:ext uri="{FF2B5EF4-FFF2-40B4-BE49-F238E27FC236}">
                <a16:creationId xmlns:a16="http://schemas.microsoft.com/office/drawing/2014/main" id="{0118D68F-CEEA-42FC-8656-9099A4A48920}"/>
              </a:ext>
            </a:extLst>
          </p:cNvPr>
          <p:cNvSpPr txBox="1"/>
          <p:nvPr/>
        </p:nvSpPr>
        <p:spPr>
          <a:xfrm>
            <a:off x="9446302" y="2750696"/>
            <a:ext cx="235595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0C533A"/>
                </a:solidFill>
                <a:latin typeface="Arial"/>
                <a:ea typeface="ＭＳ Ｐゴシック"/>
                <a:cs typeface="Arial"/>
              </a:rPr>
              <a:t>Committee Decision</a:t>
            </a:r>
            <a:endParaRPr lang="en-US" sz="3200" b="1">
              <a:solidFill>
                <a:srgbClr val="0C533A"/>
              </a:solidFill>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525" y="1588167"/>
            <a:ext cx="7159643" cy="4445231"/>
          </a:xfrm>
        </p:spPr>
        <p:txBody>
          <a:bodyPr lIns="91440" tIns="45720" rIns="91440" bIns="45720" anchor="t"/>
          <a:lstStyle/>
          <a:p>
            <a:pPr marL="0" indent="0">
              <a:buNone/>
            </a:pPr>
            <a:endParaRPr lang="en-US"/>
          </a:p>
          <a:p>
            <a:pPr lvl="1"/>
            <a:endParaRPr lang="en-US" sz="2800"/>
          </a:p>
          <a:p>
            <a:pPr lvl="1"/>
            <a:endParaRPr lang="en-US" sz="2800"/>
          </a:p>
          <a:p>
            <a:pPr lvl="1"/>
            <a:endParaRPr lang="en-US" sz="2800"/>
          </a:p>
        </p:txBody>
      </p:sp>
      <p:sp>
        <p:nvSpPr>
          <p:cNvPr id="4" name="Slide Number Placeholder 3"/>
          <p:cNvSpPr>
            <a:spLocks noGrp="1"/>
          </p:cNvSpPr>
          <p:nvPr>
            <p:ph type="sldNum" sz="quarter" idx="12"/>
          </p:nvPr>
        </p:nvSpPr>
        <p:spPr/>
        <p:txBody>
          <a:bodyPr/>
          <a:lstStyle/>
          <a:p>
            <a:pPr>
              <a:defRPr/>
            </a:pPr>
            <a:fld id="{F5EAA0D0-EAD8-46CE-AD53-BE66B0FDDD68}" type="slidenum">
              <a:rPr lang="en-US" altLang="en-US" smtClean="0"/>
              <a:pPr>
                <a:defRPr/>
              </a:pPr>
              <a:t>14</a:t>
            </a:fld>
            <a:endParaRPr lang="en-US" altLang="en-US"/>
          </a:p>
        </p:txBody>
      </p:sp>
      <p:sp>
        <p:nvSpPr>
          <p:cNvPr id="5" name="Rectangle 2"/>
          <p:cNvSpPr txBox="1">
            <a:spLocks noChangeArrowheads="1"/>
          </p:cNvSpPr>
          <p:nvPr/>
        </p:nvSpPr>
        <p:spPr>
          <a:xfrm>
            <a:off x="343743" y="1149927"/>
            <a:ext cx="8229600" cy="480233"/>
          </a:xfrm>
          <a:prstGeom prst="rect">
            <a:avLst/>
          </a:prstGeom>
        </p:spPr>
        <p:txBody>
          <a:bodyPr vert="horz" lIns="91440" tIns="45720" rIns="91440" bIns="45720" rtlCol="0" anchor="ctr">
            <a:noAutofit/>
          </a:bodyPr>
          <a:lstStyle>
            <a:lvl1pPr algn="l" defTabSz="457200" rtl="0" eaLnBrk="0" fontAlgn="base" hangingPunct="0">
              <a:spcBef>
                <a:spcPct val="0"/>
              </a:spcBef>
              <a:spcAft>
                <a:spcPct val="0"/>
              </a:spcAft>
              <a:defRPr sz="3600" b="1" i="0" u="none" kern="1200" baseline="0">
                <a:solidFill>
                  <a:srgbClr val="0C533A"/>
                </a:solidFill>
                <a:latin typeface="Arial" panose="020B0604020202020204" pitchFamily="34" charset="0"/>
                <a:ea typeface="ＭＳ Ｐゴシック" charset="-128"/>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eaLnBrk="1" hangingPunct="1">
              <a:defRPr/>
            </a:pPr>
            <a:r>
              <a:rPr lang="en-US" altLang="en-US">
                <a:latin typeface="Arial"/>
                <a:ea typeface="ＭＳ Ｐゴシック"/>
                <a:cs typeface="Arial"/>
              </a:rPr>
              <a:t>Where are we now?</a:t>
            </a:r>
            <a:r>
              <a:rPr lang="en-US" altLang="en-US">
                <a:solidFill>
                  <a:srgbClr val="CB5A28"/>
                </a:solidFill>
                <a:latin typeface="Arial"/>
                <a:ea typeface="ＭＳ Ｐゴシック"/>
                <a:cs typeface="Arial"/>
              </a:rPr>
              <a:t> </a:t>
            </a:r>
          </a:p>
          <a:p>
            <a:pPr>
              <a:defRPr/>
            </a:pPr>
            <a:endParaRPr lang="en-US" altLang="en-US">
              <a:solidFill>
                <a:srgbClr val="CB5A28"/>
              </a:solidFill>
              <a:ea typeface="ＭＳ Ｐゴシック" pitchFamily="34" charset="-128"/>
            </a:endParaRPr>
          </a:p>
        </p:txBody>
      </p:sp>
      <p:pic>
        <p:nvPicPr>
          <p:cNvPr id="6" name="Picture 5"/>
          <p:cNvPicPr>
            <a:picLocks noChangeAspect="1"/>
          </p:cNvPicPr>
          <p:nvPr/>
        </p:nvPicPr>
        <p:blipFill>
          <a:blip r:embed="rId3"/>
          <a:stretch>
            <a:fillRect/>
          </a:stretch>
        </p:blipFill>
        <p:spPr>
          <a:xfrm>
            <a:off x="8845906" y="1592184"/>
            <a:ext cx="2822910" cy="3791131"/>
          </a:xfrm>
          <a:prstGeom prst="rect">
            <a:avLst/>
          </a:prstGeom>
        </p:spPr>
      </p:pic>
      <p:sp>
        <p:nvSpPr>
          <p:cNvPr id="7" name="TextBox 6"/>
          <p:cNvSpPr txBox="1"/>
          <p:nvPr/>
        </p:nvSpPr>
        <p:spPr>
          <a:xfrm>
            <a:off x="9158202" y="5395807"/>
            <a:ext cx="2660517" cy="276999"/>
          </a:xfrm>
          <a:prstGeom prst="rect">
            <a:avLst/>
          </a:prstGeom>
          <a:noFill/>
        </p:spPr>
        <p:txBody>
          <a:bodyPr wrap="square" lIns="91440" tIns="45720" rIns="91440" bIns="45720" rtlCol="0" anchor="t">
            <a:spAutoFit/>
          </a:bodyPr>
          <a:lstStyle/>
          <a:p>
            <a:r>
              <a:rPr lang="en-US" sz="1200">
                <a:latin typeface="Arial"/>
                <a:ea typeface="ＭＳ Ｐゴシック"/>
                <a:cs typeface="Arial"/>
              </a:rPr>
              <a:t>Credit:  </a:t>
            </a:r>
            <a:r>
              <a:rPr lang="en-US" sz="1200" err="1">
                <a:latin typeface="Arial"/>
                <a:ea typeface="ＭＳ Ｐゴシック"/>
                <a:cs typeface="Arial"/>
              </a:rPr>
              <a:t>Unsplash</a:t>
            </a:r>
            <a:r>
              <a:rPr lang="en-US" sz="1200">
                <a:latin typeface="Arial"/>
                <a:ea typeface="ＭＳ Ｐゴシック"/>
                <a:cs typeface="Arial"/>
              </a:rPr>
              <a:t>   @cwmonty</a:t>
            </a:r>
          </a:p>
        </p:txBody>
      </p:sp>
      <p:sp>
        <p:nvSpPr>
          <p:cNvPr id="2" name="TextBox 1">
            <a:extLst>
              <a:ext uri="{FF2B5EF4-FFF2-40B4-BE49-F238E27FC236}">
                <a16:creationId xmlns:a16="http://schemas.microsoft.com/office/drawing/2014/main" id="{5CF1B47B-9430-4214-849B-F97BBD38EDDB}"/>
              </a:ext>
            </a:extLst>
          </p:cNvPr>
          <p:cNvSpPr txBox="1"/>
          <p:nvPr/>
        </p:nvSpPr>
        <p:spPr>
          <a:xfrm>
            <a:off x="452206" y="1713875"/>
            <a:ext cx="8339525"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latin typeface="Arial"/>
                <a:ea typeface="ＭＳ Ｐゴシック"/>
                <a:cs typeface="Arial"/>
              </a:rPr>
              <a:t>OMA Amendments </a:t>
            </a:r>
            <a:r>
              <a:rPr lang="en-US">
                <a:latin typeface="Arial"/>
                <a:ea typeface="ＭＳ Ｐゴシック"/>
                <a:cs typeface="Arial"/>
              </a:rPr>
              <a:t>(Public Acts 228 and 254 of 2020)</a:t>
            </a:r>
            <a:endParaRPr lang="en-US">
              <a:cs typeface="Arial" panose="020B0604020202020204" pitchFamily="34" charset="0"/>
            </a:endParaRPr>
          </a:p>
          <a:p>
            <a:endParaRPr lang="en-US">
              <a:latin typeface="Arial"/>
              <a:ea typeface="ＭＳ Ｐゴシック"/>
              <a:cs typeface="Arial"/>
            </a:endParaRPr>
          </a:p>
          <a:p>
            <a:pPr marL="457200" indent="-457200">
              <a:buFont typeface="Arial"/>
              <a:buChar char="•"/>
            </a:pPr>
            <a:r>
              <a:rPr lang="en-US" sz="2800">
                <a:latin typeface="Arial"/>
                <a:ea typeface="ＭＳ Ｐゴシック"/>
                <a:cs typeface="Arial"/>
              </a:rPr>
              <a:t>Manistee County Emergency Order in place through December 31, 2021. </a:t>
            </a:r>
          </a:p>
          <a:p>
            <a:endParaRPr lang="en-US" sz="2800">
              <a:latin typeface="Arial"/>
              <a:ea typeface="ＭＳ Ｐゴシック"/>
              <a:cs typeface="Arial"/>
            </a:endParaRPr>
          </a:p>
          <a:p>
            <a:pPr marL="457200" indent="-457200">
              <a:buFont typeface="Arial"/>
              <a:buChar char="•"/>
            </a:pPr>
            <a:r>
              <a:rPr lang="en-US" sz="2800">
                <a:latin typeface="Arial"/>
                <a:ea typeface="ＭＳ Ｐゴシック"/>
                <a:cs typeface="Arial"/>
              </a:rPr>
              <a:t>Electronic meetings</a:t>
            </a:r>
            <a:r>
              <a:rPr lang="en-US">
                <a:latin typeface="Arial"/>
                <a:ea typeface="ＭＳ Ｐゴシック"/>
                <a:cs typeface="Arial"/>
              </a:rPr>
              <a:t> "...may only be held if a member of the board resides in the affected area or the public body at-large holds its meetings in the affected area." </a:t>
            </a:r>
            <a:r>
              <a:rPr lang="en-US" sz="1800">
                <a:latin typeface="Arial"/>
                <a:ea typeface="ＭＳ Ｐゴシック"/>
                <a:cs typeface="Arial"/>
              </a:rPr>
              <a:t>(Quote from a presentation at a MAC Conference by Matt Nordfjord, Shareholder, Cohl, Stoker, &amp; </a:t>
            </a:r>
            <a:r>
              <a:rPr lang="en-US" sz="1800" err="1">
                <a:latin typeface="Arial"/>
                <a:ea typeface="ＭＳ Ｐゴシック"/>
                <a:cs typeface="Arial"/>
              </a:rPr>
              <a:t>Toskey</a:t>
            </a:r>
            <a:r>
              <a:rPr lang="en-US" sz="1800">
                <a:latin typeface="Arial"/>
                <a:ea typeface="ＭＳ Ｐゴシック"/>
                <a:cs typeface="Arial"/>
              </a:rPr>
              <a:t>, P.C.)</a:t>
            </a:r>
          </a:p>
          <a:p>
            <a:endParaRPr lang="en-US">
              <a:latin typeface="Arial"/>
              <a:ea typeface="ＭＳ Ｐゴシック"/>
              <a:cs typeface="Arial"/>
            </a:endParaRPr>
          </a:p>
        </p:txBody>
      </p:sp>
    </p:spTree>
    <p:extLst>
      <p:ext uri="{BB962C8B-B14F-4D97-AF65-F5344CB8AC3E}">
        <p14:creationId xmlns:p14="http://schemas.microsoft.com/office/powerpoint/2010/main" val="256125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970030" y="2503311"/>
            <a:ext cx="10363200" cy="1301965"/>
          </a:xfrm>
        </p:spPr>
        <p:txBody>
          <a:bodyPr/>
          <a:lstStyle/>
          <a:p>
            <a:pPr eaLnBrk="1" hangingPunct="1"/>
            <a:r>
              <a:rPr lang="en-US" altLang="en-US">
                <a:ea typeface="ＭＳ Ｐゴシック" panose="020B0600070205080204" pitchFamily="34" charset="-128"/>
                <a:cs typeface="Arial Black" panose="020B0A04020102020204" pitchFamily="34" charset="0"/>
              </a:rPr>
              <a:t>B. Before the Meeting</a:t>
            </a:r>
          </a:p>
        </p:txBody>
      </p:sp>
      <p:sp>
        <p:nvSpPr>
          <p:cNvPr id="2" name="Slide Number Placeholder 1"/>
          <p:cNvSpPr>
            <a:spLocks noGrp="1"/>
          </p:cNvSpPr>
          <p:nvPr>
            <p:ph type="sldNum" sz="quarter" idx="12"/>
          </p:nvPr>
        </p:nvSpPr>
        <p:spPr/>
        <p:txBody>
          <a:bodyPr/>
          <a:lstStyle/>
          <a:p>
            <a:pPr eaLnBrk="1" hangingPunct="1">
              <a:defRPr/>
            </a:pPr>
            <a:fld id="{550A6CF5-3BAA-4301-9C7B-C282ED4437B2}" type="slidenum">
              <a:rPr lang="en-US">
                <a:solidFill>
                  <a:prstClr val="white"/>
                </a:solidFill>
                <a:ea typeface="ＭＳ Ｐゴシック" pitchFamily="49" charset="-128"/>
              </a:rPr>
              <a:pPr eaLnBrk="1" hangingPunct="1">
                <a:defRPr/>
              </a:pPr>
              <a:t>15</a:t>
            </a:fld>
            <a:endParaRPr lang="en-US">
              <a:solidFill>
                <a:prstClr val="white"/>
              </a:solidFill>
              <a:ea typeface="ＭＳ Ｐゴシック" pitchFamily="49"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8880677" y="603217"/>
            <a:ext cx="1806662" cy="1843294"/>
          </a:xfrm>
          <a:prstGeom prst="ellipse">
            <a:avLst/>
          </a:prstGeom>
          <a:solidFill>
            <a:srgbClr val="C89A58"/>
          </a:solidFill>
          <a:ln>
            <a:solidFill>
              <a:srgbClr val="0C53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09791" y="1243271"/>
            <a:ext cx="7604300" cy="5278607"/>
          </a:xfrm>
        </p:spPr>
        <p:txBody>
          <a:bodyPr lIns="91440" tIns="45720" rIns="91440" bIns="45720" anchor="t"/>
          <a:lstStyle/>
          <a:p>
            <a:r>
              <a:rPr lang="en-US" sz="2800">
                <a:latin typeface="Arial"/>
                <a:ea typeface="ＭＳ Ｐゴシック"/>
              </a:rPr>
              <a:t>The Township has a new clerk</a:t>
            </a:r>
            <a:r>
              <a:rPr lang="en-US" sz="2800" dirty="0">
                <a:latin typeface="Arial"/>
                <a:ea typeface="ＭＳ Ｐゴシック"/>
              </a:rPr>
              <a:t>! </a:t>
            </a:r>
            <a:endParaRPr lang="en-US"/>
          </a:p>
          <a:p>
            <a:r>
              <a:rPr lang="en-US" sz="2800">
                <a:latin typeface="Arial"/>
                <a:ea typeface="ＭＳ Ｐゴシック"/>
              </a:rPr>
              <a:t>She posted a 6:00 PM special</a:t>
            </a:r>
            <a:r>
              <a:rPr lang="en-US" sz="2800" dirty="0">
                <a:latin typeface="Arial"/>
                <a:ea typeface="ＭＳ Ｐゴシック"/>
              </a:rPr>
              <a:t> (in-person)</a:t>
            </a:r>
            <a:r>
              <a:rPr lang="en-US" sz="2800">
                <a:latin typeface="Arial"/>
                <a:ea typeface="ＭＳ Ｐゴシック"/>
              </a:rPr>
              <a:t> meeting notice for the Township Board on the bulletin board five days in advance.</a:t>
            </a:r>
          </a:p>
          <a:p>
            <a:r>
              <a:rPr lang="en-US" sz="2800">
                <a:latin typeface="Arial"/>
                <a:ea typeface="ＭＳ Ｐゴシック"/>
              </a:rPr>
              <a:t>The night before the meeting (at 9:00pm), you notice the special meeting and the agenda are not on the Township's website calendar.</a:t>
            </a:r>
          </a:p>
          <a:p>
            <a:r>
              <a:rPr lang="en-US" sz="2800">
                <a:latin typeface="Arial"/>
                <a:ea typeface="ＭＳ Ｐゴシック"/>
              </a:rPr>
              <a:t>What should you do??  </a:t>
            </a:r>
            <a:endParaRPr lang="en-US" sz="2800"/>
          </a:p>
        </p:txBody>
      </p:sp>
      <p:sp>
        <p:nvSpPr>
          <p:cNvPr id="4" name="Slide Number Placeholder 3"/>
          <p:cNvSpPr>
            <a:spLocks noGrp="1"/>
          </p:cNvSpPr>
          <p:nvPr>
            <p:ph type="sldNum" sz="quarter" idx="12"/>
          </p:nvPr>
        </p:nvSpPr>
        <p:spPr/>
        <p:txBody>
          <a:bodyPr/>
          <a:lstStyle/>
          <a:p>
            <a:pPr>
              <a:defRPr/>
            </a:pPr>
            <a:fld id="{F5EAA0D0-EAD8-46CE-AD53-BE66B0FDDD68}" type="slidenum">
              <a:rPr lang="en-US" altLang="en-US">
                <a:solidFill>
                  <a:prstClr val="white"/>
                </a:solidFill>
              </a:rPr>
              <a:pPr>
                <a:defRPr/>
              </a:pPr>
              <a:t>16</a:t>
            </a:fld>
            <a:endParaRPr lang="en-US" altLang="en-US">
              <a:solidFill>
                <a:prstClr val="white"/>
              </a:solidFill>
            </a:endParaRPr>
          </a:p>
        </p:txBody>
      </p:sp>
      <p:pic>
        <p:nvPicPr>
          <p:cNvPr id="5" name="Picture 4" descr="Shipper vs Agent - A case stud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437" y="1004360"/>
            <a:ext cx="1370900" cy="1129317"/>
          </a:xfrm>
          <a:prstGeom prst="rect">
            <a:avLst/>
          </a:prstGeom>
        </p:spPr>
      </p:pic>
      <p:sp>
        <p:nvSpPr>
          <p:cNvPr id="7" name="TextBox 6">
            <a:extLst>
              <a:ext uri="{FF2B5EF4-FFF2-40B4-BE49-F238E27FC236}">
                <a16:creationId xmlns:a16="http://schemas.microsoft.com/office/drawing/2014/main" id="{1797DE5B-8DD7-4AA4-8BF6-27FE77329587}"/>
              </a:ext>
            </a:extLst>
          </p:cNvPr>
          <p:cNvSpPr txBox="1"/>
          <p:nvPr/>
        </p:nvSpPr>
        <p:spPr>
          <a:xfrm>
            <a:off x="8653370" y="2485291"/>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C533A"/>
                </a:solidFill>
                <a:latin typeface="Arial"/>
                <a:ea typeface="ＭＳ Ｐゴシック"/>
                <a:cs typeface="Arial"/>
              </a:rPr>
              <a:t>Website Woes</a:t>
            </a:r>
            <a:endParaRPr lang="en-US" b="1">
              <a:solidFill>
                <a:srgbClr val="0C533A"/>
              </a:solidFill>
            </a:endParaRPr>
          </a:p>
        </p:txBody>
      </p:sp>
      <p:pic>
        <p:nvPicPr>
          <p:cNvPr id="6" name="Picture 7" descr="Graphical user interface, application&#10;&#10;Description automatically generated">
            <a:extLst>
              <a:ext uri="{FF2B5EF4-FFF2-40B4-BE49-F238E27FC236}">
                <a16:creationId xmlns:a16="http://schemas.microsoft.com/office/drawing/2014/main" id="{22349F90-0956-440B-AE9D-222037EFE694}"/>
              </a:ext>
            </a:extLst>
          </p:cNvPr>
          <p:cNvPicPr>
            <a:picLocks noChangeAspect="1"/>
          </p:cNvPicPr>
          <p:nvPr/>
        </p:nvPicPr>
        <p:blipFill>
          <a:blip r:embed="rId4"/>
          <a:stretch>
            <a:fillRect/>
          </a:stretch>
        </p:blipFill>
        <p:spPr>
          <a:xfrm>
            <a:off x="8734036" y="2993104"/>
            <a:ext cx="2261096" cy="3770314"/>
          </a:xfrm>
          <a:prstGeom prst="rect">
            <a:avLst/>
          </a:prstGeom>
        </p:spPr>
      </p:pic>
    </p:spTree>
    <p:extLst>
      <p:ext uri="{BB962C8B-B14F-4D97-AF65-F5344CB8AC3E}">
        <p14:creationId xmlns:p14="http://schemas.microsoft.com/office/powerpoint/2010/main" val="220250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D790-BB66-4BAD-959F-A96DD26847F9}"/>
              </a:ext>
            </a:extLst>
          </p:cNvPr>
          <p:cNvSpPr>
            <a:spLocks noGrp="1"/>
          </p:cNvSpPr>
          <p:nvPr>
            <p:ph type="ctrTitle"/>
          </p:nvPr>
        </p:nvSpPr>
        <p:spPr>
          <a:xfrm>
            <a:off x="302217" y="990262"/>
            <a:ext cx="10363200" cy="1301965"/>
          </a:xfrm>
        </p:spPr>
        <p:txBody>
          <a:bodyPr>
            <a:normAutofit fontScale="90000"/>
          </a:bodyPr>
          <a:lstStyle/>
          <a:p>
            <a:r>
              <a:rPr lang="en-US">
                <a:latin typeface="Arial"/>
                <a:ea typeface="ＭＳ Ｐゴシック"/>
                <a:cs typeface="Arial"/>
              </a:rPr>
              <a:t>What to do?</a:t>
            </a:r>
            <a:br>
              <a:rPr lang="en-US">
                <a:latin typeface="Arial"/>
                <a:ea typeface="ＭＳ Ｐゴシック"/>
                <a:cs typeface="Arial"/>
              </a:rPr>
            </a:br>
            <a:br>
              <a:rPr lang="en-US">
                <a:latin typeface="Arial"/>
                <a:ea typeface="ＭＳ Ｐゴシック"/>
                <a:cs typeface="Arial"/>
              </a:rPr>
            </a:br>
            <a:r>
              <a:rPr lang="en-US">
                <a:latin typeface="Arial"/>
                <a:ea typeface="ＭＳ Ｐゴシック"/>
                <a:cs typeface="Arial"/>
              </a:rPr>
              <a:t> </a:t>
            </a:r>
            <a:endParaRPr lang="en-US"/>
          </a:p>
        </p:txBody>
      </p:sp>
      <p:sp>
        <p:nvSpPr>
          <p:cNvPr id="3" name="Subtitle 2">
            <a:extLst>
              <a:ext uri="{FF2B5EF4-FFF2-40B4-BE49-F238E27FC236}">
                <a16:creationId xmlns:a16="http://schemas.microsoft.com/office/drawing/2014/main" id="{4095934B-4B9D-4D6D-AB6E-621D4E253D4A}"/>
              </a:ext>
            </a:extLst>
          </p:cNvPr>
          <p:cNvSpPr>
            <a:spLocks noGrp="1"/>
          </p:cNvSpPr>
          <p:nvPr>
            <p:ph type="subTitle" idx="1"/>
          </p:nvPr>
        </p:nvSpPr>
        <p:spPr>
          <a:xfrm>
            <a:off x="836908" y="1571383"/>
            <a:ext cx="7959733" cy="4452931"/>
          </a:xfrm>
        </p:spPr>
        <p:txBody>
          <a:bodyPr lIns="91440" tIns="45720" rIns="91440" bIns="45720" anchor="t">
            <a:normAutofit/>
          </a:bodyPr>
          <a:lstStyle/>
          <a:p>
            <a:r>
              <a:rPr lang="en-US" b="1" dirty="0">
                <a:solidFill>
                  <a:srgbClr val="001E07"/>
                </a:solidFill>
                <a:latin typeface="Arial"/>
                <a:ea typeface="ＭＳ Ｐゴシック"/>
                <a:cs typeface="Arial"/>
              </a:rPr>
              <a:t>The next morning: </a:t>
            </a:r>
            <a:endParaRPr lang="en-US" dirty="0">
              <a:solidFill>
                <a:srgbClr val="001E07"/>
              </a:solidFill>
            </a:endParaRPr>
          </a:p>
          <a:p>
            <a:pPr marL="514350" indent="-514350">
              <a:buAutoNum type="arabicPeriod"/>
            </a:pPr>
            <a:r>
              <a:rPr lang="en-US" dirty="0">
                <a:solidFill>
                  <a:srgbClr val="001E07"/>
                </a:solidFill>
                <a:latin typeface="Arial"/>
                <a:ea typeface="ＭＳ Ｐゴシック"/>
                <a:cs typeface="Arial"/>
              </a:rPr>
              <a:t>Call the clerk and see if she can post it ASAP.  Better late than never!</a:t>
            </a:r>
            <a:endParaRPr lang="en-US" dirty="0">
              <a:solidFill>
                <a:srgbClr val="001E07"/>
              </a:solidFill>
            </a:endParaRPr>
          </a:p>
          <a:p>
            <a:pPr marL="514350" indent="-514350">
              <a:buAutoNum type="arabicPeriod"/>
            </a:pPr>
            <a:r>
              <a:rPr lang="en-US" dirty="0">
                <a:solidFill>
                  <a:srgbClr val="001E07"/>
                </a:solidFill>
                <a:latin typeface="Arial"/>
                <a:ea typeface="ＭＳ Ｐゴシック"/>
                <a:cs typeface="Arial"/>
              </a:rPr>
              <a:t>Call or text the chairperson and tell them that they  should reschedule the meeting due to lack of compliance with the Open Meetings Act. </a:t>
            </a:r>
          </a:p>
          <a:p>
            <a:pPr marL="514350" indent="-514350">
              <a:buAutoNum type="arabicPeriod"/>
            </a:pPr>
            <a:r>
              <a:rPr lang="en-US" dirty="0">
                <a:solidFill>
                  <a:srgbClr val="001E07"/>
                </a:solidFill>
                <a:latin typeface="Arial"/>
                <a:ea typeface="ＭＳ Ｐゴシック"/>
                <a:cs typeface="Arial"/>
              </a:rPr>
              <a:t>Keep quiet and hope nobody else caught it.</a:t>
            </a:r>
          </a:p>
          <a:p>
            <a:pPr marL="514350" indent="-514350">
              <a:buAutoNum type="arabicPeriod"/>
            </a:pPr>
            <a:r>
              <a:rPr lang="en-US" dirty="0">
                <a:solidFill>
                  <a:srgbClr val="001E07"/>
                </a:solidFill>
                <a:latin typeface="Arial"/>
                <a:ea typeface="ＭＳ Ｐゴシック"/>
                <a:cs typeface="Arial"/>
              </a:rPr>
              <a:t>Send an anonymous tip to the Township's most concerned citizen so they can tell the board.</a:t>
            </a:r>
            <a:endParaRPr lang="en-US" dirty="0">
              <a:solidFill>
                <a:srgbClr val="001E07"/>
              </a:solidFill>
            </a:endParaRPr>
          </a:p>
        </p:txBody>
      </p:sp>
      <p:sp>
        <p:nvSpPr>
          <p:cNvPr id="4" name="Slide Number Placeholder 3">
            <a:extLst>
              <a:ext uri="{FF2B5EF4-FFF2-40B4-BE49-F238E27FC236}">
                <a16:creationId xmlns:a16="http://schemas.microsoft.com/office/drawing/2014/main" id="{FAF26A37-D39E-48E3-B1BB-3186E564F390}"/>
              </a:ext>
            </a:extLst>
          </p:cNvPr>
          <p:cNvSpPr>
            <a:spLocks noGrp="1"/>
          </p:cNvSpPr>
          <p:nvPr>
            <p:ph type="sldNum" sz="quarter" idx="12"/>
          </p:nvPr>
        </p:nvSpPr>
        <p:spPr/>
        <p:txBody>
          <a:bodyPr/>
          <a:lstStyle/>
          <a:p>
            <a:pPr eaLnBrk="1" hangingPunct="1">
              <a:defRPr/>
            </a:pPr>
            <a:fld id="{550A6CF5-3BAA-4301-9C7B-C282ED4437B2}" type="slidenum">
              <a:rPr lang="en-US" smtClean="0">
                <a:solidFill>
                  <a:prstClr val="white"/>
                </a:solidFill>
                <a:ea typeface="ＭＳ Ｐゴシック" pitchFamily="49" charset="-128"/>
              </a:rPr>
              <a:pPr eaLnBrk="1" hangingPunct="1">
                <a:defRPr/>
              </a:pPr>
              <a:t>17</a:t>
            </a:fld>
            <a:endParaRPr lang="en-US">
              <a:solidFill>
                <a:prstClr val="white"/>
              </a:solidFill>
              <a:ea typeface="ＭＳ Ｐゴシック" pitchFamily="49" charset="-128"/>
            </a:endParaRPr>
          </a:p>
        </p:txBody>
      </p:sp>
      <p:pic>
        <p:nvPicPr>
          <p:cNvPr id="5" name="Picture 5" descr="Business woman fist on chin">
            <a:extLst>
              <a:ext uri="{FF2B5EF4-FFF2-40B4-BE49-F238E27FC236}">
                <a16:creationId xmlns:a16="http://schemas.microsoft.com/office/drawing/2014/main" id="{35038FA9-42A4-403D-B8C8-1EA2D5852211}"/>
              </a:ext>
            </a:extLst>
          </p:cNvPr>
          <p:cNvPicPr>
            <a:picLocks noChangeAspect="1"/>
          </p:cNvPicPr>
          <p:nvPr/>
        </p:nvPicPr>
        <p:blipFill>
          <a:blip r:embed="rId3"/>
          <a:stretch>
            <a:fillRect/>
          </a:stretch>
        </p:blipFill>
        <p:spPr>
          <a:xfrm>
            <a:off x="10604231" y="2055769"/>
            <a:ext cx="1316080" cy="4015894"/>
          </a:xfrm>
          <a:prstGeom prst="rect">
            <a:avLst/>
          </a:prstGeom>
        </p:spPr>
      </p:pic>
      <p:pic>
        <p:nvPicPr>
          <p:cNvPr id="8" name="Picture 8">
            <a:extLst>
              <a:ext uri="{FF2B5EF4-FFF2-40B4-BE49-F238E27FC236}">
                <a16:creationId xmlns:a16="http://schemas.microsoft.com/office/drawing/2014/main" id="{40B52EA9-3588-4407-83F3-98DFD4D486DA}"/>
              </a:ext>
            </a:extLst>
          </p:cNvPr>
          <p:cNvPicPr>
            <a:picLocks noChangeAspect="1"/>
          </p:cNvPicPr>
          <p:nvPr/>
        </p:nvPicPr>
        <p:blipFill>
          <a:blip r:embed="rId4"/>
          <a:stretch>
            <a:fillRect/>
          </a:stretch>
        </p:blipFill>
        <p:spPr>
          <a:xfrm>
            <a:off x="2208882" y="6353402"/>
            <a:ext cx="7306018" cy="366545"/>
          </a:xfrm>
          <a:prstGeom prst="rect">
            <a:avLst/>
          </a:prstGeom>
        </p:spPr>
      </p:pic>
      <p:pic>
        <p:nvPicPr>
          <p:cNvPr id="10" name="Picture 10" descr="Young businessman hands on face">
            <a:extLst>
              <a:ext uri="{FF2B5EF4-FFF2-40B4-BE49-F238E27FC236}">
                <a16:creationId xmlns:a16="http://schemas.microsoft.com/office/drawing/2014/main" id="{8B90CF9F-0982-4A72-A45A-C0FE993912EB}"/>
              </a:ext>
            </a:extLst>
          </p:cNvPr>
          <p:cNvPicPr>
            <a:picLocks noChangeAspect="1"/>
          </p:cNvPicPr>
          <p:nvPr/>
        </p:nvPicPr>
        <p:blipFill>
          <a:blip r:embed="rId5"/>
          <a:stretch>
            <a:fillRect/>
          </a:stretch>
        </p:blipFill>
        <p:spPr>
          <a:xfrm>
            <a:off x="8887796" y="1030705"/>
            <a:ext cx="1464908" cy="3934326"/>
          </a:xfrm>
          <a:prstGeom prst="rect">
            <a:avLst/>
          </a:prstGeom>
        </p:spPr>
      </p:pic>
    </p:spTree>
    <p:extLst>
      <p:ext uri="{BB962C8B-B14F-4D97-AF65-F5344CB8AC3E}">
        <p14:creationId xmlns:p14="http://schemas.microsoft.com/office/powerpoint/2010/main" val="362686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p:txBody>
          <a:bodyPr>
            <a:noAutofit/>
          </a:bodyPr>
          <a:lstStyle/>
          <a:p>
            <a:pPr eaLnBrk="1" hangingPunct="1">
              <a:defRPr/>
            </a:pPr>
            <a:r>
              <a:rPr lang="en-US" altLang="en-US">
                <a:latin typeface="Arial"/>
                <a:ea typeface="ＭＳ Ｐゴシック"/>
                <a:cs typeface="Arial"/>
              </a:rPr>
              <a:t>Website Notice- don't forget</a:t>
            </a:r>
            <a:endParaRPr lang="en-US" altLang="en-US" b="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30723" name="Rectangle 1027"/>
          <p:cNvSpPr>
            <a:spLocks noGrp="1" noChangeArrowheads="1"/>
          </p:cNvSpPr>
          <p:nvPr>
            <p:ph idx="1"/>
          </p:nvPr>
        </p:nvSpPr>
        <p:spPr>
          <a:xfrm>
            <a:off x="200569" y="1074566"/>
            <a:ext cx="6466771" cy="4717801"/>
          </a:xfrm>
        </p:spPr>
        <p:txBody>
          <a:bodyPr lIns="91440" tIns="45720" rIns="91440" bIns="45720" anchor="t"/>
          <a:lstStyle/>
          <a:p>
            <a:pPr marL="0" indent="0" eaLnBrk="1" hangingPunct="1">
              <a:buNone/>
              <a:defRPr/>
            </a:pPr>
            <a:endParaRPr lang="en-US" altLang="en-US" sz="2400">
              <a:latin typeface="Arial"/>
              <a:ea typeface="ＭＳ Ｐゴシック"/>
            </a:endParaRPr>
          </a:p>
          <a:p>
            <a:pPr eaLnBrk="1" hangingPunct="1">
              <a:defRPr/>
            </a:pPr>
            <a:r>
              <a:rPr lang="en-US" altLang="en-US" sz="3200" dirty="0">
                <a:latin typeface="Arial"/>
                <a:ea typeface="ＭＳ Ｐゴシック"/>
              </a:rPr>
              <a:t>For regular, rescheduled, or special meetings:</a:t>
            </a:r>
          </a:p>
          <a:p>
            <a:pPr lvl="1" eaLnBrk="1" hangingPunct="1">
              <a:buFont typeface="Arial" charset="0"/>
              <a:buChar char="•"/>
              <a:defRPr/>
            </a:pPr>
            <a:r>
              <a:rPr lang="en-US" altLang="en-US" sz="2800" b="1" dirty="0">
                <a:latin typeface="Arial"/>
                <a:ea typeface="ＭＳ Ｐゴシック"/>
              </a:rPr>
              <a:t>IF</a:t>
            </a:r>
            <a:r>
              <a:rPr lang="en-US" altLang="en-US" sz="2800" dirty="0">
                <a:latin typeface="Arial"/>
                <a:ea typeface="ＭＳ Ｐゴシック"/>
              </a:rPr>
              <a:t> a “dynamic” website</a:t>
            </a:r>
          </a:p>
          <a:p>
            <a:pPr lvl="1" eaLnBrk="1" hangingPunct="1">
              <a:buFont typeface="Arial" charset="0"/>
              <a:buChar char="•"/>
              <a:defRPr/>
            </a:pPr>
            <a:r>
              <a:rPr lang="en-US" altLang="en-US" sz="2800" b="1" dirty="0">
                <a:latin typeface="Arial"/>
                <a:ea typeface="ＭＳ Ｐゴシック"/>
              </a:rPr>
              <a:t>THEN</a:t>
            </a:r>
            <a:r>
              <a:rPr lang="en-US" altLang="en-US" sz="2800" dirty="0">
                <a:latin typeface="Arial"/>
                <a:ea typeface="ＭＳ Ｐゴシック"/>
              </a:rPr>
              <a:t> notice shall be put on the website in a conspicuous location (active calendar)</a:t>
            </a:r>
            <a:endParaRPr lang="en-US" altLang="en-US" sz="2400" dirty="0">
              <a:latin typeface="Arial"/>
              <a:ea typeface="ＭＳ Ｐゴシック"/>
              <a:cs typeface="Arial"/>
            </a:endParaRPr>
          </a:p>
          <a:p>
            <a:pPr lvl="1">
              <a:buClr>
                <a:srgbClr val="404040"/>
              </a:buClr>
              <a:buFont typeface="Arial" charset="0"/>
              <a:buChar char="•"/>
              <a:defRPr/>
            </a:pPr>
            <a:r>
              <a:rPr lang="en-US" altLang="en-US" sz="2400" b="1" dirty="0">
                <a:latin typeface="Arial"/>
                <a:ea typeface="ＭＳ Ｐゴシック"/>
                <a:cs typeface="Arial"/>
              </a:rPr>
              <a:t>Minimum of 18-hours in advance </a:t>
            </a:r>
            <a:r>
              <a:rPr lang="en-US" sz="2400" dirty="0">
                <a:latin typeface="Arial"/>
                <a:ea typeface="ＭＳ Ｐゴシック"/>
                <a:cs typeface="Arial"/>
              </a:rPr>
              <a:t>–</a:t>
            </a:r>
            <a:r>
              <a:rPr lang="en-US" sz="2000" dirty="0">
                <a:latin typeface="Arial"/>
                <a:ea typeface="ＭＳ Ｐゴシック"/>
                <a:cs typeface="Arial"/>
              </a:rPr>
              <a:t>MCL 15.264</a:t>
            </a:r>
            <a:endParaRPr lang="en-US" altLang="en-US" sz="2400">
              <a:latin typeface="Arial"/>
              <a:ea typeface="ＭＳ Ｐゴシック"/>
            </a:endParaRPr>
          </a:p>
          <a:p>
            <a:pPr marL="0" indent="0" eaLnBrk="1" hangingPunct="1">
              <a:buNone/>
              <a:defRPr/>
            </a:pPr>
            <a:endParaRPr lang="en-US" altLang="en-US"/>
          </a:p>
        </p:txBody>
      </p:sp>
      <p:sp>
        <p:nvSpPr>
          <p:cNvPr id="3" name="Slide Number Placeholder 2"/>
          <p:cNvSpPr>
            <a:spLocks noGrp="1"/>
          </p:cNvSpPr>
          <p:nvPr>
            <p:ph type="sldNum" sz="quarter" idx="12"/>
          </p:nvPr>
        </p:nvSpPr>
        <p:spPr/>
        <p:txBody>
          <a:bodyPr/>
          <a:lstStyle/>
          <a:p>
            <a:pPr>
              <a:defRPr/>
            </a:pPr>
            <a:fld id="{F5EAA0D0-EAD8-46CE-AD53-BE66B0FDDD68}" type="slidenum">
              <a:rPr lang="en-US" altLang="en-US" smtClean="0"/>
              <a:pPr>
                <a:defRPr/>
              </a:pPr>
              <a:t>18</a:t>
            </a:fld>
            <a:endParaRPr lang="en-US" altLang="en-US"/>
          </a:p>
        </p:txBody>
      </p:sp>
      <p:pic>
        <p:nvPicPr>
          <p:cNvPr id="4" name="Picture 4" descr="Graphical user interface&#10;&#10;Description automatically generated">
            <a:extLst>
              <a:ext uri="{FF2B5EF4-FFF2-40B4-BE49-F238E27FC236}">
                <a16:creationId xmlns:a16="http://schemas.microsoft.com/office/drawing/2014/main" id="{F0FC55A7-8228-43BD-BEC6-49794E4195E6}"/>
              </a:ext>
            </a:extLst>
          </p:cNvPr>
          <p:cNvPicPr>
            <a:picLocks noChangeAspect="1"/>
          </p:cNvPicPr>
          <p:nvPr/>
        </p:nvPicPr>
        <p:blipFill>
          <a:blip r:embed="rId3"/>
          <a:stretch>
            <a:fillRect/>
          </a:stretch>
        </p:blipFill>
        <p:spPr>
          <a:xfrm>
            <a:off x="6792686" y="2120165"/>
            <a:ext cx="5271104" cy="3222432"/>
          </a:xfrm>
          <a:prstGeom prst="rect">
            <a:avLst/>
          </a:prstGeom>
        </p:spPr>
      </p:pic>
      <p:pic>
        <p:nvPicPr>
          <p:cNvPr id="6" name="Picture 6" descr="A picture containing logo&#10;&#10;Description automatically generated">
            <a:extLst>
              <a:ext uri="{FF2B5EF4-FFF2-40B4-BE49-F238E27FC236}">
                <a16:creationId xmlns:a16="http://schemas.microsoft.com/office/drawing/2014/main" id="{0E4D025F-D001-40E1-9587-E1409C820FF8}"/>
              </a:ext>
            </a:extLst>
          </p:cNvPr>
          <p:cNvPicPr>
            <a:picLocks noChangeAspect="1"/>
          </p:cNvPicPr>
          <p:nvPr/>
        </p:nvPicPr>
        <p:blipFill>
          <a:blip r:embed="rId4"/>
          <a:stretch>
            <a:fillRect/>
          </a:stretch>
        </p:blipFill>
        <p:spPr>
          <a:xfrm>
            <a:off x="6791577" y="1273937"/>
            <a:ext cx="2815772" cy="841019"/>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45105" y="979813"/>
            <a:ext cx="10972800" cy="480233"/>
          </a:xfrm>
        </p:spPr>
        <p:txBody>
          <a:bodyPr>
            <a:noAutofit/>
          </a:bodyPr>
          <a:lstStyle/>
          <a:p>
            <a:pPr eaLnBrk="1" hangingPunct="1">
              <a:defRPr/>
            </a:pPr>
            <a:r>
              <a:rPr lang="en-US" altLang="en-US">
                <a:latin typeface="Arial"/>
                <a:ea typeface="ＭＳ Ｐゴシック"/>
                <a:cs typeface="Arial"/>
              </a:rPr>
              <a:t>Notices- Timing</a:t>
            </a:r>
            <a:endParaRPr lang="en-US" altLang="en-US" b="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31747" name="Rectangle 3"/>
          <p:cNvSpPr>
            <a:spLocks noGrp="1" noChangeArrowheads="1"/>
          </p:cNvSpPr>
          <p:nvPr>
            <p:ph idx="1"/>
          </p:nvPr>
        </p:nvSpPr>
        <p:spPr>
          <a:xfrm>
            <a:off x="692456" y="1133909"/>
            <a:ext cx="7249487" cy="4767263"/>
          </a:xfrm>
        </p:spPr>
        <p:txBody>
          <a:bodyPr lIns="91440" tIns="45720" rIns="91440" bIns="45720" anchor="t"/>
          <a:lstStyle/>
          <a:p>
            <a:pPr marL="0" indent="0" eaLnBrk="1" hangingPunct="1">
              <a:buNone/>
              <a:defRPr/>
            </a:pPr>
            <a:endParaRPr lang="en-US" altLang="en-US" sz="3600"/>
          </a:p>
          <a:p>
            <a:pPr eaLnBrk="1" hangingPunct="1">
              <a:spcBef>
                <a:spcPts val="1200"/>
              </a:spcBef>
              <a:defRPr/>
            </a:pPr>
            <a:r>
              <a:rPr lang="en-US" altLang="en-US" sz="3200">
                <a:latin typeface="Arial"/>
                <a:ea typeface="ＭＳ Ｐゴシック"/>
              </a:rPr>
              <a:t>Regular meetings</a:t>
            </a:r>
          </a:p>
          <a:p>
            <a:pPr lvl="1" eaLnBrk="1" hangingPunct="1">
              <a:defRPr/>
            </a:pPr>
            <a:r>
              <a:rPr lang="en-US" altLang="en-US" sz="3200">
                <a:latin typeface="Arial"/>
                <a:ea typeface="ＭＳ Ｐゴシック"/>
              </a:rPr>
              <a:t>Post </a:t>
            </a:r>
            <a:r>
              <a:rPr lang="en-US" altLang="en-US" sz="3200" b="1">
                <a:latin typeface="Arial"/>
                <a:ea typeface="ＭＳ Ｐゴシック"/>
              </a:rPr>
              <a:t>annual calendar </a:t>
            </a:r>
            <a:r>
              <a:rPr lang="en-US" altLang="en-US" sz="3200">
                <a:latin typeface="Arial"/>
                <a:ea typeface="ＭＳ Ｐゴシック"/>
              </a:rPr>
              <a:t>within 10 days after first meeting</a:t>
            </a:r>
          </a:p>
          <a:p>
            <a:pPr lvl="1" eaLnBrk="1" hangingPunct="1">
              <a:defRPr/>
            </a:pPr>
            <a:r>
              <a:rPr lang="en-US" altLang="en-US" sz="3200">
                <a:latin typeface="Arial"/>
                <a:ea typeface="ＭＳ Ｐゴシック"/>
              </a:rPr>
              <a:t>Post </a:t>
            </a:r>
            <a:r>
              <a:rPr lang="en-US" altLang="en-US" sz="3200" b="1">
                <a:latin typeface="Arial"/>
                <a:ea typeface="ＭＳ Ｐゴシック"/>
              </a:rPr>
              <a:t>changes to regular meeting schedule</a:t>
            </a:r>
            <a:r>
              <a:rPr lang="en-US" altLang="en-US" sz="3200">
                <a:latin typeface="Arial"/>
                <a:ea typeface="ＭＳ Ｐゴシック"/>
              </a:rPr>
              <a:t> </a:t>
            </a:r>
            <a:r>
              <a:rPr lang="en-US" altLang="en-US" sz="3200" b="1">
                <a:latin typeface="Arial"/>
                <a:ea typeface="ＭＳ Ｐゴシック"/>
              </a:rPr>
              <a:t>within 3 days of meeting </a:t>
            </a:r>
            <a:endParaRPr lang="en-US" altLang="en-US" sz="3200">
              <a:latin typeface="Arial"/>
              <a:ea typeface="ＭＳ Ｐゴシック"/>
            </a:endParaRPr>
          </a:p>
          <a:p>
            <a:pPr marL="457200" lvl="1" indent="0" eaLnBrk="1" hangingPunct="1">
              <a:buNone/>
              <a:defRPr/>
            </a:pPr>
            <a:r>
              <a:rPr lang="en-US" altLang="en-US" sz="1600">
                <a:latin typeface="Arial"/>
                <a:ea typeface="ＭＳ Ｐゴシック"/>
              </a:rPr>
              <a:t>	</a:t>
            </a:r>
            <a:r>
              <a:rPr lang="en-US" altLang="en-US" sz="1800">
                <a:latin typeface="Arial"/>
                <a:ea typeface="ＭＳ Ｐゴシック"/>
              </a:rPr>
              <a:t>--MCL 15.256(2 &amp; 3)</a:t>
            </a: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19</a:t>
            </a:fld>
            <a:endParaRPr lang="en-US" altLang="en-US"/>
          </a:p>
        </p:txBody>
      </p:sp>
      <p:pic>
        <p:nvPicPr>
          <p:cNvPr id="4" name="Picture 3"/>
          <p:cNvPicPr>
            <a:picLocks noChangeAspect="1"/>
          </p:cNvPicPr>
          <p:nvPr/>
        </p:nvPicPr>
        <p:blipFill>
          <a:blip r:embed="rId3"/>
          <a:stretch>
            <a:fillRect/>
          </a:stretch>
        </p:blipFill>
        <p:spPr>
          <a:xfrm>
            <a:off x="9393155" y="796315"/>
            <a:ext cx="2242318" cy="2473704"/>
          </a:xfrm>
          <a:prstGeom prst="rect">
            <a:avLst/>
          </a:prstGeom>
        </p:spPr>
      </p:pic>
      <p:pic>
        <p:nvPicPr>
          <p:cNvPr id="5" name="Picture 4"/>
          <p:cNvPicPr>
            <a:picLocks noChangeAspect="1"/>
          </p:cNvPicPr>
          <p:nvPr/>
        </p:nvPicPr>
        <p:blipFill>
          <a:blip r:embed="rId4"/>
          <a:stretch>
            <a:fillRect/>
          </a:stretch>
        </p:blipFill>
        <p:spPr>
          <a:xfrm>
            <a:off x="9388945" y="3520676"/>
            <a:ext cx="2259932" cy="2410525"/>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2196966" y="2725003"/>
            <a:ext cx="8308346" cy="923330"/>
          </a:xfrm>
          <a:prstGeom prst="rect">
            <a:avLst/>
          </a:prstGeom>
          <a:noFill/>
          <a:ln w="12700" cap="sq">
            <a:noFill/>
            <a:miter lim="800000"/>
            <a:headEnd type="none" w="sm" len="sm"/>
            <a:tailEnd type="none" w="sm" len="sm"/>
          </a:ln>
          <a:effectLst/>
        </p:spPr>
        <p:txBody>
          <a:bodyPr wrap="square" lIns="91440" tIns="45720" rIns="91440" bIns="45720" anchor="t">
            <a:spAutoFit/>
          </a:bodyPr>
          <a:lstStyle/>
          <a:p>
            <a:pPr algn="ctr">
              <a:defRPr/>
            </a:pPr>
            <a:r>
              <a:rPr lang="en-US" sz="5400" b="1">
                <a:solidFill>
                  <a:srgbClr val="18453B"/>
                </a:solidFill>
                <a:latin typeface="Arial"/>
                <a:ea typeface="ＭＳ Ｐゴシック"/>
                <a:cs typeface="Arial"/>
              </a:rPr>
              <a:t>Open Meetings Act: 201 </a:t>
            </a:r>
            <a:endParaRPr lang="en-US" sz="5400" b="1">
              <a:solidFill>
                <a:srgbClr val="18453B"/>
              </a:solidFill>
              <a:ea typeface="ＭＳ Ｐゴシック" charset="-128"/>
              <a:cs typeface="Arial" panose="020B0604020202020204" pitchFamily="34" charset="0"/>
            </a:endParaRPr>
          </a:p>
        </p:txBody>
      </p:sp>
      <p:pic>
        <p:nvPicPr>
          <p:cNvPr id="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9177" y="1037979"/>
            <a:ext cx="5199852" cy="67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86428" y="4446235"/>
            <a:ext cx="4762842" cy="1138773"/>
          </a:xfrm>
          <a:prstGeom prst="rect">
            <a:avLst/>
          </a:prstGeom>
          <a:noFill/>
        </p:spPr>
        <p:txBody>
          <a:bodyPr wrap="none" lIns="91440" tIns="45720" rIns="91440" bIns="45720" rtlCol="0" anchor="t">
            <a:spAutoFit/>
          </a:bodyPr>
          <a:lstStyle/>
          <a:p>
            <a:pPr algn="ctr"/>
            <a:r>
              <a:rPr lang="en-US" sz="3600">
                <a:latin typeface="Arial"/>
                <a:ea typeface="ＭＳ Ｐゴシック"/>
                <a:cs typeface="Arial"/>
              </a:rPr>
              <a:t>September 2021</a:t>
            </a:r>
          </a:p>
          <a:p>
            <a:pPr algn="ctr"/>
            <a:r>
              <a:rPr lang="en-US" sz="3200">
                <a:latin typeface="Arial"/>
                <a:ea typeface="ＭＳ Ｐゴシック"/>
                <a:cs typeface="Arial"/>
              </a:rPr>
              <a:t>Manistee County Summit</a:t>
            </a:r>
            <a:endParaRPr lang="en-US" sz="3200">
              <a:cs typeface="Arial"/>
            </a:endParaRPr>
          </a:p>
        </p:txBody>
      </p:sp>
      <p:sp>
        <p:nvSpPr>
          <p:cNvPr id="2" name="Slide Number Placeholder 1"/>
          <p:cNvSpPr>
            <a:spLocks noGrp="1"/>
          </p:cNvSpPr>
          <p:nvPr>
            <p:ph type="sldNum" sz="quarter" idx="12"/>
          </p:nvPr>
        </p:nvSpPr>
        <p:spPr/>
        <p:txBody>
          <a:bodyPr/>
          <a:lstStyle/>
          <a:p>
            <a:pPr>
              <a:defRPr/>
            </a:pPr>
            <a:fld id="{550A6CF5-3BAA-4301-9C7B-C282ED4437B2}" type="slidenum">
              <a:rPr lang="en-US" smtClean="0"/>
              <a:pPr>
                <a:defRPr/>
              </a:pPr>
              <a:t>2</a:t>
            </a:fld>
            <a:endParaRPr lang="en-US"/>
          </a:p>
        </p:txBody>
      </p:sp>
    </p:spTree>
    <p:extLst>
      <p:ext uri="{BB962C8B-B14F-4D97-AF65-F5344CB8AC3E}">
        <p14:creationId xmlns:p14="http://schemas.microsoft.com/office/powerpoint/2010/main" val="1796893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08000" y="961342"/>
            <a:ext cx="8229600" cy="480233"/>
          </a:xfrm>
        </p:spPr>
        <p:txBody>
          <a:bodyPr>
            <a:noAutofit/>
          </a:bodyPr>
          <a:lstStyle/>
          <a:p>
            <a:pPr eaLnBrk="1" hangingPunct="1">
              <a:defRPr/>
            </a:pPr>
            <a:r>
              <a:rPr lang="en-US" altLang="en-US">
                <a:latin typeface="Arial"/>
                <a:ea typeface="ＭＳ Ｐゴシック"/>
                <a:cs typeface="Arial"/>
              </a:rPr>
              <a:t>Notices-Timing</a:t>
            </a:r>
            <a:endParaRPr lang="en-US" altLang="en-US" b="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31747" name="Rectangle 3"/>
          <p:cNvSpPr>
            <a:spLocks noGrp="1" noChangeArrowheads="1"/>
          </p:cNvSpPr>
          <p:nvPr>
            <p:ph idx="1"/>
          </p:nvPr>
        </p:nvSpPr>
        <p:spPr>
          <a:xfrm>
            <a:off x="512101" y="1944821"/>
            <a:ext cx="8184806" cy="4744852"/>
          </a:xfrm>
        </p:spPr>
        <p:txBody>
          <a:bodyPr lIns="91440" tIns="45720" rIns="91440" bIns="45720" anchor="t"/>
          <a:lstStyle/>
          <a:p>
            <a:pPr marL="0" indent="0" eaLnBrk="1" hangingPunct="1">
              <a:buNone/>
              <a:defRPr/>
            </a:pPr>
            <a:r>
              <a:rPr lang="en-US" altLang="en-US" sz="3200" dirty="0">
                <a:latin typeface="Arial"/>
                <a:ea typeface="ＭＳ Ｐゴシック"/>
              </a:rPr>
              <a:t>Rescheduled regular or special meeting</a:t>
            </a:r>
            <a:endParaRPr lang="en-US" altLang="en-US" sz="3600" dirty="0">
              <a:latin typeface="Arial"/>
              <a:ea typeface="ＭＳ Ｐゴシック"/>
            </a:endParaRPr>
          </a:p>
          <a:p>
            <a:pPr lvl="1" eaLnBrk="1" hangingPunct="1">
              <a:defRPr/>
            </a:pPr>
            <a:r>
              <a:rPr lang="en-US" altLang="en-US" sz="2800" dirty="0">
                <a:latin typeface="Arial"/>
                <a:ea typeface="ＭＳ Ｐゴシック"/>
              </a:rPr>
              <a:t>Post </a:t>
            </a:r>
            <a:r>
              <a:rPr lang="en-US" altLang="en-US" sz="2800" b="1" dirty="0">
                <a:latin typeface="Arial"/>
                <a:ea typeface="ＭＳ Ｐゴシック"/>
              </a:rPr>
              <a:t>18 hours </a:t>
            </a:r>
            <a:r>
              <a:rPr lang="en-US" altLang="en-US" sz="2800" dirty="0">
                <a:latin typeface="Arial"/>
                <a:ea typeface="ＭＳ Ｐゴシック"/>
              </a:rPr>
              <a:t>before meeting</a:t>
            </a:r>
            <a:r>
              <a:rPr lang="en-US" altLang="en-US" sz="3200" dirty="0">
                <a:latin typeface="Arial"/>
                <a:ea typeface="ＭＳ Ｐゴシック"/>
              </a:rPr>
              <a:t> </a:t>
            </a:r>
            <a:r>
              <a:rPr lang="en-US" altLang="en-US" sz="2000" dirty="0">
                <a:latin typeface="Arial"/>
                <a:ea typeface="ＭＳ Ｐゴシック"/>
              </a:rPr>
              <a:t>--MCL </a:t>
            </a:r>
            <a:r>
              <a:rPr lang="en-US" altLang="en-US" sz="2400" dirty="0">
                <a:latin typeface="Arial"/>
                <a:ea typeface="ＭＳ Ｐゴシック"/>
              </a:rPr>
              <a:t>15.265(4)</a:t>
            </a:r>
          </a:p>
          <a:p>
            <a:pPr lvl="1" eaLnBrk="1" hangingPunct="1">
              <a:defRPr/>
            </a:pPr>
            <a:r>
              <a:rPr lang="en-US" altLang="en-US" sz="2800" dirty="0">
                <a:latin typeface="Arial"/>
                <a:ea typeface="ＭＳ Ｐゴシック"/>
              </a:rPr>
              <a:t>Also applies if recessed more than 36 hours</a:t>
            </a:r>
            <a:r>
              <a:rPr lang="en-US" altLang="en-US" sz="3200" dirty="0">
                <a:latin typeface="Arial"/>
                <a:ea typeface="ＭＳ Ｐゴシック"/>
              </a:rPr>
              <a:t> </a:t>
            </a:r>
            <a:r>
              <a:rPr lang="en-US" altLang="en-US" sz="2000" dirty="0">
                <a:latin typeface="Arial"/>
                <a:ea typeface="ＭＳ Ｐゴシック"/>
              </a:rPr>
              <a:t>–MCL </a:t>
            </a:r>
            <a:r>
              <a:rPr lang="en-US" altLang="en-US" sz="2400" dirty="0">
                <a:latin typeface="Arial"/>
                <a:ea typeface="ＭＳ Ｐゴシック"/>
              </a:rPr>
              <a:t>15.265(5)</a:t>
            </a:r>
          </a:p>
          <a:p>
            <a:pPr lvl="1">
              <a:buClr>
                <a:srgbClr val="404040"/>
              </a:buClr>
              <a:defRPr/>
            </a:pPr>
            <a:r>
              <a:rPr lang="en-US" altLang="en-US" sz="2800" dirty="0">
                <a:latin typeface="Arial"/>
                <a:ea typeface="ＭＳ Ｐゴシック"/>
              </a:rPr>
              <a:t>18-hour notice </a:t>
            </a:r>
            <a:r>
              <a:rPr lang="en-US" altLang="en-US" sz="2800" u="sng" dirty="0">
                <a:latin typeface="Arial"/>
                <a:ea typeface="ＭＳ Ｐゴシック"/>
              </a:rPr>
              <a:t>must be accessible</a:t>
            </a:r>
            <a:r>
              <a:rPr lang="en-US" altLang="en-US" sz="2800" dirty="0">
                <a:latin typeface="Arial"/>
                <a:ea typeface="ＭＳ Ｐゴシック"/>
              </a:rPr>
              <a:t> (only count hours the building open to public) </a:t>
            </a:r>
            <a:r>
              <a:rPr lang="en-US" sz="2000" dirty="0">
                <a:latin typeface="Arial"/>
                <a:ea typeface="ＭＳ Ｐゴシック"/>
                <a:cs typeface="Arial"/>
              </a:rPr>
              <a:t>(OAG 5724) </a:t>
            </a:r>
          </a:p>
          <a:p>
            <a:pPr lvl="2">
              <a:buClr>
                <a:srgbClr val="404040"/>
              </a:buClr>
              <a:defRPr/>
            </a:pPr>
            <a:r>
              <a:rPr lang="en-US" sz="2000" dirty="0">
                <a:latin typeface="Arial"/>
                <a:ea typeface="ＭＳ Ｐゴシック"/>
                <a:cs typeface="Arial"/>
              </a:rPr>
              <a:t>Can be placed on the front door, viewable from the exterior of the building, to "add" to the accessible hour count. </a:t>
            </a: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20</a:t>
            </a:fld>
            <a:endParaRPr lang="en-US" altLang="en-US"/>
          </a:p>
        </p:txBody>
      </p:sp>
      <p:pic>
        <p:nvPicPr>
          <p:cNvPr id="3" name="Picture 2"/>
          <p:cNvPicPr>
            <a:picLocks noChangeAspect="1"/>
          </p:cNvPicPr>
          <p:nvPr/>
        </p:nvPicPr>
        <p:blipFill>
          <a:blip r:embed="rId3"/>
          <a:stretch>
            <a:fillRect/>
          </a:stretch>
        </p:blipFill>
        <p:spPr>
          <a:xfrm>
            <a:off x="9293142" y="1019458"/>
            <a:ext cx="2260213" cy="2230135"/>
          </a:xfrm>
          <a:prstGeom prst="rect">
            <a:avLst/>
          </a:prstGeom>
        </p:spPr>
      </p:pic>
      <p:pic>
        <p:nvPicPr>
          <p:cNvPr id="4" name="Picture 4" descr="A picture containing text, outdoor, sign&#10;&#10;Description automatically generated">
            <a:extLst>
              <a:ext uri="{FF2B5EF4-FFF2-40B4-BE49-F238E27FC236}">
                <a16:creationId xmlns:a16="http://schemas.microsoft.com/office/drawing/2014/main" id="{EC4C39E0-4F7C-402F-800F-321F40CA7ECA}"/>
              </a:ext>
            </a:extLst>
          </p:cNvPr>
          <p:cNvPicPr>
            <a:picLocks noChangeAspect="1"/>
          </p:cNvPicPr>
          <p:nvPr/>
        </p:nvPicPr>
        <p:blipFill>
          <a:blip r:embed="rId4"/>
          <a:stretch>
            <a:fillRect/>
          </a:stretch>
        </p:blipFill>
        <p:spPr>
          <a:xfrm>
            <a:off x="9262193" y="3594625"/>
            <a:ext cx="2289657" cy="2231356"/>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26"/>
          <p:cNvSpPr txBox="1">
            <a:spLocks noChangeArrowheads="1"/>
          </p:cNvSpPr>
          <p:nvPr/>
        </p:nvSpPr>
        <p:spPr>
          <a:xfrm>
            <a:off x="284639" y="837249"/>
            <a:ext cx="11284431" cy="1176337"/>
          </a:xfrm>
          <a:prstGeom prst="rect">
            <a:avLst/>
          </a:prstGeom>
        </p:spPr>
        <p:txBody>
          <a:bodyPr lIns="91440" tIns="45720" rIns="91440" bIns="45720" anchor="t">
            <a:noAutofit/>
          </a:bodyPr>
          <a:lstStyle>
            <a:lvl1pPr algn="ctr" defTabSz="457200" rtl="0" eaLnBrk="0" fontAlgn="base" hangingPunct="0">
              <a:spcBef>
                <a:spcPct val="0"/>
              </a:spcBef>
              <a:spcAft>
                <a:spcPct val="0"/>
              </a:spcAft>
              <a:defRPr sz="4400" b="0" i="0" u="none" kern="1200">
                <a:solidFill>
                  <a:schemeClr val="tx1"/>
                </a:solidFill>
                <a:latin typeface="Arial Black" panose="020B0A04020102020204" pitchFamily="34" charset="0"/>
                <a:ea typeface="ＭＳ Ｐゴシック" charset="-128"/>
                <a:cs typeface="Arial Black" panose="020B0A04020102020204" pitchFamily="34" charset="0"/>
              </a:defRPr>
            </a:lvl1pPr>
            <a:lvl2pPr algn="ctr" defTabSz="457200" rtl="0" eaLnBrk="0" fontAlgn="base" hangingPunct="0">
              <a:spcBef>
                <a:spcPct val="0"/>
              </a:spcBef>
              <a:spcAft>
                <a:spcPct val="0"/>
              </a:spcAft>
              <a:defRPr sz="4400">
                <a:solidFill>
                  <a:schemeClr val="tx1"/>
                </a:solidFill>
                <a:latin typeface="Arial Black" pitchFamily="34" charset="0"/>
                <a:ea typeface="ＭＳ Ｐゴシック" charset="-128"/>
                <a:cs typeface="Arial Black" pitchFamily="34" charset="0"/>
              </a:defRPr>
            </a:lvl2pPr>
            <a:lvl3pPr algn="ctr" defTabSz="457200" rtl="0" eaLnBrk="0" fontAlgn="base" hangingPunct="0">
              <a:spcBef>
                <a:spcPct val="0"/>
              </a:spcBef>
              <a:spcAft>
                <a:spcPct val="0"/>
              </a:spcAft>
              <a:defRPr sz="4400">
                <a:solidFill>
                  <a:schemeClr val="tx1"/>
                </a:solidFill>
                <a:latin typeface="Arial Black" pitchFamily="34" charset="0"/>
                <a:ea typeface="ＭＳ Ｐゴシック" charset="-128"/>
                <a:cs typeface="Arial Black" pitchFamily="34" charset="0"/>
              </a:defRPr>
            </a:lvl3pPr>
            <a:lvl4pPr algn="ctr" defTabSz="457200" rtl="0" eaLnBrk="0" fontAlgn="base" hangingPunct="0">
              <a:spcBef>
                <a:spcPct val="0"/>
              </a:spcBef>
              <a:spcAft>
                <a:spcPct val="0"/>
              </a:spcAft>
              <a:defRPr sz="4400">
                <a:solidFill>
                  <a:schemeClr val="tx1"/>
                </a:solidFill>
                <a:latin typeface="Arial Black" pitchFamily="34" charset="0"/>
                <a:ea typeface="ＭＳ Ｐゴシック" charset="-128"/>
                <a:cs typeface="Arial Black" pitchFamily="34" charset="0"/>
              </a:defRPr>
            </a:lvl4pPr>
            <a:lvl5pPr algn="ctr" defTabSz="457200" rtl="0" eaLnBrk="0" fontAlgn="base" hangingPunct="0">
              <a:spcBef>
                <a:spcPct val="0"/>
              </a:spcBef>
              <a:spcAft>
                <a:spcPct val="0"/>
              </a:spcAft>
              <a:defRPr sz="4400">
                <a:solidFill>
                  <a:schemeClr val="tx1"/>
                </a:solidFill>
                <a:latin typeface="Arial Black" pitchFamily="34" charset="0"/>
                <a:ea typeface="ＭＳ Ｐゴシック" charset="-128"/>
                <a:cs typeface="Arial Black" pitchFamily="34" charset="0"/>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algn="l" eaLnBrk="1" hangingPunct="1">
              <a:defRPr/>
            </a:pPr>
            <a:r>
              <a:rPr lang="en-US" altLang="en-US" sz="3600" b="1" dirty="0">
                <a:solidFill>
                  <a:srgbClr val="0C533A"/>
                </a:solidFill>
                <a:latin typeface="Arial"/>
                <a:ea typeface="ＭＳ Ｐゴシック"/>
                <a:cs typeface="Arial"/>
              </a:rPr>
              <a:t>Post Agenda: Electronic Meeting  (</a:t>
            </a:r>
            <a:r>
              <a:rPr lang="en-US" altLang="en-US" sz="3600" b="1" u="sng" dirty="0">
                <a:solidFill>
                  <a:srgbClr val="0C533A"/>
                </a:solidFill>
                <a:latin typeface="Arial"/>
                <a:ea typeface="ＭＳ Ｐゴシック"/>
                <a:cs typeface="Arial"/>
              </a:rPr>
              <a:t>NEW</a:t>
            </a:r>
            <a:r>
              <a:rPr lang="en-US" altLang="en-US" sz="3600" b="1" dirty="0">
                <a:solidFill>
                  <a:srgbClr val="0C533A"/>
                </a:solidFill>
                <a:latin typeface="Arial"/>
                <a:ea typeface="ＭＳ Ｐゴシック"/>
                <a:cs typeface="Arial"/>
              </a:rPr>
              <a:t> in 2020)</a:t>
            </a:r>
            <a:endParaRPr lang="en-US" altLang="en-US" sz="3600" b="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101382" name="TextBox 9"/>
          <p:cNvSpPr txBox="1">
            <a:spLocks noChangeArrowheads="1"/>
          </p:cNvSpPr>
          <p:nvPr/>
        </p:nvSpPr>
        <p:spPr bwMode="auto">
          <a:xfrm>
            <a:off x="669091" y="1717347"/>
            <a:ext cx="57290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cs typeface="Arial" panose="020B0604020202020204" pitchFamily="34" charset="0"/>
            </a:endParaRPr>
          </a:p>
        </p:txBody>
      </p:sp>
      <p:sp>
        <p:nvSpPr>
          <p:cNvPr id="2" name="Slide Number Placeholder 1"/>
          <p:cNvSpPr>
            <a:spLocks noGrp="1"/>
          </p:cNvSpPr>
          <p:nvPr>
            <p:ph type="sldNum" sz="quarter" idx="12"/>
          </p:nvPr>
        </p:nvSpPr>
        <p:spPr/>
        <p:txBody>
          <a:bodyPr/>
          <a:lstStyle/>
          <a:p>
            <a:pPr eaLnBrk="1" hangingPunct="1">
              <a:defRPr/>
            </a:pPr>
            <a:fld id="{708720CB-BE27-4860-9588-5CD2B15DEB91}" type="slidenum">
              <a:rPr lang="en-US">
                <a:solidFill>
                  <a:prstClr val="white"/>
                </a:solidFill>
                <a:ea typeface="ＭＳ Ｐゴシック" pitchFamily="49" charset="-128"/>
              </a:rPr>
              <a:pPr eaLnBrk="1" hangingPunct="1">
                <a:defRPr/>
              </a:pPr>
              <a:t>21</a:t>
            </a:fld>
            <a:endParaRPr lang="en-US">
              <a:solidFill>
                <a:prstClr val="white"/>
              </a:solidFill>
              <a:ea typeface="ＭＳ Ｐゴシック" pitchFamily="49" charset="-128"/>
            </a:endParaRPr>
          </a:p>
        </p:txBody>
      </p:sp>
      <p:sp>
        <p:nvSpPr>
          <p:cNvPr id="3" name="TextBox 2">
            <a:extLst>
              <a:ext uri="{FF2B5EF4-FFF2-40B4-BE49-F238E27FC236}">
                <a16:creationId xmlns:a16="http://schemas.microsoft.com/office/drawing/2014/main" id="{66416826-994E-4D90-8A21-59E2D30516E8}"/>
              </a:ext>
            </a:extLst>
          </p:cNvPr>
          <p:cNvSpPr txBox="1"/>
          <p:nvPr/>
        </p:nvSpPr>
        <p:spPr>
          <a:xfrm>
            <a:off x="591095" y="1710912"/>
            <a:ext cx="823197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ea typeface="ＭＳ Ｐゴシック"/>
                <a:cs typeface="Arial"/>
              </a:rPr>
              <a:t>PA 228 of 2020</a:t>
            </a:r>
            <a:r>
              <a:rPr lang="en-US">
                <a:latin typeface="Arial"/>
                <a:ea typeface="ＭＳ Ｐゴシック"/>
                <a:cs typeface="Arial"/>
              </a:rPr>
              <a:t> requires..."if an agenda exists </a:t>
            </a:r>
            <a:r>
              <a:rPr lang="en-US" b="1" u="sng">
                <a:latin typeface="Arial"/>
                <a:ea typeface="ＭＳ Ｐゴシック"/>
                <a:cs typeface="Arial"/>
              </a:rPr>
              <a:t>for an electronic meeting</a:t>
            </a:r>
            <a:r>
              <a:rPr lang="en-US">
                <a:latin typeface="Arial"/>
                <a:ea typeface="ＭＳ Ｐゴシック"/>
                <a:cs typeface="Arial"/>
              </a:rPr>
              <a:t> held under this section by a public body that directly or </a:t>
            </a:r>
            <a:r>
              <a:rPr lang="en-US" b="1" u="sng">
                <a:latin typeface="Arial"/>
                <a:ea typeface="ＭＳ Ｐゴシック"/>
                <a:cs typeface="Arial"/>
              </a:rPr>
              <a:t>indirectly maintains an official internet presence</a:t>
            </a:r>
            <a:r>
              <a:rPr lang="en-US">
                <a:latin typeface="Arial"/>
                <a:ea typeface="ＭＳ Ｐゴシック"/>
                <a:cs typeface="Arial"/>
              </a:rPr>
              <a:t> that includes monthly or more frequent updates of public meeting agendas or minutes, the public body shall, on a portion of the website that is fully accessible to the public, </a:t>
            </a:r>
            <a:r>
              <a:rPr lang="en-US" b="1" u="sng">
                <a:latin typeface="Arial"/>
                <a:ea typeface="ＭＳ Ｐゴシック"/>
                <a:cs typeface="Arial"/>
              </a:rPr>
              <a:t>make the agenda available to the public at least 2 hours before the electronic meeting begins</a:t>
            </a:r>
            <a:r>
              <a:rPr lang="en-US">
                <a:latin typeface="Arial"/>
                <a:ea typeface="ＭＳ Ｐゴシック"/>
                <a:cs typeface="Arial"/>
              </a:rPr>
              <a:t>. This publication of the agenda does not prohibit subsequent amendment of the agenda at the meeting."    --MCL 15.263a (5)</a:t>
            </a:r>
            <a:endParaRPr lang="en-US">
              <a:cs typeface="Arial"/>
            </a:endParaRPr>
          </a:p>
        </p:txBody>
      </p:sp>
      <p:pic>
        <p:nvPicPr>
          <p:cNvPr id="4" name="Picture 4" descr="Graphical user interface, text&#10;&#10;Description automatically generated">
            <a:extLst>
              <a:ext uri="{FF2B5EF4-FFF2-40B4-BE49-F238E27FC236}">
                <a16:creationId xmlns:a16="http://schemas.microsoft.com/office/drawing/2014/main" id="{420A5787-7FFD-44E8-85CD-68F5CCB5FB83}"/>
              </a:ext>
            </a:extLst>
          </p:cNvPr>
          <p:cNvPicPr>
            <a:picLocks noChangeAspect="1"/>
          </p:cNvPicPr>
          <p:nvPr/>
        </p:nvPicPr>
        <p:blipFill>
          <a:blip r:embed="rId3"/>
          <a:stretch>
            <a:fillRect/>
          </a:stretch>
        </p:blipFill>
        <p:spPr>
          <a:xfrm>
            <a:off x="9240605" y="2355028"/>
            <a:ext cx="2572013" cy="270550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5EAA0D0-EAD8-46CE-AD53-BE66B0FDDD68}" type="slidenum">
              <a:rPr lang="en-US" altLang="en-US" smtClean="0"/>
              <a:pPr>
                <a:defRPr/>
              </a:pPr>
              <a:t>22</a:t>
            </a:fld>
            <a:endParaRPr lang="en-US" altLang="en-US"/>
          </a:p>
        </p:txBody>
      </p:sp>
      <p:sp>
        <p:nvSpPr>
          <p:cNvPr id="5" name="Rectangle 2"/>
          <p:cNvSpPr txBox="1">
            <a:spLocks noChangeArrowheads="1"/>
          </p:cNvSpPr>
          <p:nvPr/>
        </p:nvSpPr>
        <p:spPr>
          <a:xfrm>
            <a:off x="514510" y="949253"/>
            <a:ext cx="10818158" cy="480233"/>
          </a:xfrm>
          <a:prstGeom prst="rect">
            <a:avLst/>
          </a:prstGeom>
        </p:spPr>
        <p:txBody>
          <a:bodyPr vert="horz" lIns="91440" tIns="45720" rIns="91440" bIns="45720" rtlCol="0" anchor="ctr">
            <a:noAutofit/>
          </a:bodyPr>
          <a:lstStyle>
            <a:lvl1pPr algn="l" defTabSz="457200" rtl="0" eaLnBrk="0" fontAlgn="base" hangingPunct="0">
              <a:spcBef>
                <a:spcPct val="0"/>
              </a:spcBef>
              <a:spcAft>
                <a:spcPct val="0"/>
              </a:spcAft>
              <a:defRPr sz="3600" b="1" i="0" u="none" kern="1200" baseline="0">
                <a:solidFill>
                  <a:srgbClr val="0C533A"/>
                </a:solidFill>
                <a:latin typeface="Arial" panose="020B0604020202020204" pitchFamily="34" charset="0"/>
                <a:ea typeface="ＭＳ Ｐゴシック" charset="-128"/>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eaLnBrk="1" hangingPunct="1">
              <a:defRPr/>
            </a:pPr>
            <a:r>
              <a:rPr lang="en-US" altLang="en-US" dirty="0">
                <a:latin typeface="Arial"/>
                <a:ea typeface="ＭＳ Ｐゴシック"/>
                <a:cs typeface="Arial"/>
              </a:rPr>
              <a:t>Notice of Virtual Meeting (what's different?) </a:t>
            </a:r>
          </a:p>
        </p:txBody>
      </p:sp>
      <p:pic>
        <p:nvPicPr>
          <p:cNvPr id="3" name="Picture 2"/>
          <p:cNvPicPr>
            <a:picLocks noChangeAspect="1"/>
          </p:cNvPicPr>
          <p:nvPr/>
        </p:nvPicPr>
        <p:blipFill>
          <a:blip r:embed="rId3"/>
          <a:stretch>
            <a:fillRect/>
          </a:stretch>
        </p:blipFill>
        <p:spPr>
          <a:xfrm>
            <a:off x="8693758" y="3692064"/>
            <a:ext cx="3120842" cy="2218133"/>
          </a:xfrm>
          <a:prstGeom prst="rect">
            <a:avLst/>
          </a:prstGeom>
        </p:spPr>
      </p:pic>
      <p:sp>
        <p:nvSpPr>
          <p:cNvPr id="7" name="Content Placeholder 6">
            <a:extLst>
              <a:ext uri="{FF2B5EF4-FFF2-40B4-BE49-F238E27FC236}">
                <a16:creationId xmlns:a16="http://schemas.microsoft.com/office/drawing/2014/main" id="{71D6C13B-9835-4FBE-B532-95C32D44EABF}"/>
              </a:ext>
            </a:extLst>
          </p:cNvPr>
          <p:cNvSpPr>
            <a:spLocks noGrp="1"/>
          </p:cNvSpPr>
          <p:nvPr>
            <p:ph idx="1"/>
          </p:nvPr>
        </p:nvSpPr>
        <p:spPr>
          <a:xfrm>
            <a:off x="553529" y="1710334"/>
            <a:ext cx="10365041" cy="4778511"/>
          </a:xfrm>
        </p:spPr>
        <p:txBody>
          <a:bodyPr lIns="91440" tIns="45720" rIns="91440" bIns="45720" anchor="t"/>
          <a:lstStyle/>
          <a:p>
            <a:r>
              <a:rPr lang="en-US" sz="2400" dirty="0">
                <a:latin typeface="Arial"/>
                <a:ea typeface="ＭＳ Ｐゴシック"/>
                <a:cs typeface="Arial"/>
              </a:rPr>
              <a:t>Reason and authority for remote meeting (Emergency Order)</a:t>
            </a:r>
            <a:endParaRPr lang="en-US" sz="2400" dirty="0">
              <a:latin typeface="Arial"/>
              <a:ea typeface="ＭＳ Ｐゴシック"/>
            </a:endParaRPr>
          </a:p>
          <a:p>
            <a:r>
              <a:rPr lang="en-US" sz="2400" dirty="0">
                <a:latin typeface="Arial"/>
                <a:ea typeface="ＭＳ Ｐゴシック"/>
              </a:rPr>
              <a:t>Phone # or </a:t>
            </a:r>
            <a:r>
              <a:rPr lang="en-US" sz="2400" i="1" dirty="0">
                <a:latin typeface="Arial"/>
                <a:ea typeface="ＭＳ Ｐゴシック"/>
              </a:rPr>
              <a:t>website address</a:t>
            </a:r>
            <a:r>
              <a:rPr lang="en-US" sz="2400" dirty="0">
                <a:latin typeface="Arial"/>
                <a:ea typeface="ＭＳ Ｐゴシック"/>
              </a:rPr>
              <a:t> and physical address of government body </a:t>
            </a:r>
            <a:endParaRPr lang="en-US" sz="2400" dirty="0"/>
          </a:p>
          <a:p>
            <a:r>
              <a:rPr lang="en-US" sz="2400" dirty="0">
                <a:latin typeface="Arial"/>
                <a:ea typeface="ＭＳ Ｐゴシック"/>
              </a:rPr>
              <a:t>Refer to website for meeting resources: agendas, reports, etc. </a:t>
            </a:r>
          </a:p>
          <a:p>
            <a:r>
              <a:rPr lang="en-US" sz="2400" dirty="0">
                <a:latin typeface="Arial"/>
                <a:ea typeface="ＭＳ Ｐゴシック"/>
              </a:rPr>
              <a:t>Rules or procedures for public comment in the online format</a:t>
            </a:r>
            <a:r>
              <a:rPr lang="en-US" sz="2000" dirty="0">
                <a:latin typeface="Arial"/>
                <a:ea typeface="ＭＳ Ｐゴシック"/>
              </a:rPr>
              <a:t> </a:t>
            </a:r>
            <a:endParaRPr lang="en-US" sz="2000"/>
          </a:p>
          <a:p>
            <a:r>
              <a:rPr lang="en-US" sz="2400" dirty="0">
                <a:latin typeface="Arial"/>
                <a:ea typeface="ＭＳ Ｐゴシック"/>
              </a:rPr>
              <a:t>Phone number to call for questions/issues</a:t>
            </a:r>
          </a:p>
          <a:p>
            <a:r>
              <a:rPr lang="en-US" sz="2400" u="sng" dirty="0">
                <a:latin typeface="Arial"/>
                <a:ea typeface="ＭＳ Ｐゴシック"/>
              </a:rPr>
              <a:t>Agenda</a:t>
            </a:r>
            <a:r>
              <a:rPr lang="en-US" sz="2400" dirty="0">
                <a:latin typeface="Arial"/>
                <a:ea typeface="ＭＳ Ｐゴシック"/>
              </a:rPr>
              <a:t> (if it exists—2-hours prior to meeting)</a:t>
            </a:r>
          </a:p>
          <a:p>
            <a:r>
              <a:rPr lang="en-US" sz="2400" dirty="0">
                <a:latin typeface="Arial"/>
                <a:ea typeface="ＭＳ Ｐゴシック"/>
              </a:rPr>
              <a:t>Request for accommodations (ADA Compliance)</a:t>
            </a:r>
          </a:p>
        </p:txBody>
      </p:sp>
    </p:spTree>
    <p:extLst>
      <p:ext uri="{BB962C8B-B14F-4D97-AF65-F5344CB8AC3E}">
        <p14:creationId xmlns:p14="http://schemas.microsoft.com/office/powerpoint/2010/main" val="3948095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803675" y="2385416"/>
            <a:ext cx="7772400" cy="1301965"/>
          </a:xfrm>
        </p:spPr>
        <p:txBody>
          <a:bodyPr/>
          <a:lstStyle/>
          <a:p>
            <a:pPr eaLnBrk="1" hangingPunct="1"/>
            <a:r>
              <a:rPr lang="en-US" altLang="en-US">
                <a:ea typeface="ＭＳ Ｐゴシック" panose="020B0600070205080204" pitchFamily="34" charset="-128"/>
                <a:cs typeface="Arial Black" panose="020B0A04020102020204" pitchFamily="34" charset="0"/>
              </a:rPr>
              <a:t>C. During the Meeting</a:t>
            </a:r>
          </a:p>
        </p:txBody>
      </p:sp>
      <p:sp>
        <p:nvSpPr>
          <p:cNvPr id="2" name="Slide Number Placeholder 1"/>
          <p:cNvSpPr>
            <a:spLocks noGrp="1"/>
          </p:cNvSpPr>
          <p:nvPr>
            <p:ph type="sldNum" sz="quarter" idx="12"/>
          </p:nvPr>
        </p:nvSpPr>
        <p:spPr/>
        <p:txBody>
          <a:bodyPr/>
          <a:lstStyle/>
          <a:p>
            <a:pPr eaLnBrk="1" hangingPunct="1">
              <a:defRPr/>
            </a:pPr>
            <a:fld id="{550A6CF5-3BAA-4301-9C7B-C282ED4437B2}" type="slidenum">
              <a:rPr lang="en-US">
                <a:solidFill>
                  <a:prstClr val="white"/>
                </a:solidFill>
                <a:ea typeface="ＭＳ Ｐゴシック" pitchFamily="49" charset="-128"/>
              </a:rPr>
              <a:pPr eaLnBrk="1" hangingPunct="1">
                <a:defRPr/>
              </a:pPr>
              <a:t>23</a:t>
            </a:fld>
            <a:endParaRPr lang="en-US">
              <a:solidFill>
                <a:prstClr val="white"/>
              </a:solidFill>
              <a:ea typeface="ＭＳ Ｐゴシック" pitchFamily="49"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45410" y="924453"/>
            <a:ext cx="9753600" cy="505216"/>
          </a:xfrm>
        </p:spPr>
        <p:txBody>
          <a:bodyPr>
            <a:noAutofit/>
          </a:bodyPr>
          <a:lstStyle/>
          <a:p>
            <a:pPr eaLnBrk="1" hangingPunct="1">
              <a:defRPr/>
            </a:pPr>
            <a:r>
              <a:rPr lang="en-US" altLang="en-US">
                <a:latin typeface="Arial"/>
                <a:ea typeface="ＭＳ Ｐゴシック"/>
                <a:cs typeface="Arial Black" pitchFamily="34" charset="0"/>
              </a:rPr>
              <a:t>During the meeting (in person and virtual)</a:t>
            </a:r>
          </a:p>
        </p:txBody>
      </p:sp>
      <p:sp>
        <p:nvSpPr>
          <p:cNvPr id="28675" name="Rectangle 3"/>
          <p:cNvSpPr>
            <a:spLocks noGrp="1" noChangeArrowheads="1"/>
          </p:cNvSpPr>
          <p:nvPr>
            <p:ph idx="1"/>
          </p:nvPr>
        </p:nvSpPr>
        <p:spPr>
          <a:xfrm>
            <a:off x="546141" y="1588042"/>
            <a:ext cx="7175554" cy="3612211"/>
          </a:xfrm>
        </p:spPr>
        <p:txBody>
          <a:bodyPr lIns="91440" tIns="45720" rIns="91440" bIns="45720" anchor="t"/>
          <a:lstStyle/>
          <a:p>
            <a:pPr marL="0" indent="0" eaLnBrk="1" hangingPunct="1">
              <a:buNone/>
              <a:defRPr/>
            </a:pPr>
            <a:endParaRPr lang="en-US" altLang="en-US" sz="3200">
              <a:latin typeface="Arial"/>
              <a:ea typeface="ＭＳ Ｐゴシック"/>
            </a:endParaRPr>
          </a:p>
          <a:p>
            <a:pPr>
              <a:defRPr/>
            </a:pPr>
            <a:r>
              <a:rPr lang="en-US" altLang="en-US" sz="2800" dirty="0">
                <a:latin typeface="Arial"/>
                <a:ea typeface="ＭＳ Ｐゴシック"/>
              </a:rPr>
              <a:t>Public has right to address public body</a:t>
            </a:r>
          </a:p>
          <a:p>
            <a:pPr>
              <a:defRPr/>
            </a:pPr>
            <a:r>
              <a:rPr lang="en-US" altLang="en-US" sz="2800" dirty="0">
                <a:latin typeface="Arial"/>
                <a:ea typeface="ＭＳ Ｐゴシック"/>
              </a:rPr>
              <a:t>May establish written rules governing public comment</a:t>
            </a:r>
          </a:p>
          <a:p>
            <a:pPr>
              <a:defRPr/>
            </a:pPr>
            <a:r>
              <a:rPr lang="en-US" altLang="en-US" sz="2800" dirty="0">
                <a:latin typeface="Arial"/>
                <a:ea typeface="ＭＳ Ｐゴシック"/>
              </a:rPr>
              <a:t>So long as everyone is given a right to speak  </a:t>
            </a:r>
            <a:r>
              <a:rPr lang="en-US" sz="2800" dirty="0">
                <a:latin typeface="Arial"/>
                <a:ea typeface="ＭＳ Ｐゴシック"/>
                <a:cs typeface="Arial"/>
              </a:rPr>
              <a:t>-- MCL 15.263</a:t>
            </a:r>
          </a:p>
          <a:p>
            <a:pPr>
              <a:defRPr/>
            </a:pPr>
            <a:endParaRPr lang="en-US" altLang="en-US" sz="3200">
              <a:cs typeface="Arial"/>
            </a:endParaRPr>
          </a:p>
          <a:p>
            <a:pPr marL="0" indent="0">
              <a:buNone/>
              <a:defRPr/>
            </a:pPr>
            <a:endParaRPr lang="en-US" altLang="en-US">
              <a:cs typeface="Arial"/>
            </a:endParaRP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24</a:t>
            </a:fld>
            <a:endParaRPr lang="en-US" altLang="en-US"/>
          </a:p>
        </p:txBody>
      </p:sp>
      <p:pic>
        <p:nvPicPr>
          <p:cNvPr id="3" name="Picture 3">
            <a:extLst>
              <a:ext uri="{FF2B5EF4-FFF2-40B4-BE49-F238E27FC236}">
                <a16:creationId xmlns:a16="http://schemas.microsoft.com/office/drawing/2014/main" id="{E4B5AD1D-CCF9-41C8-9AA3-9924EB771960}"/>
              </a:ext>
            </a:extLst>
          </p:cNvPr>
          <p:cNvPicPr>
            <a:picLocks noChangeAspect="1"/>
          </p:cNvPicPr>
          <p:nvPr/>
        </p:nvPicPr>
        <p:blipFill>
          <a:blip r:embed="rId3"/>
          <a:stretch>
            <a:fillRect/>
          </a:stretch>
        </p:blipFill>
        <p:spPr>
          <a:xfrm>
            <a:off x="7834502" y="1585106"/>
            <a:ext cx="3802192" cy="2124497"/>
          </a:xfrm>
          <a:prstGeom prst="rect">
            <a:avLst/>
          </a:prstGeom>
        </p:spPr>
      </p:pic>
      <p:pic>
        <p:nvPicPr>
          <p:cNvPr id="4" name="Picture 4">
            <a:extLst>
              <a:ext uri="{FF2B5EF4-FFF2-40B4-BE49-F238E27FC236}">
                <a16:creationId xmlns:a16="http://schemas.microsoft.com/office/drawing/2014/main" id="{2A5025A7-0688-4C9B-A003-2472E907572B}"/>
              </a:ext>
            </a:extLst>
          </p:cNvPr>
          <p:cNvPicPr>
            <a:picLocks noChangeAspect="1"/>
          </p:cNvPicPr>
          <p:nvPr/>
        </p:nvPicPr>
        <p:blipFill>
          <a:blip r:embed="rId4"/>
          <a:stretch>
            <a:fillRect/>
          </a:stretch>
        </p:blipFill>
        <p:spPr>
          <a:xfrm>
            <a:off x="7883912" y="4006691"/>
            <a:ext cx="3793273" cy="2152813"/>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322" y="1895451"/>
            <a:ext cx="7866344" cy="3217675"/>
          </a:xfrm>
        </p:spPr>
        <p:txBody>
          <a:bodyPr lIns="91440" tIns="45720" rIns="91440" bIns="45720" anchor="t"/>
          <a:lstStyle/>
          <a:p>
            <a:pPr>
              <a:buFont typeface="Arial" panose="020B0604020202020204" pitchFamily="34" charset="0"/>
              <a:buChar char="•"/>
            </a:pPr>
            <a:r>
              <a:rPr lang="en-US" sz="2800">
                <a:latin typeface="Arial"/>
                <a:ea typeface="ＭＳ Ｐゴシック"/>
              </a:rPr>
              <a:t>OMA requires members to state their physical location if attending remotely. -</a:t>
            </a:r>
            <a:r>
              <a:rPr lang="en-US" sz="2000">
                <a:latin typeface="Arial"/>
                <a:ea typeface="ＭＳ Ｐゴシック"/>
              </a:rPr>
              <a:t>MCL 15.263 2.a.i.</a:t>
            </a:r>
          </a:p>
          <a:p>
            <a:pPr lvl="1">
              <a:buFont typeface="Arial" panose="020B0604020202020204" pitchFamily="34" charset="0"/>
              <a:buChar char="•"/>
            </a:pPr>
            <a:r>
              <a:rPr lang="en-US" sz="2400">
                <a:latin typeface="Arial"/>
                <a:ea typeface="ＭＳ Ｐゴシック"/>
              </a:rPr>
              <a:t>Etiquette/expectations-- different for board members than public.  </a:t>
            </a:r>
            <a:endParaRPr lang="en-US" sz="2400"/>
          </a:p>
          <a:p>
            <a:pPr lvl="1">
              <a:buFont typeface="Arial" panose="020B0604020202020204" pitchFamily="34" charset="0"/>
              <a:buChar char="•"/>
            </a:pPr>
            <a:r>
              <a:rPr lang="en-US" sz="2400">
                <a:latin typeface="Arial"/>
                <a:ea typeface="ＭＳ Ｐゴシック"/>
              </a:rPr>
              <a:t>Phone vs. video vs. black screen</a:t>
            </a:r>
          </a:p>
          <a:p>
            <a:pPr lvl="1">
              <a:buFont typeface="Arial" panose="020B0604020202020204" pitchFamily="34" charset="0"/>
              <a:buChar char="•"/>
            </a:pPr>
            <a:r>
              <a:rPr lang="en-US" sz="2400">
                <a:latin typeface="Arial"/>
                <a:ea typeface="ＭＳ Ｐゴシック"/>
              </a:rPr>
              <a:t>Mix of in-person and remote brings unique technology and process challenges (roll call votes).</a:t>
            </a:r>
          </a:p>
          <a:p>
            <a:pPr lvl="1">
              <a:buFont typeface="Arial" panose="020B0604020202020204" pitchFamily="34" charset="0"/>
            </a:pPr>
            <a:r>
              <a:rPr lang="en-US" sz="2400">
                <a:latin typeface="Arial"/>
                <a:ea typeface="ＭＳ Ｐゴシック"/>
              </a:rPr>
              <a:t>Backgrounds, objects, clothing, body language</a:t>
            </a:r>
            <a:endParaRPr lang="en-US" sz="2400"/>
          </a:p>
          <a:p>
            <a:pPr marL="0" indent="0">
              <a:buNone/>
            </a:pPr>
            <a:endParaRPr lang="en-US"/>
          </a:p>
        </p:txBody>
      </p:sp>
      <p:sp>
        <p:nvSpPr>
          <p:cNvPr id="4" name="Slide Number Placeholder 3"/>
          <p:cNvSpPr>
            <a:spLocks noGrp="1"/>
          </p:cNvSpPr>
          <p:nvPr>
            <p:ph type="sldNum" sz="quarter" idx="12"/>
          </p:nvPr>
        </p:nvSpPr>
        <p:spPr/>
        <p:txBody>
          <a:bodyPr/>
          <a:lstStyle/>
          <a:p>
            <a:pPr>
              <a:defRPr/>
            </a:pPr>
            <a:fld id="{F5EAA0D0-EAD8-46CE-AD53-BE66B0FDDD68}" type="slidenum">
              <a:rPr lang="en-US" altLang="en-US" smtClean="0"/>
              <a:pPr>
                <a:defRPr/>
              </a:pPr>
              <a:t>25</a:t>
            </a:fld>
            <a:endParaRPr lang="en-US" altLang="en-US"/>
          </a:p>
        </p:txBody>
      </p:sp>
      <p:sp>
        <p:nvSpPr>
          <p:cNvPr id="5" name="Rectangle 2"/>
          <p:cNvSpPr>
            <a:spLocks noGrp="1" noChangeArrowheads="1"/>
          </p:cNvSpPr>
          <p:nvPr>
            <p:ph type="title"/>
          </p:nvPr>
        </p:nvSpPr>
        <p:spPr>
          <a:xfrm>
            <a:off x="457200" y="955622"/>
            <a:ext cx="10972800" cy="480233"/>
          </a:xfrm>
        </p:spPr>
        <p:txBody>
          <a:bodyPr>
            <a:noAutofit/>
          </a:bodyPr>
          <a:lstStyle/>
          <a:p>
            <a:pPr eaLnBrk="1" hangingPunct="1">
              <a:defRPr/>
            </a:pPr>
            <a:r>
              <a:rPr lang="en-US" altLang="en-US">
                <a:latin typeface="Arial"/>
                <a:ea typeface="ＭＳ Ｐゴシック"/>
                <a:cs typeface="Arial Black" pitchFamily="34" charset="0"/>
              </a:rPr>
              <a:t>During the meeting (virtual)</a:t>
            </a:r>
          </a:p>
        </p:txBody>
      </p:sp>
      <p:pic>
        <p:nvPicPr>
          <p:cNvPr id="6" name="Picture 5"/>
          <p:cNvPicPr>
            <a:picLocks noChangeAspect="1"/>
          </p:cNvPicPr>
          <p:nvPr/>
        </p:nvPicPr>
        <p:blipFill>
          <a:blip r:embed="rId3"/>
          <a:stretch>
            <a:fillRect/>
          </a:stretch>
        </p:blipFill>
        <p:spPr>
          <a:xfrm>
            <a:off x="9177456" y="971056"/>
            <a:ext cx="2680914" cy="1793358"/>
          </a:xfrm>
          <a:prstGeom prst="rect">
            <a:avLst/>
          </a:prstGeom>
        </p:spPr>
      </p:pic>
      <p:pic>
        <p:nvPicPr>
          <p:cNvPr id="2" name="Picture 6">
            <a:extLst>
              <a:ext uri="{FF2B5EF4-FFF2-40B4-BE49-F238E27FC236}">
                <a16:creationId xmlns:a16="http://schemas.microsoft.com/office/drawing/2014/main" id="{96FB32C1-A869-40EA-B000-85F0324394D2}"/>
              </a:ext>
            </a:extLst>
          </p:cNvPr>
          <p:cNvPicPr>
            <a:picLocks noChangeAspect="1"/>
          </p:cNvPicPr>
          <p:nvPr/>
        </p:nvPicPr>
        <p:blipFill>
          <a:blip r:embed="rId4"/>
          <a:stretch>
            <a:fillRect/>
          </a:stretch>
        </p:blipFill>
        <p:spPr>
          <a:xfrm>
            <a:off x="8542713" y="2715665"/>
            <a:ext cx="2402306" cy="1434986"/>
          </a:xfrm>
          <a:prstGeom prst="rect">
            <a:avLst/>
          </a:prstGeom>
        </p:spPr>
      </p:pic>
      <p:pic>
        <p:nvPicPr>
          <p:cNvPr id="7" name="Picture 7" descr="Graphical user interface, application&#10;&#10;Description automatically generated">
            <a:extLst>
              <a:ext uri="{FF2B5EF4-FFF2-40B4-BE49-F238E27FC236}">
                <a16:creationId xmlns:a16="http://schemas.microsoft.com/office/drawing/2014/main" id="{4AF1D773-3ECD-4FDC-8376-807AA33694C9}"/>
              </a:ext>
            </a:extLst>
          </p:cNvPr>
          <p:cNvPicPr>
            <a:picLocks noChangeAspect="1"/>
          </p:cNvPicPr>
          <p:nvPr/>
        </p:nvPicPr>
        <p:blipFill>
          <a:blip r:embed="rId5"/>
          <a:stretch>
            <a:fillRect/>
          </a:stretch>
        </p:blipFill>
        <p:spPr>
          <a:xfrm>
            <a:off x="8542960" y="3946234"/>
            <a:ext cx="3536012" cy="2126999"/>
          </a:xfrm>
          <a:prstGeom prst="rect">
            <a:avLst/>
          </a:prstGeom>
        </p:spPr>
      </p:pic>
    </p:spTree>
    <p:extLst>
      <p:ext uri="{BB962C8B-B14F-4D97-AF65-F5344CB8AC3E}">
        <p14:creationId xmlns:p14="http://schemas.microsoft.com/office/powerpoint/2010/main" val="1488841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08000" y="920750"/>
            <a:ext cx="8229600" cy="480233"/>
          </a:xfrm>
        </p:spPr>
        <p:txBody>
          <a:bodyPr>
            <a:noAutofit/>
          </a:bodyPr>
          <a:lstStyle/>
          <a:p>
            <a:pPr eaLnBrk="1" hangingPunct="1">
              <a:defRPr/>
            </a:pPr>
            <a:r>
              <a:rPr lang="en-US" altLang="en-US">
                <a:latin typeface="Arial"/>
                <a:ea typeface="ＭＳ Ｐゴシック"/>
                <a:cs typeface="Arial Black" pitchFamily="34" charset="0"/>
              </a:rPr>
              <a:t>Remote Attendance</a:t>
            </a:r>
            <a:endParaRPr lang="en-US" altLang="en-US">
              <a:ea typeface="ＭＳ Ｐゴシック" pitchFamily="34" charset="-128"/>
              <a:cs typeface="Arial Black" pitchFamily="34" charset="0"/>
            </a:endParaRPr>
          </a:p>
        </p:txBody>
      </p:sp>
      <p:sp>
        <p:nvSpPr>
          <p:cNvPr id="80899" name="Rectangle 3"/>
          <p:cNvSpPr>
            <a:spLocks noGrp="1" noChangeArrowheads="1"/>
          </p:cNvSpPr>
          <p:nvPr>
            <p:ph idx="1"/>
          </p:nvPr>
        </p:nvSpPr>
        <p:spPr bwMode="auto">
          <a:xfrm>
            <a:off x="689223" y="1109822"/>
            <a:ext cx="11152125" cy="283956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None/>
              <a:defRPr/>
            </a:pPr>
            <a:endParaRPr lang="en-US" altLang="en-US" sz="3600">
              <a:solidFill>
                <a:srgbClr val="CB5A28"/>
              </a:solidFill>
              <a:latin typeface="Arial"/>
              <a:ea typeface="Gotham Book"/>
            </a:endParaRPr>
          </a:p>
          <a:p>
            <a:pPr eaLnBrk="1" hangingPunct="1">
              <a:lnSpc>
                <a:spcPct val="90000"/>
              </a:lnSpc>
              <a:buFont typeface="Arial" pitchFamily="34" charset="0"/>
              <a:buChar char="•"/>
              <a:defRPr/>
            </a:pPr>
            <a:r>
              <a:rPr lang="en-US" altLang="en-US" sz="2800">
                <a:latin typeface="Arial"/>
                <a:ea typeface="Gotham Book"/>
              </a:rPr>
              <a:t>Everyone attending can hear remote participants</a:t>
            </a:r>
          </a:p>
          <a:p>
            <a:pPr eaLnBrk="1" hangingPunct="1">
              <a:lnSpc>
                <a:spcPct val="90000"/>
              </a:lnSpc>
              <a:buFont typeface="Arial" pitchFamily="34" charset="0"/>
              <a:buChar char="•"/>
              <a:defRPr/>
            </a:pPr>
            <a:r>
              <a:rPr lang="en-US" altLang="en-US" sz="2800">
                <a:latin typeface="Arial"/>
                <a:ea typeface="Gotham Book"/>
              </a:rPr>
              <a:t>Remote participants can hear everyone in room</a:t>
            </a:r>
            <a:r>
              <a:rPr lang="en-US" altLang="en-US" sz="2400">
                <a:latin typeface="Arial"/>
                <a:ea typeface="Gotham Book"/>
              </a:rPr>
              <a:t>--</a:t>
            </a:r>
            <a:r>
              <a:rPr lang="en-US" altLang="en-US" sz="2400">
                <a:solidFill>
                  <a:srgbClr val="C00000"/>
                </a:solidFill>
                <a:latin typeface="Arial"/>
                <a:ea typeface="Gotham Book"/>
              </a:rPr>
              <a:t> </a:t>
            </a:r>
            <a:r>
              <a:rPr lang="en-US" altLang="en-US" sz="2400">
                <a:latin typeface="Arial"/>
                <a:ea typeface="Gotham Book"/>
              </a:rPr>
              <a:t>MCL 125.263a (2) </a:t>
            </a:r>
          </a:p>
          <a:p>
            <a:pPr marL="0" indent="0">
              <a:lnSpc>
                <a:spcPct val="90000"/>
              </a:lnSpc>
              <a:buNone/>
              <a:defRPr/>
            </a:pPr>
            <a:endParaRPr lang="en-US" altLang="en-US" sz="2800">
              <a:ea typeface="Gotham Book"/>
            </a:endParaRPr>
          </a:p>
          <a:p>
            <a:pPr eaLnBrk="1" hangingPunct="1">
              <a:lnSpc>
                <a:spcPct val="90000"/>
              </a:lnSpc>
              <a:buFont typeface="Arial" pitchFamily="34" charset="0"/>
              <a:buChar char="•"/>
              <a:defRPr/>
            </a:pPr>
            <a:endParaRPr lang="en-US" altLang="en-US" sz="2800">
              <a:ea typeface="Gotham Book"/>
            </a:endParaRPr>
          </a:p>
          <a:p>
            <a:pPr eaLnBrk="1" hangingPunct="1">
              <a:lnSpc>
                <a:spcPct val="90000"/>
              </a:lnSpc>
              <a:buFont typeface="Arial" pitchFamily="34" charset="0"/>
              <a:buChar char="•"/>
              <a:defRPr/>
            </a:pPr>
            <a:endParaRPr lang="en-US" altLang="en-US" sz="3200">
              <a:ea typeface="Gotham Book"/>
            </a:endParaRP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26</a:t>
            </a:fld>
            <a:endParaRPr lang="en-US" altLang="en-US"/>
          </a:p>
        </p:txBody>
      </p:sp>
      <p:pic>
        <p:nvPicPr>
          <p:cNvPr id="3" name="Picture 2"/>
          <p:cNvPicPr>
            <a:picLocks noChangeAspect="1"/>
          </p:cNvPicPr>
          <p:nvPr/>
        </p:nvPicPr>
        <p:blipFill>
          <a:blip r:embed="rId3"/>
          <a:stretch>
            <a:fillRect/>
          </a:stretch>
        </p:blipFill>
        <p:spPr>
          <a:xfrm>
            <a:off x="1857918" y="3484644"/>
            <a:ext cx="5027959" cy="2261297"/>
          </a:xfrm>
          <a:prstGeom prst="rect">
            <a:avLst/>
          </a:prstGeom>
        </p:spPr>
      </p:pic>
      <p:pic>
        <p:nvPicPr>
          <p:cNvPr id="4" name="Picture 3"/>
          <p:cNvPicPr>
            <a:picLocks noChangeAspect="1"/>
          </p:cNvPicPr>
          <p:nvPr/>
        </p:nvPicPr>
        <p:blipFill>
          <a:blip r:embed="rId4"/>
          <a:stretch>
            <a:fillRect/>
          </a:stretch>
        </p:blipFill>
        <p:spPr>
          <a:xfrm>
            <a:off x="7668869" y="3482652"/>
            <a:ext cx="3433483" cy="2302448"/>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750" y="923037"/>
            <a:ext cx="7228869" cy="2616096"/>
          </a:xfrm>
        </p:spPr>
        <p:txBody>
          <a:bodyPr/>
          <a:lstStyle/>
          <a:p>
            <a:pPr marL="0" indent="0">
              <a:buNone/>
            </a:pPr>
            <a:r>
              <a:rPr lang="en-US" sz="2800"/>
              <a:t>Two members of a board are seen texting during a meeting, but they are not texting each other.  They both received texts from home and answered promptly. </a:t>
            </a:r>
          </a:p>
        </p:txBody>
      </p:sp>
      <p:sp>
        <p:nvSpPr>
          <p:cNvPr id="4" name="Slide Number Placeholder 3"/>
          <p:cNvSpPr>
            <a:spLocks noGrp="1"/>
          </p:cNvSpPr>
          <p:nvPr>
            <p:ph type="sldNum" sz="quarter" idx="12"/>
          </p:nvPr>
        </p:nvSpPr>
        <p:spPr/>
        <p:txBody>
          <a:bodyPr/>
          <a:lstStyle/>
          <a:p>
            <a:pPr>
              <a:defRPr/>
            </a:pPr>
            <a:fld id="{F5EAA0D0-EAD8-46CE-AD53-BE66B0FDDD68}" type="slidenum">
              <a:rPr lang="en-US" altLang="en-US" smtClean="0"/>
              <a:pPr>
                <a:defRPr/>
              </a:pPr>
              <a:t>27</a:t>
            </a:fld>
            <a:endParaRPr lang="en-US" altLang="en-US"/>
          </a:p>
        </p:txBody>
      </p:sp>
      <p:sp>
        <p:nvSpPr>
          <p:cNvPr id="2" name="TextBox 1"/>
          <p:cNvSpPr txBox="1"/>
          <p:nvPr/>
        </p:nvSpPr>
        <p:spPr>
          <a:xfrm>
            <a:off x="539919" y="2884990"/>
            <a:ext cx="6927400" cy="1754326"/>
          </a:xfrm>
          <a:prstGeom prst="rect">
            <a:avLst/>
          </a:prstGeom>
          <a:noFill/>
        </p:spPr>
        <p:txBody>
          <a:bodyPr wrap="square" rtlCol="0">
            <a:spAutoFit/>
          </a:bodyPr>
          <a:lstStyle/>
          <a:p>
            <a:r>
              <a:rPr lang="en-US" sz="2800"/>
              <a:t>The Township supervisor sees this but does not want to draw attention to it during the meeting.  </a:t>
            </a:r>
          </a:p>
          <a:p>
            <a:endParaRPr lang="en-US"/>
          </a:p>
        </p:txBody>
      </p:sp>
      <p:sp>
        <p:nvSpPr>
          <p:cNvPr id="6" name="Oval 5"/>
          <p:cNvSpPr/>
          <p:nvPr/>
        </p:nvSpPr>
        <p:spPr>
          <a:xfrm>
            <a:off x="9538076" y="688579"/>
            <a:ext cx="1860884" cy="1878159"/>
          </a:xfrm>
          <a:prstGeom prst="ellipse">
            <a:avLst/>
          </a:prstGeom>
          <a:solidFill>
            <a:srgbClr val="C89A58"/>
          </a:solidFill>
          <a:ln>
            <a:solidFill>
              <a:srgbClr val="0C53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hipper vs Agent - A case stud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245" y="1109769"/>
            <a:ext cx="1275259" cy="1042642"/>
          </a:xfrm>
          <a:prstGeom prst="rect">
            <a:avLst/>
          </a:prstGeom>
        </p:spPr>
      </p:pic>
      <p:pic>
        <p:nvPicPr>
          <p:cNvPr id="8" name="Picture 7"/>
          <p:cNvPicPr>
            <a:picLocks noChangeAspect="1"/>
          </p:cNvPicPr>
          <p:nvPr/>
        </p:nvPicPr>
        <p:blipFill>
          <a:blip r:embed="rId4"/>
          <a:stretch>
            <a:fillRect/>
          </a:stretch>
        </p:blipFill>
        <p:spPr>
          <a:xfrm>
            <a:off x="8419733" y="3317741"/>
            <a:ext cx="3385692" cy="2568455"/>
          </a:xfrm>
          <a:prstGeom prst="rect">
            <a:avLst/>
          </a:prstGeom>
        </p:spPr>
      </p:pic>
      <p:sp>
        <p:nvSpPr>
          <p:cNvPr id="5" name="TextBox 4"/>
          <p:cNvSpPr txBox="1"/>
          <p:nvPr/>
        </p:nvSpPr>
        <p:spPr>
          <a:xfrm>
            <a:off x="8794439" y="2601671"/>
            <a:ext cx="3073707" cy="523220"/>
          </a:xfrm>
          <a:prstGeom prst="rect">
            <a:avLst/>
          </a:prstGeom>
          <a:noFill/>
        </p:spPr>
        <p:txBody>
          <a:bodyPr wrap="square" lIns="91440" tIns="45720" rIns="91440" bIns="45720" rtlCol="0" anchor="t">
            <a:spAutoFit/>
          </a:bodyPr>
          <a:lstStyle/>
          <a:p>
            <a:r>
              <a:rPr lang="en-US" sz="2800" b="1">
                <a:solidFill>
                  <a:srgbClr val="0C533A"/>
                </a:solidFill>
                <a:latin typeface="Arial"/>
                <a:ea typeface="ＭＳ Ｐゴシック"/>
                <a:cs typeface="Arial"/>
              </a:rPr>
              <a:t>Text From Home</a:t>
            </a:r>
            <a:endParaRPr lang="en-US" sz="2800" b="1">
              <a:solidFill>
                <a:srgbClr val="0C533A"/>
              </a:solidFill>
              <a:cs typeface="Arial"/>
            </a:endParaRPr>
          </a:p>
        </p:txBody>
      </p:sp>
      <p:sp>
        <p:nvSpPr>
          <p:cNvPr id="9" name="TextBox 8"/>
          <p:cNvSpPr txBox="1"/>
          <p:nvPr/>
        </p:nvSpPr>
        <p:spPr>
          <a:xfrm>
            <a:off x="472750" y="4786902"/>
            <a:ext cx="6972831" cy="1200329"/>
          </a:xfrm>
          <a:prstGeom prst="rect">
            <a:avLst/>
          </a:prstGeom>
          <a:noFill/>
        </p:spPr>
        <p:txBody>
          <a:bodyPr wrap="square" rtlCol="0">
            <a:spAutoFit/>
          </a:bodyPr>
          <a:lstStyle/>
          <a:p>
            <a:r>
              <a:rPr lang="en-US"/>
              <a:t>As a fellow board member, how do you think </a:t>
            </a:r>
          </a:p>
          <a:p>
            <a:r>
              <a:rPr lang="en-US"/>
              <a:t>you would handle this situation? </a:t>
            </a:r>
          </a:p>
          <a:p>
            <a:endParaRPr lang="en-US"/>
          </a:p>
        </p:txBody>
      </p:sp>
    </p:spTree>
    <p:extLst>
      <p:ext uri="{BB962C8B-B14F-4D97-AF65-F5344CB8AC3E}">
        <p14:creationId xmlns:p14="http://schemas.microsoft.com/office/powerpoint/2010/main" val="259112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3391" y="906105"/>
            <a:ext cx="11253409" cy="480233"/>
          </a:xfrm>
        </p:spPr>
        <p:txBody>
          <a:bodyPr>
            <a:noAutofit/>
          </a:bodyPr>
          <a:lstStyle/>
          <a:p>
            <a:pPr eaLnBrk="1" hangingPunct="1">
              <a:defRPr/>
            </a:pPr>
            <a:r>
              <a:rPr lang="en-US" altLang="en-US" sz="3200">
                <a:latin typeface="Arial"/>
                <a:ea typeface="ＭＳ Ｐゴシック"/>
                <a:cs typeface="Arial Black" pitchFamily="34" charset="0"/>
              </a:rPr>
              <a:t>TEXTING/E-MAILS</a:t>
            </a:r>
            <a:r>
              <a:rPr lang="en-US" altLang="en-US">
                <a:latin typeface="Arial"/>
                <a:ea typeface="ＭＳ Ｐゴシック"/>
                <a:cs typeface="Arial Black" pitchFamily="34" charset="0"/>
              </a:rPr>
              <a:t> (</a:t>
            </a:r>
            <a:r>
              <a:rPr lang="en-US" altLang="en-US" sz="3200">
                <a:latin typeface="Arial"/>
                <a:ea typeface="ＭＳ Ｐゴシック"/>
                <a:cs typeface="Arial Black" pitchFamily="34" charset="0"/>
              </a:rPr>
              <a:t>before, during, after a meeting)</a:t>
            </a:r>
            <a:endParaRPr lang="en-US" altLang="en-US" sz="4000">
              <a:ea typeface="ＭＳ Ｐゴシック" pitchFamily="34" charset="-128"/>
              <a:cs typeface="Arial Black" pitchFamily="34" charset="0"/>
            </a:endParaRPr>
          </a:p>
        </p:txBody>
      </p:sp>
      <p:sp>
        <p:nvSpPr>
          <p:cNvPr id="80899" name="Rectangle 3"/>
          <p:cNvSpPr>
            <a:spLocks noGrp="1" noChangeArrowheads="1"/>
          </p:cNvSpPr>
          <p:nvPr>
            <p:ph idx="1"/>
          </p:nvPr>
        </p:nvSpPr>
        <p:spPr bwMode="auto">
          <a:xfrm>
            <a:off x="268915" y="1103536"/>
            <a:ext cx="7996231" cy="47672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None/>
              <a:defRPr/>
            </a:pPr>
            <a:endParaRPr lang="en-US" altLang="en-US" sz="3600">
              <a:ea typeface="Gotham Book"/>
            </a:endParaRPr>
          </a:p>
          <a:p>
            <a:pPr lvl="1" eaLnBrk="1" hangingPunct="1">
              <a:lnSpc>
                <a:spcPct val="90000"/>
              </a:lnSpc>
              <a:buFont typeface="Arial" pitchFamily="34" charset="0"/>
              <a:buChar char="•"/>
              <a:defRPr/>
            </a:pPr>
            <a:r>
              <a:rPr lang="en-US" altLang="en-US" sz="3200" dirty="0">
                <a:solidFill>
                  <a:srgbClr val="FF0000"/>
                </a:solidFill>
                <a:latin typeface="Arial"/>
                <a:ea typeface="Gotham Book"/>
              </a:rPr>
              <a:t>CAUTION!!</a:t>
            </a:r>
            <a:endParaRPr lang="en-US" altLang="en-US" sz="3200" dirty="0">
              <a:solidFill>
                <a:srgbClr val="FF0000"/>
              </a:solidFill>
              <a:ea typeface="Gotham Book"/>
            </a:endParaRPr>
          </a:p>
          <a:p>
            <a:pPr lvl="1">
              <a:lnSpc>
                <a:spcPct val="90000"/>
              </a:lnSpc>
              <a:buClr>
                <a:srgbClr val="404040"/>
              </a:buClr>
              <a:buFont typeface="Arial" pitchFamily="34" charset="0"/>
              <a:buChar char="•"/>
              <a:defRPr/>
            </a:pPr>
            <a:r>
              <a:rPr lang="en-US" altLang="en-US" sz="2800" dirty="0">
                <a:latin typeface="Arial"/>
                <a:ea typeface="Gotham Book"/>
              </a:rPr>
              <a:t>Texting might be innocent but could be perceived otherwise.</a:t>
            </a:r>
          </a:p>
          <a:p>
            <a:pPr lvl="1" eaLnBrk="1" hangingPunct="1">
              <a:lnSpc>
                <a:spcPct val="90000"/>
              </a:lnSpc>
              <a:buFont typeface="Arial" pitchFamily="34" charset="0"/>
              <a:buChar char="•"/>
              <a:defRPr/>
            </a:pPr>
            <a:r>
              <a:rPr lang="en-US" altLang="en-US" sz="2800" dirty="0">
                <a:latin typeface="Arial"/>
                <a:ea typeface="Gotham Book"/>
              </a:rPr>
              <a:t>Not the way to deliberate or share information on a matter before the public!!</a:t>
            </a:r>
          </a:p>
          <a:p>
            <a:pPr lvl="1">
              <a:lnSpc>
                <a:spcPct val="90000"/>
              </a:lnSpc>
              <a:buClr>
                <a:srgbClr val="404040"/>
              </a:buClr>
              <a:buFont typeface="Arial" pitchFamily="34" charset="0"/>
              <a:defRPr/>
            </a:pPr>
            <a:r>
              <a:rPr lang="en-US" sz="2800" dirty="0">
                <a:latin typeface="Arial"/>
                <a:ea typeface="Gotham Book"/>
                <a:cs typeface="Arial"/>
              </a:rPr>
              <a:t>Cell phones subject to FOIA </a:t>
            </a:r>
            <a:endParaRPr lang="en-US" altLang="en-US" sz="2800" dirty="0">
              <a:latin typeface="Arial"/>
              <a:ea typeface="Gotham Book"/>
            </a:endParaRPr>
          </a:p>
          <a:p>
            <a:pPr lvl="1" eaLnBrk="1" hangingPunct="1">
              <a:lnSpc>
                <a:spcPct val="90000"/>
              </a:lnSpc>
              <a:defRPr/>
            </a:pPr>
            <a:r>
              <a:rPr lang="en-US" altLang="en-US" sz="2800" dirty="0">
                <a:latin typeface="Arial"/>
                <a:ea typeface="Gotham Book"/>
              </a:rPr>
              <a:t>Emails: DO NOT click “reply all” (just don't reply.)</a:t>
            </a:r>
          </a:p>
          <a:p>
            <a:pPr lvl="1">
              <a:lnSpc>
                <a:spcPct val="90000"/>
              </a:lnSpc>
              <a:buClr>
                <a:srgbClr val="404040"/>
              </a:buClr>
              <a:defRPr/>
            </a:pPr>
            <a:endParaRPr lang="en-US" altLang="en-US" sz="2800" dirty="0">
              <a:ea typeface="Gotham Book"/>
            </a:endParaRPr>
          </a:p>
          <a:p>
            <a:pPr eaLnBrk="1" hangingPunct="1">
              <a:lnSpc>
                <a:spcPct val="90000"/>
              </a:lnSpc>
              <a:buFont typeface="Arial" pitchFamily="34" charset="0"/>
              <a:buChar char="•"/>
              <a:defRPr/>
            </a:pPr>
            <a:endParaRPr lang="en-US" altLang="en-US" sz="3600">
              <a:ea typeface="Gotham Book"/>
            </a:endParaRP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28</a:t>
            </a:fld>
            <a:endParaRPr lang="en-US" altLang="en-US"/>
          </a:p>
        </p:txBody>
      </p:sp>
      <p:pic>
        <p:nvPicPr>
          <p:cNvPr id="3" name="Picture 3" descr="A picture containing person, person, indoor&#10;&#10;Description automatically generated">
            <a:extLst>
              <a:ext uri="{FF2B5EF4-FFF2-40B4-BE49-F238E27FC236}">
                <a16:creationId xmlns:a16="http://schemas.microsoft.com/office/drawing/2014/main" id="{530AEC68-3149-454B-A6DB-33A353F47F7D}"/>
              </a:ext>
            </a:extLst>
          </p:cNvPr>
          <p:cNvPicPr>
            <a:picLocks noChangeAspect="1"/>
          </p:cNvPicPr>
          <p:nvPr/>
        </p:nvPicPr>
        <p:blipFill>
          <a:blip r:embed="rId3"/>
          <a:stretch>
            <a:fillRect/>
          </a:stretch>
        </p:blipFill>
        <p:spPr>
          <a:xfrm>
            <a:off x="7937785" y="2381839"/>
            <a:ext cx="4003756" cy="2995477"/>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08000" y="1074401"/>
            <a:ext cx="8229600" cy="480233"/>
          </a:xfrm>
        </p:spPr>
        <p:txBody>
          <a:bodyPr>
            <a:noAutofit/>
          </a:bodyPr>
          <a:lstStyle/>
          <a:p>
            <a:pPr eaLnBrk="1" hangingPunct="1">
              <a:defRPr/>
            </a:pPr>
            <a:r>
              <a:rPr lang="en-US" altLang="en-US">
                <a:latin typeface="Arial"/>
                <a:ea typeface="ＭＳ Ｐゴシック"/>
                <a:cs typeface="Arial Black" pitchFamily="34" charset="0"/>
              </a:rPr>
              <a:t>Closed session</a:t>
            </a:r>
          </a:p>
        </p:txBody>
      </p:sp>
      <p:sp>
        <p:nvSpPr>
          <p:cNvPr id="34819" name="Rectangle 3"/>
          <p:cNvSpPr>
            <a:spLocks noGrp="1" noChangeArrowheads="1"/>
          </p:cNvSpPr>
          <p:nvPr>
            <p:ph idx="1"/>
          </p:nvPr>
        </p:nvSpPr>
        <p:spPr>
          <a:xfrm>
            <a:off x="996921" y="1830852"/>
            <a:ext cx="9881937" cy="4060825"/>
          </a:xfrm>
        </p:spPr>
        <p:txBody>
          <a:bodyPr lIns="91440" tIns="45720" rIns="91440" bIns="45720" anchor="t"/>
          <a:lstStyle/>
          <a:p>
            <a:pPr eaLnBrk="1" hangingPunct="1">
              <a:lnSpc>
                <a:spcPct val="90000"/>
              </a:lnSpc>
              <a:defRPr/>
            </a:pPr>
            <a:r>
              <a:rPr lang="en-US" altLang="en-US" sz="3200">
                <a:latin typeface="Arial"/>
                <a:ea typeface="ＭＳ Ｐゴシック"/>
              </a:rPr>
              <a:t>Requires motion in open session </a:t>
            </a:r>
            <a:endParaRPr lang="en-US" altLang="en-US" sz="3200"/>
          </a:p>
          <a:p>
            <a:pPr lvl="1" eaLnBrk="1" hangingPunct="1">
              <a:lnSpc>
                <a:spcPct val="90000"/>
              </a:lnSpc>
              <a:spcBef>
                <a:spcPts val="1200"/>
              </a:spcBef>
              <a:defRPr/>
            </a:pPr>
            <a:r>
              <a:rPr lang="en-US" altLang="en-US" sz="3200">
                <a:latin typeface="Arial"/>
                <a:ea typeface="ＭＳ Ｐゴシック"/>
              </a:rPr>
              <a:t>motion and </a:t>
            </a:r>
            <a:r>
              <a:rPr lang="en-US" altLang="en-US" sz="3200" b="1">
                <a:latin typeface="Arial"/>
                <a:ea typeface="ＭＳ Ｐゴシック"/>
              </a:rPr>
              <a:t>roll call vote </a:t>
            </a:r>
            <a:endParaRPr lang="en-US" altLang="en-US" sz="3200" b="1"/>
          </a:p>
          <a:p>
            <a:pPr lvl="1" eaLnBrk="1" hangingPunct="1">
              <a:lnSpc>
                <a:spcPct val="90000"/>
              </a:lnSpc>
              <a:spcBef>
                <a:spcPts val="1200"/>
              </a:spcBef>
              <a:defRPr/>
            </a:pPr>
            <a:r>
              <a:rPr lang="en-US" altLang="en-US" sz="3200">
                <a:latin typeface="Arial"/>
                <a:ea typeface="ＭＳ Ｐゴシック"/>
              </a:rPr>
              <a:t>proper purpose to close a meeting</a:t>
            </a:r>
          </a:p>
          <a:p>
            <a:pPr>
              <a:spcBef>
                <a:spcPts val="1200"/>
              </a:spcBef>
              <a:defRPr/>
            </a:pPr>
            <a:r>
              <a:rPr lang="en-US" sz="3200" b="1">
                <a:latin typeface="Arial"/>
                <a:ea typeface="ＭＳ Ｐゴシック"/>
              </a:rPr>
              <a:t>Must take separate </a:t>
            </a:r>
            <a:r>
              <a:rPr lang="en-US" sz="3200">
                <a:latin typeface="Arial"/>
                <a:ea typeface="ＭＳ Ｐゴシック"/>
              </a:rPr>
              <a:t>minutes </a:t>
            </a:r>
            <a:r>
              <a:rPr lang="en-US" sz="2000">
                <a:latin typeface="Arial"/>
                <a:ea typeface="ＭＳ Ｐゴシック"/>
              </a:rPr>
              <a:t>–MCL </a:t>
            </a:r>
            <a:r>
              <a:rPr lang="en-US" sz="2400">
                <a:latin typeface="Arial"/>
                <a:ea typeface="ＭＳ Ｐゴシック"/>
              </a:rPr>
              <a:t>15.267(2)</a:t>
            </a:r>
          </a:p>
          <a:p>
            <a:pPr eaLnBrk="1" hangingPunct="1">
              <a:lnSpc>
                <a:spcPct val="90000"/>
              </a:lnSpc>
              <a:spcBef>
                <a:spcPts val="1200"/>
              </a:spcBef>
              <a:defRPr/>
            </a:pPr>
            <a:r>
              <a:rPr lang="en-US" altLang="en-US" sz="3200">
                <a:latin typeface="Arial"/>
                <a:ea typeface="ＭＳ Ｐゴシック"/>
              </a:rPr>
              <a:t>Once</a:t>
            </a:r>
            <a:r>
              <a:rPr lang="en-US" altLang="en-US" sz="3200" i="1">
                <a:latin typeface="Arial"/>
                <a:ea typeface="ＭＳ Ｐゴシック"/>
              </a:rPr>
              <a:t> </a:t>
            </a:r>
            <a:r>
              <a:rPr lang="en-US" altLang="en-US" sz="3200">
                <a:latin typeface="Arial"/>
                <a:ea typeface="ＭＳ Ｐゴシック"/>
              </a:rPr>
              <a:t>in closed session, can only deliberate</a:t>
            </a:r>
          </a:p>
          <a:p>
            <a:pPr>
              <a:lnSpc>
                <a:spcPct val="90000"/>
              </a:lnSpc>
              <a:spcBef>
                <a:spcPts val="1200"/>
              </a:spcBef>
              <a:defRPr/>
            </a:pPr>
            <a:r>
              <a:rPr lang="en-US" altLang="en-US" sz="3200">
                <a:latin typeface="Arial"/>
                <a:ea typeface="ＭＳ Ｐゴシック"/>
              </a:rPr>
              <a:t>The decision is made in an open meeting</a:t>
            </a:r>
            <a:endParaRPr lang="en-US" altLang="en-US" sz="3200"/>
          </a:p>
          <a:p>
            <a:pPr marL="0" indent="0">
              <a:lnSpc>
                <a:spcPct val="90000"/>
              </a:lnSpc>
              <a:spcBef>
                <a:spcPts val="1200"/>
              </a:spcBef>
              <a:buNone/>
              <a:defRPr/>
            </a:pPr>
            <a:r>
              <a:rPr lang="en-US" sz="2400">
                <a:latin typeface="Arial"/>
                <a:ea typeface="ＭＳ Ｐゴシック"/>
                <a:cs typeface="Arial"/>
              </a:rPr>
              <a:t>  –MCL 15.267</a:t>
            </a:r>
            <a:endParaRPr lang="en-US" altLang="en-US" sz="2400">
              <a:latin typeface="Arial"/>
              <a:ea typeface="ＭＳ Ｐゴシック"/>
            </a:endParaRPr>
          </a:p>
          <a:p>
            <a:pPr marL="0" indent="0" eaLnBrk="1" hangingPunct="1">
              <a:lnSpc>
                <a:spcPct val="90000"/>
              </a:lnSpc>
              <a:spcBef>
                <a:spcPts val="1200"/>
              </a:spcBef>
              <a:buNone/>
              <a:defRPr/>
            </a:pPr>
            <a:endParaRPr lang="en-US" altLang="en-US" sz="3200" i="1"/>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29</a:t>
            </a:fld>
            <a:endParaRPr lang="en-US" alt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70765" y="831758"/>
            <a:ext cx="8229600" cy="479425"/>
          </a:xfrm>
        </p:spPr>
        <p:txBody>
          <a:bodyPr rtlCol="0" anchor="t">
            <a:normAutofit fontScale="90000"/>
          </a:bodyPr>
          <a:lstStyle/>
          <a:p>
            <a:pPr>
              <a:defRPr/>
            </a:pPr>
            <a:r>
              <a:rPr lang="en-US" altLang="en-US" b="1">
                <a:solidFill>
                  <a:srgbClr val="0C533A"/>
                </a:solidFill>
                <a:latin typeface="Arial" panose="020B0604020202020204" pitchFamily="34" charset="0"/>
                <a:ea typeface="ＭＳ Ｐゴシック" pitchFamily="49" charset="-128"/>
                <a:cs typeface="Arial" panose="020B0604020202020204" pitchFamily="34" charset="0"/>
              </a:rPr>
              <a:t>Today’s Presenters</a:t>
            </a:r>
          </a:p>
        </p:txBody>
      </p:sp>
      <p:sp>
        <p:nvSpPr>
          <p:cNvPr id="12291" name="Content Placeholder 2"/>
          <p:cNvSpPr>
            <a:spLocks noGrp="1"/>
          </p:cNvSpPr>
          <p:nvPr>
            <p:ph idx="1"/>
          </p:nvPr>
        </p:nvSpPr>
        <p:spPr bwMode="auto">
          <a:xfrm>
            <a:off x="1793133" y="1556989"/>
            <a:ext cx="4092625" cy="3898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defRPr/>
            </a:pPr>
            <a:br>
              <a:rPr lang="en-US" sz="2000"/>
            </a:br>
            <a:r>
              <a:rPr lang="en-US" sz="2400" b="1">
                <a:latin typeface="Arial"/>
                <a:ea typeface="ＭＳ Ｐゴシック"/>
              </a:rPr>
              <a:t>Mary Reilly, AICP</a:t>
            </a:r>
          </a:p>
          <a:p>
            <a:pPr marL="0" indent="0">
              <a:buNone/>
              <a:defRPr/>
            </a:pPr>
            <a:r>
              <a:rPr lang="en-US" sz="1800">
                <a:latin typeface="Arial"/>
                <a:ea typeface="ＭＳ Ｐゴシック"/>
              </a:rPr>
              <a:t>Government and Community Vitality </a:t>
            </a:r>
            <a:endParaRPr lang="en-US" sz="1800"/>
          </a:p>
          <a:p>
            <a:pPr marL="0" indent="0">
              <a:buNone/>
              <a:defRPr/>
            </a:pPr>
            <a:r>
              <a:rPr lang="en-US" sz="1800">
                <a:latin typeface="Arial"/>
                <a:ea typeface="ＭＳ Ｐゴシック"/>
              </a:rPr>
              <a:t>MSU Extension</a:t>
            </a:r>
          </a:p>
          <a:p>
            <a:pPr marL="0" indent="0">
              <a:buNone/>
              <a:defRPr/>
            </a:pPr>
            <a:r>
              <a:rPr lang="en-US" sz="1800">
                <a:latin typeface="Arial"/>
                <a:ea typeface="ＭＳ Ｐゴシック"/>
              </a:rPr>
              <a:t>Manistee, MI</a:t>
            </a:r>
          </a:p>
          <a:p>
            <a:pPr marL="0" indent="0">
              <a:buNone/>
              <a:defRPr/>
            </a:pPr>
            <a:r>
              <a:rPr lang="en-US" sz="1800">
                <a:latin typeface="Arial"/>
                <a:ea typeface="ＭＳ Ｐゴシック"/>
              </a:rPr>
              <a:t>(231) 889-4277 ext. 1</a:t>
            </a:r>
            <a:r>
              <a:rPr lang="en-US" sz="1600">
                <a:latin typeface="Arial"/>
                <a:ea typeface="ＭＳ Ｐゴシック"/>
              </a:rPr>
              <a:t> </a:t>
            </a:r>
            <a:endParaRPr lang="en-US" sz="1600"/>
          </a:p>
          <a:p>
            <a:pPr marL="0" indent="0">
              <a:buNone/>
              <a:defRPr/>
            </a:pPr>
            <a:r>
              <a:rPr lang="en-US" sz="2000">
                <a:latin typeface="Arial"/>
                <a:ea typeface="ＭＳ Ｐゴシック"/>
              </a:rPr>
              <a:t>reillym8@msu.edu</a:t>
            </a: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3</a:t>
            </a:fld>
            <a:endParaRPr lang="en-US" alt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346" y="4203700"/>
            <a:ext cx="1803271" cy="1804946"/>
          </a:xfrm>
          <a:prstGeom prst="rect">
            <a:avLst/>
          </a:prstGeom>
        </p:spPr>
      </p:pic>
      <p:sp>
        <p:nvSpPr>
          <p:cNvPr id="6" name="Content Placeholder 2"/>
          <p:cNvSpPr txBox="1">
            <a:spLocks/>
          </p:cNvSpPr>
          <p:nvPr/>
        </p:nvSpPr>
        <p:spPr bwMode="auto">
          <a:xfrm>
            <a:off x="6902257" y="1556989"/>
            <a:ext cx="4092625" cy="3898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18453B"/>
              </a:buClr>
              <a:buFont typeface="Arial"/>
              <a:buChar char="•"/>
              <a:defRPr sz="4000" b="0" i="0" kern="1200" baseline="0">
                <a:solidFill>
                  <a:schemeClr val="tx1"/>
                </a:solidFill>
                <a:latin typeface="Arial" pitchFamily="34" charset="0"/>
                <a:ea typeface="ＭＳ Ｐゴシック" charset="-128"/>
                <a:cs typeface="Gotham Book"/>
              </a:defRPr>
            </a:lvl1pPr>
            <a:lvl2pPr marL="742950" indent="-285750" algn="l" defTabSz="457200" rtl="0" eaLnBrk="0" fontAlgn="base" hangingPunct="0">
              <a:spcBef>
                <a:spcPct val="20000"/>
              </a:spcBef>
              <a:spcAft>
                <a:spcPct val="0"/>
              </a:spcAft>
              <a:buClr>
                <a:schemeClr val="tx1">
                  <a:lumMod val="75000"/>
                  <a:lumOff val="25000"/>
                </a:schemeClr>
              </a:buClr>
              <a:buSzPct val="85000"/>
              <a:buFont typeface="Arial"/>
              <a:buChar char="•"/>
              <a:defRPr sz="3600" b="0" i="0" kern="1200" baseline="0">
                <a:solidFill>
                  <a:schemeClr val="tx1"/>
                </a:solidFill>
                <a:latin typeface="Arial" pitchFamily="34" charset="0"/>
                <a:ea typeface="ＭＳ Ｐゴシック" charset="-128"/>
                <a:cs typeface="Gotham Book"/>
              </a:defRPr>
            </a:lvl2pPr>
            <a:lvl3pPr marL="1143000" indent="-228600" algn="l" defTabSz="457200" rtl="0" eaLnBrk="0" fontAlgn="base" hangingPunct="0">
              <a:spcBef>
                <a:spcPct val="20000"/>
              </a:spcBef>
              <a:spcAft>
                <a:spcPct val="0"/>
              </a:spcAft>
              <a:buClr>
                <a:schemeClr val="tx1">
                  <a:lumMod val="75000"/>
                  <a:lumOff val="25000"/>
                </a:schemeClr>
              </a:buClr>
              <a:buFont typeface="Arial" charset="0"/>
              <a:buChar char="•"/>
              <a:defRPr sz="3200" b="0" i="0" kern="1200" baseline="0">
                <a:solidFill>
                  <a:schemeClr val="tx1"/>
                </a:solidFill>
                <a:latin typeface="Arial" pitchFamily="34" charset="0"/>
                <a:ea typeface="ＭＳ Ｐゴシック" charset="-128"/>
                <a:cs typeface="Gotham Book"/>
              </a:defRPr>
            </a:lvl3pPr>
            <a:lvl4pPr marL="1600200" indent="-228600" algn="l" defTabSz="457200" rtl="0" eaLnBrk="0" fontAlgn="base" hangingPunct="0">
              <a:spcBef>
                <a:spcPct val="20000"/>
              </a:spcBef>
              <a:spcAft>
                <a:spcPct val="0"/>
              </a:spcAft>
              <a:buFont typeface="Arial" charset="0"/>
              <a:buChar char="–"/>
              <a:defRPr sz="3200" b="0" i="0" kern="1200" baseline="0">
                <a:solidFill>
                  <a:schemeClr val="tx1"/>
                </a:solidFill>
                <a:latin typeface="Arial" pitchFamily="34" charset="0"/>
                <a:ea typeface="ＭＳ Ｐゴシック" charset="-128"/>
                <a:cs typeface="Gotham Book"/>
              </a:defRPr>
            </a:lvl4pPr>
            <a:lvl5pPr marL="2057400" indent="-228600" algn="l" defTabSz="457200" rtl="0" eaLnBrk="0" fontAlgn="base" hangingPunct="0">
              <a:spcBef>
                <a:spcPct val="20000"/>
              </a:spcBef>
              <a:spcAft>
                <a:spcPct val="0"/>
              </a:spcAft>
              <a:buFont typeface="Arial" charset="0"/>
              <a:buChar char="»"/>
              <a:defRPr sz="3200" b="0" i="0" kern="1200" baseline="0">
                <a:solidFill>
                  <a:schemeClr val="tx1"/>
                </a:solidFill>
                <a:latin typeface="Arial" pitchFamily="34" charset="0"/>
                <a:ea typeface="ＭＳ Ｐゴシック" charset="-128"/>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br>
              <a:rPr lang="en-US" sz="2000"/>
            </a:br>
            <a:r>
              <a:rPr lang="en-US" sz="2400" b="1">
                <a:latin typeface="Arial"/>
                <a:ea typeface="ＭＳ Ｐゴシック"/>
              </a:rPr>
              <a:t>John Amrhein</a:t>
            </a:r>
          </a:p>
          <a:p>
            <a:pPr marL="0" indent="0">
              <a:buNone/>
              <a:defRPr/>
            </a:pPr>
            <a:r>
              <a:rPr lang="en-US" sz="1800">
                <a:latin typeface="Arial"/>
                <a:ea typeface="ＭＳ Ｐゴシック"/>
              </a:rPr>
              <a:t>Government and Community Vitality </a:t>
            </a:r>
            <a:endParaRPr lang="en-US" sz="1800"/>
          </a:p>
          <a:p>
            <a:pPr marL="0" indent="0">
              <a:buNone/>
              <a:defRPr/>
            </a:pPr>
            <a:r>
              <a:rPr lang="en-US" sz="1800">
                <a:latin typeface="Arial"/>
                <a:ea typeface="ＭＳ Ｐゴシック"/>
              </a:rPr>
              <a:t>MSU Extension</a:t>
            </a:r>
          </a:p>
          <a:p>
            <a:pPr marL="0" indent="0">
              <a:buNone/>
              <a:defRPr/>
            </a:pPr>
            <a:r>
              <a:rPr lang="en-US" sz="1800">
                <a:latin typeface="Arial"/>
                <a:ea typeface="ＭＳ Ｐゴシック"/>
              </a:rPr>
              <a:t>Traverse City, MI</a:t>
            </a:r>
          </a:p>
          <a:p>
            <a:pPr marL="0" indent="0">
              <a:buNone/>
              <a:defRPr/>
            </a:pPr>
            <a:r>
              <a:rPr lang="en-US" sz="1800">
                <a:latin typeface="Arial"/>
                <a:ea typeface="ＭＳ Ｐゴシック"/>
              </a:rPr>
              <a:t>(231)-922-4627</a:t>
            </a:r>
          </a:p>
          <a:p>
            <a:pPr marL="0" indent="0">
              <a:buNone/>
              <a:defRPr/>
            </a:pPr>
            <a:r>
              <a:rPr lang="en-US" sz="2000">
                <a:latin typeface="Arial"/>
                <a:ea typeface="ＭＳ Ｐゴシック"/>
              </a:rPr>
              <a:t>amrhein@msu.edu</a:t>
            </a:r>
            <a:endParaRPr lang="en-US" sz="2000"/>
          </a:p>
        </p:txBody>
      </p:sp>
      <p:pic>
        <p:nvPicPr>
          <p:cNvPr id="4" name="Picture 4" descr="A person standing in front of a forest&#10;&#10;Description automatically generated">
            <a:extLst>
              <a:ext uri="{FF2B5EF4-FFF2-40B4-BE49-F238E27FC236}">
                <a16:creationId xmlns:a16="http://schemas.microsoft.com/office/drawing/2014/main" id="{BF642125-C84E-45D2-AA90-21A87FAB6597}"/>
              </a:ext>
            </a:extLst>
          </p:cNvPr>
          <p:cNvPicPr>
            <a:picLocks noChangeAspect="1"/>
          </p:cNvPicPr>
          <p:nvPr/>
        </p:nvPicPr>
        <p:blipFill>
          <a:blip r:embed="rId4"/>
          <a:stretch>
            <a:fillRect/>
          </a:stretch>
        </p:blipFill>
        <p:spPr>
          <a:xfrm>
            <a:off x="6903076" y="4267737"/>
            <a:ext cx="2303173" cy="181055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915054"/>
            <a:ext cx="8229600" cy="480233"/>
          </a:xfrm>
        </p:spPr>
        <p:txBody>
          <a:bodyPr>
            <a:noAutofit/>
          </a:bodyPr>
          <a:lstStyle/>
          <a:p>
            <a:pPr>
              <a:defRPr/>
            </a:pPr>
            <a:r>
              <a:rPr lang="en-US" altLang="en-US">
                <a:latin typeface="Arial"/>
                <a:ea typeface="ＭＳ Ｐゴシック"/>
                <a:cs typeface="Arial Black" pitchFamily="34" charset="0"/>
              </a:rPr>
              <a:t>Closed session</a:t>
            </a:r>
            <a:endParaRPr lang="en-US">
              <a:latin typeface="Arial"/>
              <a:ea typeface="ＭＳ Ｐゴシック"/>
            </a:endParaRPr>
          </a:p>
        </p:txBody>
      </p:sp>
      <p:sp>
        <p:nvSpPr>
          <p:cNvPr id="3" name="Content Placeholder 2"/>
          <p:cNvSpPr>
            <a:spLocks noGrp="1"/>
          </p:cNvSpPr>
          <p:nvPr>
            <p:ph idx="1"/>
          </p:nvPr>
        </p:nvSpPr>
        <p:spPr>
          <a:xfrm>
            <a:off x="746353" y="1405977"/>
            <a:ext cx="10588709" cy="4694567"/>
          </a:xfrm>
        </p:spPr>
        <p:txBody>
          <a:bodyPr lIns="91440" tIns="45720" rIns="91440" bIns="45720" anchor="t"/>
          <a:lstStyle/>
          <a:p>
            <a:pPr marL="0" indent="0">
              <a:buNone/>
              <a:defRPr/>
            </a:pPr>
            <a:endParaRPr lang="en-US" sz="3600">
              <a:latin typeface="Arial"/>
              <a:ea typeface="ＭＳ Ｐゴシック"/>
            </a:endParaRPr>
          </a:p>
          <a:p>
            <a:pPr marL="0" indent="0">
              <a:buNone/>
              <a:defRPr/>
            </a:pPr>
            <a:r>
              <a:rPr lang="en-US" sz="3600">
                <a:latin typeface="Arial"/>
                <a:ea typeface="ＭＳ Ｐゴシック"/>
              </a:rPr>
              <a:t>Twelve reasons for a closed session (MCL </a:t>
            </a:r>
            <a:r>
              <a:rPr lang="en-US" sz="3600" dirty="0">
                <a:latin typeface="Arial"/>
                <a:ea typeface="ＭＳ Ｐゴシック"/>
              </a:rPr>
              <a:t>15.268):</a:t>
            </a:r>
            <a:endParaRPr lang="en-US" dirty="0"/>
          </a:p>
          <a:p>
            <a:pPr lvl="1">
              <a:defRPr/>
            </a:pPr>
            <a:r>
              <a:rPr lang="en-US" altLang="en-US" sz="2800">
                <a:latin typeface="Arial"/>
                <a:ea typeface="ＭＳ Ｐゴシック"/>
              </a:rPr>
              <a:t>Six apply to all public bodies (a, c, d, e, f, h)</a:t>
            </a:r>
          </a:p>
          <a:p>
            <a:pPr lvl="1">
              <a:buClr>
                <a:srgbClr val="404040"/>
              </a:buClr>
              <a:defRPr/>
            </a:pPr>
            <a:r>
              <a:rPr lang="en-US" altLang="en-US" sz="2800">
                <a:latin typeface="Arial"/>
                <a:ea typeface="ＭＳ Ｐゴシック"/>
              </a:rPr>
              <a:t>Six apply to specific public bodies (b, g, </a:t>
            </a:r>
            <a:r>
              <a:rPr lang="en-US" altLang="en-US" sz="2800" err="1">
                <a:latin typeface="Arial"/>
                <a:ea typeface="ＭＳ Ｐゴシック"/>
              </a:rPr>
              <a:t>i</a:t>
            </a:r>
            <a:r>
              <a:rPr lang="en-US" altLang="en-US" sz="2800">
                <a:latin typeface="Arial"/>
                <a:ea typeface="ＭＳ Ｐゴシック"/>
              </a:rPr>
              <a:t>, j, k, l)</a:t>
            </a:r>
            <a:endParaRPr lang="en-US" altLang="en-US" sz="2800"/>
          </a:p>
          <a:p>
            <a:pPr lvl="1">
              <a:defRPr/>
            </a:pPr>
            <a:endParaRPr lang="en-US" altLang="en-US" sz="2400"/>
          </a:p>
          <a:p>
            <a:pPr lvl="1">
              <a:defRPr/>
            </a:pPr>
            <a:endParaRPr lang="en-US" altLang="en-US"/>
          </a:p>
          <a:p>
            <a:pPr lvl="1">
              <a:defRPr/>
            </a:pPr>
            <a:endParaRPr lang="en-US"/>
          </a:p>
        </p:txBody>
      </p:sp>
      <p:sp>
        <p:nvSpPr>
          <p:cNvPr id="4" name="Slide Number Placeholder 3"/>
          <p:cNvSpPr>
            <a:spLocks noGrp="1"/>
          </p:cNvSpPr>
          <p:nvPr>
            <p:ph type="sldNum" sz="quarter" idx="12"/>
          </p:nvPr>
        </p:nvSpPr>
        <p:spPr/>
        <p:txBody>
          <a:bodyPr/>
          <a:lstStyle/>
          <a:p>
            <a:pPr>
              <a:defRPr/>
            </a:pPr>
            <a:fld id="{F5EAA0D0-EAD8-46CE-AD53-BE66B0FDDD68}" type="slidenum">
              <a:rPr lang="en-US" altLang="en-US" smtClean="0"/>
              <a:pPr>
                <a:defRPr/>
              </a:pPr>
              <a:t>30</a:t>
            </a:fld>
            <a:endParaRPr lang="en-US" altLang="en-US"/>
          </a:p>
        </p:txBody>
      </p:sp>
      <p:sp>
        <p:nvSpPr>
          <p:cNvPr id="6" name="TextBox 5">
            <a:extLst>
              <a:ext uri="{FF2B5EF4-FFF2-40B4-BE49-F238E27FC236}">
                <a16:creationId xmlns:a16="http://schemas.microsoft.com/office/drawing/2014/main" id="{8BC0AC4E-0A3B-4ABD-94FF-01DB868B7EE3}"/>
              </a:ext>
            </a:extLst>
          </p:cNvPr>
          <p:cNvSpPr txBox="1"/>
          <p:nvPr/>
        </p:nvSpPr>
        <p:spPr>
          <a:xfrm>
            <a:off x="2214394" y="6359555"/>
            <a:ext cx="92889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ＭＳ Ｐゴシック"/>
                <a:cs typeface="Arial"/>
              </a:rPr>
              <a:t>Ask for help or work with an attorney on all aspects of a closed meeting.</a:t>
            </a:r>
            <a:r>
              <a:rPr lang="en-US">
                <a:latin typeface="Arial"/>
                <a:ea typeface="ＭＳ Ｐゴシック"/>
                <a:cs typeface="Arial"/>
              </a:rPr>
              <a:t> </a:t>
            </a:r>
            <a:endParaRPr lang="en-US"/>
          </a:p>
        </p:txBody>
      </p:sp>
      <p:pic>
        <p:nvPicPr>
          <p:cNvPr id="8" name="Graphic 5" descr="Checkbox Checked with solid fill">
            <a:extLst>
              <a:ext uri="{FF2B5EF4-FFF2-40B4-BE49-F238E27FC236}">
                <a16:creationId xmlns:a16="http://schemas.microsoft.com/office/drawing/2014/main" id="{742BE27F-4CFD-4052-8F17-413BB21F27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3100" y="6233008"/>
            <a:ext cx="623278" cy="62327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493238" y="2361987"/>
            <a:ext cx="7772400" cy="1301750"/>
          </a:xfrm>
        </p:spPr>
        <p:txBody>
          <a:bodyPr/>
          <a:lstStyle/>
          <a:p>
            <a:pPr eaLnBrk="1" hangingPunct="1"/>
            <a:r>
              <a:rPr lang="en-US" altLang="en-US">
                <a:ea typeface="ＭＳ Ｐゴシック" panose="020B0600070205080204" pitchFamily="34" charset="-128"/>
                <a:cs typeface="Arial Black" panose="020B0A04020102020204" pitchFamily="34" charset="0"/>
              </a:rPr>
              <a:t>D. After the Meeting</a:t>
            </a:r>
          </a:p>
        </p:txBody>
      </p:sp>
      <p:sp>
        <p:nvSpPr>
          <p:cNvPr id="186371" name="Rectangle 4"/>
          <p:cNvSpPr>
            <a:spLocks noGrp="1" noChangeArrowheads="1"/>
          </p:cNvSpPr>
          <p:nvPr>
            <p:ph type="subTitle" idx="1"/>
          </p:nvPr>
        </p:nvSpPr>
        <p:spPr bwMode="auto">
          <a:xfrm>
            <a:off x="2209800" y="3186113"/>
            <a:ext cx="7772400" cy="210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endParaRPr lang="en-US" altLang="en-US">
              <a:ea typeface="ＭＳ Ｐゴシック" panose="020B0600070205080204" pitchFamily="34" charset="-128"/>
              <a:cs typeface="Gotham Book" pitchFamily="49" charset="0"/>
            </a:endParaRPr>
          </a:p>
        </p:txBody>
      </p:sp>
      <p:sp>
        <p:nvSpPr>
          <p:cNvPr id="2" name="Slide Number Placeholder 1"/>
          <p:cNvSpPr>
            <a:spLocks noGrp="1"/>
          </p:cNvSpPr>
          <p:nvPr>
            <p:ph type="sldNum" sz="quarter" idx="12"/>
          </p:nvPr>
        </p:nvSpPr>
        <p:spPr/>
        <p:txBody>
          <a:bodyPr/>
          <a:lstStyle/>
          <a:p>
            <a:pPr eaLnBrk="1" hangingPunct="1">
              <a:defRPr/>
            </a:pPr>
            <a:fld id="{550A6CF5-3BAA-4301-9C7B-C282ED4437B2}" type="slidenum">
              <a:rPr lang="en-US">
                <a:solidFill>
                  <a:prstClr val="white"/>
                </a:solidFill>
                <a:ea typeface="ＭＳ Ｐゴシック" pitchFamily="49" charset="-128"/>
              </a:rPr>
              <a:pPr eaLnBrk="1" hangingPunct="1">
                <a:defRPr/>
              </a:pPr>
              <a:t>31</a:t>
            </a:fld>
            <a:endParaRPr lang="en-US">
              <a:solidFill>
                <a:prstClr val="white"/>
              </a:solidFill>
              <a:ea typeface="ＭＳ Ｐゴシック" pitchFamily="49"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24678" y="813474"/>
            <a:ext cx="8229600" cy="480233"/>
          </a:xfrm>
        </p:spPr>
        <p:txBody>
          <a:bodyPr>
            <a:noAutofit/>
          </a:bodyPr>
          <a:lstStyle/>
          <a:p>
            <a:pPr eaLnBrk="1" hangingPunct="1">
              <a:defRPr/>
            </a:pPr>
            <a:r>
              <a:rPr lang="en-US" altLang="en-US">
                <a:latin typeface="Arial"/>
                <a:ea typeface="ＭＳ Ｐゴシック"/>
                <a:cs typeface="Arial Black" pitchFamily="34" charset="0"/>
              </a:rPr>
              <a:t>Meeting Minutes</a:t>
            </a:r>
            <a:endParaRPr lang="en-US" altLang="en-US">
              <a:ea typeface="ＭＳ Ｐゴシック" pitchFamily="34" charset="-128"/>
              <a:cs typeface="Arial Black" pitchFamily="34" charset="0"/>
            </a:endParaRPr>
          </a:p>
        </p:txBody>
      </p:sp>
      <p:sp>
        <p:nvSpPr>
          <p:cNvPr id="38915" name="Rectangle 3"/>
          <p:cNvSpPr>
            <a:spLocks noGrp="1" noChangeArrowheads="1"/>
          </p:cNvSpPr>
          <p:nvPr>
            <p:ph idx="1"/>
          </p:nvPr>
        </p:nvSpPr>
        <p:spPr>
          <a:xfrm>
            <a:off x="525591" y="1394862"/>
            <a:ext cx="7430168" cy="3936032"/>
          </a:xfrm>
        </p:spPr>
        <p:txBody>
          <a:bodyPr lIns="91440" tIns="45720" rIns="91440" bIns="45720" anchor="t"/>
          <a:lstStyle/>
          <a:p>
            <a:pPr eaLnBrk="1" hangingPunct="1">
              <a:lnSpc>
                <a:spcPct val="80000"/>
              </a:lnSpc>
              <a:buFontTx/>
              <a:buNone/>
              <a:defRPr/>
            </a:pPr>
            <a:endParaRPr lang="en-US" altLang="en-US" sz="3600">
              <a:latin typeface="Arial"/>
              <a:ea typeface="ＭＳ Ｐゴシック"/>
            </a:endParaRPr>
          </a:p>
          <a:p>
            <a:pPr eaLnBrk="1" hangingPunct="1">
              <a:lnSpc>
                <a:spcPct val="80000"/>
              </a:lnSpc>
              <a:spcBef>
                <a:spcPts val="1800"/>
              </a:spcBef>
              <a:defRPr/>
            </a:pPr>
            <a:r>
              <a:rPr lang="en-US" altLang="en-US" sz="2800" dirty="0">
                <a:latin typeface="Arial"/>
                <a:ea typeface="ＭＳ Ｐゴシック"/>
              </a:rPr>
              <a:t>Open to public inspection –MCL 15.269(2)</a:t>
            </a:r>
          </a:p>
          <a:p>
            <a:pPr lvl="1" eaLnBrk="1" hangingPunct="1">
              <a:lnSpc>
                <a:spcPct val="80000"/>
              </a:lnSpc>
              <a:spcBef>
                <a:spcPts val="1200"/>
              </a:spcBef>
              <a:defRPr/>
            </a:pPr>
            <a:r>
              <a:rPr lang="en-US" altLang="en-US" sz="2800" dirty="0">
                <a:latin typeface="Arial"/>
                <a:ea typeface="ＭＳ Ｐゴシック"/>
              </a:rPr>
              <a:t>at address on posted meeting notices</a:t>
            </a:r>
          </a:p>
          <a:p>
            <a:pPr lvl="1" eaLnBrk="1" hangingPunct="1">
              <a:lnSpc>
                <a:spcPct val="80000"/>
              </a:lnSpc>
              <a:spcBef>
                <a:spcPts val="1200"/>
              </a:spcBef>
              <a:defRPr/>
            </a:pPr>
            <a:r>
              <a:rPr lang="en-US" altLang="en-US" sz="2800" dirty="0">
                <a:latin typeface="Arial"/>
                <a:ea typeface="ＭＳ Ｐゴシック"/>
              </a:rPr>
              <a:t>copies at reasonable cost </a:t>
            </a:r>
            <a:endParaRPr lang="en-US" altLang="en-US" sz="2800" dirty="0"/>
          </a:p>
          <a:p>
            <a:pPr lvl="1" eaLnBrk="1" hangingPunct="1">
              <a:lnSpc>
                <a:spcPct val="80000"/>
              </a:lnSpc>
              <a:spcBef>
                <a:spcPts val="1200"/>
              </a:spcBef>
              <a:defRPr/>
            </a:pPr>
            <a:r>
              <a:rPr lang="en-US" altLang="en-US" sz="2800" dirty="0">
                <a:latin typeface="Arial"/>
                <a:ea typeface="ＭＳ Ｐゴシック"/>
              </a:rPr>
              <a:t>can post on website to save time and $</a:t>
            </a:r>
          </a:p>
          <a:p>
            <a:pPr eaLnBrk="1" hangingPunct="1">
              <a:lnSpc>
                <a:spcPct val="80000"/>
              </a:lnSpc>
              <a:spcBef>
                <a:spcPts val="1200"/>
              </a:spcBef>
              <a:defRPr/>
            </a:pPr>
            <a:r>
              <a:rPr lang="en-US" altLang="en-US" sz="2800" b="1" dirty="0">
                <a:latin typeface="Arial"/>
                <a:ea typeface="ＭＳ Ｐゴシック"/>
              </a:rPr>
              <a:t>Proposed minutes:</a:t>
            </a:r>
            <a:r>
              <a:rPr lang="en-US" altLang="en-US" sz="2800" dirty="0">
                <a:latin typeface="Arial"/>
                <a:ea typeface="ＭＳ Ｐゴシック"/>
              </a:rPr>
              <a:t> available within </a:t>
            </a:r>
            <a:r>
              <a:rPr lang="en-US" altLang="en-US" sz="2800" b="1" u="sng" dirty="0">
                <a:latin typeface="Arial"/>
                <a:ea typeface="ＭＳ Ｐゴシック"/>
              </a:rPr>
              <a:t>8</a:t>
            </a:r>
            <a:r>
              <a:rPr lang="en-US" altLang="en-US" sz="2800" dirty="0">
                <a:latin typeface="Arial"/>
                <a:ea typeface="ＭＳ Ｐゴシック"/>
              </a:rPr>
              <a:t> business days</a:t>
            </a:r>
            <a:r>
              <a:rPr lang="en-US" altLang="en-US" sz="2800" b="1" dirty="0">
                <a:latin typeface="Arial"/>
                <a:ea typeface="ＭＳ Ｐゴシック"/>
              </a:rPr>
              <a:t> </a:t>
            </a:r>
            <a:r>
              <a:rPr lang="en-US" altLang="en-US" sz="2800" dirty="0">
                <a:latin typeface="Arial"/>
                <a:ea typeface="ＭＳ Ｐゴシック"/>
              </a:rPr>
              <a:t>of meeting </a:t>
            </a:r>
            <a:r>
              <a:rPr lang="en-US" altLang="en-US" sz="2000" dirty="0">
                <a:latin typeface="Arial"/>
                <a:ea typeface="ＭＳ Ｐゴシック"/>
              </a:rPr>
              <a:t>--MCL 15.269(3)</a:t>
            </a:r>
          </a:p>
          <a:p>
            <a:pPr>
              <a:lnSpc>
                <a:spcPct val="80000"/>
              </a:lnSpc>
              <a:spcBef>
                <a:spcPts val="1200"/>
              </a:spcBef>
              <a:defRPr/>
            </a:pPr>
            <a:r>
              <a:rPr lang="en-US" altLang="en-US" sz="2800" b="1" dirty="0">
                <a:latin typeface="Arial"/>
                <a:ea typeface="ＭＳ Ｐゴシック"/>
              </a:rPr>
              <a:t>Approved minutes:</a:t>
            </a:r>
            <a:r>
              <a:rPr lang="en-US" altLang="en-US" sz="2800" dirty="0">
                <a:latin typeface="Arial"/>
                <a:ea typeface="ＭＳ Ｐゴシック"/>
              </a:rPr>
              <a:t> must be available for inspection within </a:t>
            </a:r>
            <a:r>
              <a:rPr lang="en-US" altLang="en-US" sz="2800" b="1" u="sng" dirty="0">
                <a:latin typeface="Arial"/>
                <a:ea typeface="ＭＳ Ｐゴシック"/>
              </a:rPr>
              <a:t>5 </a:t>
            </a:r>
            <a:r>
              <a:rPr lang="en-US" altLang="en-US" sz="2800" dirty="0">
                <a:latin typeface="Arial"/>
                <a:ea typeface="ＭＳ Ｐゴシック"/>
              </a:rPr>
              <a:t>days of approval by the public body </a:t>
            </a:r>
            <a:r>
              <a:rPr lang="en-US" sz="2400" dirty="0">
                <a:latin typeface="Arial"/>
                <a:ea typeface="ＭＳ Ｐゴシック"/>
                <a:cs typeface="Arial"/>
              </a:rPr>
              <a:t>--</a:t>
            </a:r>
            <a:r>
              <a:rPr lang="en-US" sz="2000" dirty="0">
                <a:latin typeface="Arial"/>
                <a:ea typeface="ＭＳ Ｐゴシック"/>
                <a:cs typeface="Arial"/>
              </a:rPr>
              <a:t>MCL 15.269(3)</a:t>
            </a:r>
            <a:endParaRPr lang="en-US" altLang="en-US" sz="2000" dirty="0"/>
          </a:p>
          <a:p>
            <a:pPr lvl="1" eaLnBrk="1" hangingPunct="1">
              <a:defRPr/>
            </a:pPr>
            <a:endParaRPr lang="en-US" altLang="en-US" sz="1600"/>
          </a:p>
          <a:p>
            <a:pPr lvl="2" eaLnBrk="1" hangingPunct="1">
              <a:lnSpc>
                <a:spcPct val="80000"/>
              </a:lnSpc>
              <a:defRPr/>
            </a:pPr>
            <a:endParaRPr lang="en-US" altLang="en-US" sz="1600" b="1"/>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32</a:t>
            </a:fld>
            <a:endParaRPr lang="en-US" altLang="en-US"/>
          </a:p>
        </p:txBody>
      </p:sp>
      <p:pic>
        <p:nvPicPr>
          <p:cNvPr id="3" name="Picture 3">
            <a:extLst>
              <a:ext uri="{FF2B5EF4-FFF2-40B4-BE49-F238E27FC236}">
                <a16:creationId xmlns:a16="http://schemas.microsoft.com/office/drawing/2014/main" id="{7C5E824D-7209-44AA-9E00-BA22FC3F2E5B}"/>
              </a:ext>
            </a:extLst>
          </p:cNvPr>
          <p:cNvPicPr>
            <a:picLocks noChangeAspect="1"/>
          </p:cNvPicPr>
          <p:nvPr/>
        </p:nvPicPr>
        <p:blipFill>
          <a:blip r:embed="rId3"/>
          <a:stretch>
            <a:fillRect/>
          </a:stretch>
        </p:blipFill>
        <p:spPr>
          <a:xfrm>
            <a:off x="8866576" y="3616472"/>
            <a:ext cx="2336981" cy="2496662"/>
          </a:xfrm>
          <a:prstGeom prst="rect">
            <a:avLst/>
          </a:prstGeom>
        </p:spPr>
      </p:pic>
      <p:pic>
        <p:nvPicPr>
          <p:cNvPr id="4" name="Picture 5">
            <a:extLst>
              <a:ext uri="{FF2B5EF4-FFF2-40B4-BE49-F238E27FC236}">
                <a16:creationId xmlns:a16="http://schemas.microsoft.com/office/drawing/2014/main" id="{394028AF-1847-48E0-80BA-0F19E16C4947}"/>
              </a:ext>
            </a:extLst>
          </p:cNvPr>
          <p:cNvPicPr>
            <a:picLocks noChangeAspect="1"/>
          </p:cNvPicPr>
          <p:nvPr/>
        </p:nvPicPr>
        <p:blipFill>
          <a:blip r:embed="rId4"/>
          <a:stretch>
            <a:fillRect/>
          </a:stretch>
        </p:blipFill>
        <p:spPr>
          <a:xfrm>
            <a:off x="8869612" y="962050"/>
            <a:ext cx="2310861" cy="2373790"/>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41116" y="1085260"/>
            <a:ext cx="8068235" cy="480233"/>
          </a:xfrm>
        </p:spPr>
        <p:txBody>
          <a:bodyPr>
            <a:noAutofit/>
          </a:bodyPr>
          <a:lstStyle/>
          <a:p>
            <a:pPr eaLnBrk="1" hangingPunct="1">
              <a:defRPr/>
            </a:pPr>
            <a:r>
              <a:rPr lang="en-US" altLang="en-US">
                <a:latin typeface="Arial"/>
                <a:ea typeface="ＭＳ Ｐゴシック"/>
                <a:cs typeface="Arial Black" pitchFamily="34" charset="0"/>
              </a:rPr>
              <a:t>Meeting Minutes- Closed Session</a:t>
            </a:r>
            <a:endParaRPr lang="en-US" altLang="en-US">
              <a:ea typeface="ＭＳ Ｐゴシック" pitchFamily="34" charset="-128"/>
              <a:cs typeface="Arial Black" pitchFamily="34" charset="0"/>
            </a:endParaRPr>
          </a:p>
        </p:txBody>
      </p:sp>
      <p:sp>
        <p:nvSpPr>
          <p:cNvPr id="40963" name="Rectangle 3"/>
          <p:cNvSpPr>
            <a:spLocks noGrp="1" noChangeArrowheads="1"/>
          </p:cNvSpPr>
          <p:nvPr>
            <p:ph idx="1"/>
          </p:nvPr>
        </p:nvSpPr>
        <p:spPr>
          <a:xfrm>
            <a:off x="831127" y="1945530"/>
            <a:ext cx="8331417" cy="4055231"/>
          </a:xfrm>
        </p:spPr>
        <p:txBody>
          <a:bodyPr lIns="91440" tIns="45720" rIns="91440" bIns="45720" anchor="t"/>
          <a:lstStyle/>
          <a:p>
            <a:pPr eaLnBrk="1" hangingPunct="1">
              <a:defRPr/>
            </a:pPr>
            <a:r>
              <a:rPr lang="en-US" altLang="en-US" sz="2600" dirty="0">
                <a:latin typeface="Arial"/>
                <a:ea typeface="ＭＳ Ｐゴシック"/>
              </a:rPr>
              <a:t>May meet in closed session to  approve closed session minutes (OAG 6365)</a:t>
            </a:r>
          </a:p>
          <a:p>
            <a:pPr>
              <a:defRPr/>
            </a:pPr>
            <a:r>
              <a:rPr lang="en-US" sz="2600" dirty="0">
                <a:latin typeface="Arial"/>
                <a:ea typeface="ＭＳ Ｐゴシック"/>
                <a:cs typeface="Arial"/>
              </a:rPr>
              <a:t>Minutes are not available to the public! --</a:t>
            </a:r>
            <a:r>
              <a:rPr lang="en-US" sz="2000" dirty="0">
                <a:latin typeface="Arial"/>
                <a:ea typeface="ＭＳ Ｐゴシック"/>
                <a:cs typeface="Arial"/>
              </a:rPr>
              <a:t>MCL15.267(2)</a:t>
            </a:r>
          </a:p>
          <a:p>
            <a:pPr>
              <a:defRPr/>
            </a:pPr>
            <a:r>
              <a:rPr lang="en-US" sz="2600" dirty="0">
                <a:latin typeface="Arial"/>
                <a:ea typeface="ＭＳ Ｐゴシック"/>
                <a:cs typeface="Arial"/>
              </a:rPr>
              <a:t>Retained by clerk or secretary </a:t>
            </a:r>
          </a:p>
          <a:p>
            <a:pPr lvl="2">
              <a:buClr>
                <a:srgbClr val="404040"/>
              </a:buClr>
              <a:buFont typeface="Arial"/>
              <a:defRPr/>
            </a:pPr>
            <a:r>
              <a:rPr lang="en-US" sz="2000" dirty="0">
                <a:latin typeface="Arial"/>
                <a:ea typeface="ＭＳ Ｐゴシック"/>
                <a:cs typeface="Arial"/>
              </a:rPr>
              <a:t>in a sealed envelope</a:t>
            </a:r>
            <a:endParaRPr lang="en-US" sz="3600" dirty="0">
              <a:latin typeface="Arial"/>
              <a:ea typeface="ＭＳ Ｐゴシック"/>
              <a:cs typeface="Arial"/>
            </a:endParaRPr>
          </a:p>
          <a:p>
            <a:pPr lvl="2">
              <a:buClr>
                <a:srgbClr val="404040"/>
              </a:buClr>
              <a:buFont typeface="Arial"/>
              <a:defRPr/>
            </a:pPr>
            <a:r>
              <a:rPr lang="en-US" sz="2000" dirty="0">
                <a:latin typeface="Arial"/>
                <a:ea typeface="ＭＳ Ｐゴシック"/>
                <a:cs typeface="Arial"/>
              </a:rPr>
              <a:t>a colorful folder taped shut</a:t>
            </a:r>
            <a:endParaRPr lang="en-US" sz="3600" dirty="0">
              <a:cs typeface="Arial"/>
            </a:endParaRPr>
          </a:p>
          <a:p>
            <a:pPr lvl="2">
              <a:buClr>
                <a:srgbClr val="404040"/>
              </a:buClr>
              <a:buFont typeface="Arial"/>
              <a:defRPr/>
            </a:pPr>
            <a:r>
              <a:rPr lang="en-US" sz="2000" dirty="0">
                <a:latin typeface="Arial"/>
                <a:ea typeface="ＭＳ Ｐゴシック"/>
                <a:cs typeface="Arial"/>
              </a:rPr>
              <a:t>clearly labeled</a:t>
            </a:r>
            <a:endParaRPr lang="en-US" sz="1600" dirty="0"/>
          </a:p>
          <a:p>
            <a:pPr>
              <a:defRPr/>
            </a:pPr>
            <a:r>
              <a:rPr lang="en-US" sz="2600" dirty="0">
                <a:latin typeface="Arial"/>
                <a:ea typeface="ＭＳ Ｐゴシック"/>
                <a:cs typeface="Arial"/>
              </a:rPr>
              <a:t>May be destroyed one year and 1 day after meeting (unless there is current litigation).</a:t>
            </a:r>
            <a:endParaRPr lang="en-US" sz="2600">
              <a:cs typeface="Arial"/>
            </a:endParaRPr>
          </a:p>
          <a:p>
            <a:pPr marL="0" indent="0">
              <a:buNone/>
              <a:defRPr/>
            </a:pPr>
            <a:r>
              <a:rPr lang="en-US" sz="2600" b="1" dirty="0">
                <a:latin typeface="Arial"/>
                <a:ea typeface="ＭＳ Ｐゴシック"/>
                <a:cs typeface="Arial"/>
              </a:rPr>
              <a:t>    </a:t>
            </a:r>
            <a:r>
              <a:rPr lang="en-US" sz="2600" dirty="0">
                <a:latin typeface="Arial"/>
                <a:ea typeface="ＭＳ Ｐゴシック"/>
                <a:cs typeface="Arial"/>
              </a:rPr>
              <a:t>--</a:t>
            </a:r>
            <a:r>
              <a:rPr lang="en-US" sz="2000" dirty="0">
                <a:latin typeface="Arial"/>
                <a:ea typeface="ＭＳ Ｐゴシック"/>
                <a:cs typeface="Arial"/>
              </a:rPr>
              <a:t>MCL 15.267(2)</a:t>
            </a:r>
            <a:endParaRPr lang="en-US" sz="2600" dirty="0"/>
          </a:p>
          <a:p>
            <a:pPr eaLnBrk="1" hangingPunct="1">
              <a:defRPr/>
            </a:pPr>
            <a:endParaRPr lang="en-US" altLang="en-US" sz="3200">
              <a:cs typeface="Arial"/>
            </a:endParaRPr>
          </a:p>
          <a:p>
            <a:pPr lvl="1" eaLnBrk="1" hangingPunct="1">
              <a:buClr>
                <a:prstClr val="black">
                  <a:lumMod val="75000"/>
                  <a:lumOff val="25000"/>
                </a:prstClr>
              </a:buClr>
              <a:defRPr/>
            </a:pPr>
            <a:endParaRPr lang="en-US" altLang="en-US"/>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33</a:t>
            </a:fld>
            <a:endParaRPr lang="en-US" altLang="en-US"/>
          </a:p>
        </p:txBody>
      </p:sp>
      <p:sp>
        <p:nvSpPr>
          <p:cNvPr id="3" name="TextBox 2">
            <a:extLst>
              <a:ext uri="{FF2B5EF4-FFF2-40B4-BE49-F238E27FC236}">
                <a16:creationId xmlns:a16="http://schemas.microsoft.com/office/drawing/2014/main" id="{0AAA85C7-C890-4BB4-805B-2EF22145D999}"/>
              </a:ext>
            </a:extLst>
          </p:cNvPr>
          <p:cNvSpPr txBox="1"/>
          <p:nvPr/>
        </p:nvSpPr>
        <p:spPr>
          <a:xfrm>
            <a:off x="2188564" y="6398301"/>
            <a:ext cx="92889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ＭＳ Ｐゴシック"/>
                <a:cs typeface="Arial"/>
              </a:rPr>
              <a:t>Ask for help or work with an attorney on all aspects of a closed meeting.</a:t>
            </a:r>
            <a:r>
              <a:rPr lang="en-US">
                <a:latin typeface="Arial"/>
                <a:ea typeface="ＭＳ Ｐゴシック"/>
                <a:cs typeface="Arial"/>
              </a:rPr>
              <a:t> </a:t>
            </a:r>
            <a:endParaRPr lang="en-US"/>
          </a:p>
        </p:txBody>
      </p:sp>
      <p:pic>
        <p:nvPicPr>
          <p:cNvPr id="5" name="Graphic 5" descr="Checkbox Checked with solid fill">
            <a:extLst>
              <a:ext uri="{FF2B5EF4-FFF2-40B4-BE49-F238E27FC236}">
                <a16:creationId xmlns:a16="http://schemas.microsoft.com/office/drawing/2014/main" id="{3C621738-A1A8-4996-81F8-9E9A35E2EA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3947" y="6207177"/>
            <a:ext cx="739515" cy="739515"/>
          </a:xfrm>
          <a:prstGeom prst="rect">
            <a:avLst/>
          </a:prstGeom>
        </p:spPr>
      </p:pic>
      <p:pic>
        <p:nvPicPr>
          <p:cNvPr id="4" name="Picture 5" descr="A picture containing text, indoor, ceiling&#10;&#10;Description automatically generated">
            <a:extLst>
              <a:ext uri="{FF2B5EF4-FFF2-40B4-BE49-F238E27FC236}">
                <a16:creationId xmlns:a16="http://schemas.microsoft.com/office/drawing/2014/main" id="{675E11D9-D343-456B-909C-8F129B1D0393}"/>
              </a:ext>
            </a:extLst>
          </p:cNvPr>
          <p:cNvPicPr>
            <a:picLocks noChangeAspect="1"/>
          </p:cNvPicPr>
          <p:nvPr/>
        </p:nvPicPr>
        <p:blipFill>
          <a:blip r:embed="rId5"/>
          <a:stretch>
            <a:fillRect/>
          </a:stretch>
        </p:blipFill>
        <p:spPr>
          <a:xfrm>
            <a:off x="9165175" y="2050658"/>
            <a:ext cx="2841477" cy="3063903"/>
          </a:xfrm>
          <a:prstGeom prst="rect">
            <a:avLst/>
          </a:prstGeom>
        </p:spPr>
      </p:pic>
    </p:spTree>
    <p:extLst>
      <p:ext uri="{BB962C8B-B14F-4D97-AF65-F5344CB8AC3E}">
        <p14:creationId xmlns:p14="http://schemas.microsoft.com/office/powerpoint/2010/main" val="102485171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719528" y="2635581"/>
            <a:ext cx="10363200" cy="1301965"/>
          </a:xfrm>
        </p:spPr>
        <p:txBody>
          <a:bodyPr/>
          <a:lstStyle/>
          <a:p>
            <a:pPr eaLnBrk="1" hangingPunct="1"/>
            <a:r>
              <a:rPr lang="en-US" altLang="en-US">
                <a:solidFill>
                  <a:srgbClr val="0C533A"/>
                </a:solidFill>
                <a:ea typeface="ＭＳ Ｐゴシック" panose="020B0600070205080204" pitchFamily="34" charset="-128"/>
                <a:cs typeface="Arial Black" panose="020B0A04020102020204" pitchFamily="34" charset="0"/>
              </a:rPr>
              <a:t>E. Consequences</a:t>
            </a:r>
          </a:p>
        </p:txBody>
      </p:sp>
      <p:sp>
        <p:nvSpPr>
          <p:cNvPr id="2" name="Slide Number Placeholder 1"/>
          <p:cNvSpPr>
            <a:spLocks noGrp="1"/>
          </p:cNvSpPr>
          <p:nvPr>
            <p:ph type="sldNum" sz="quarter" idx="12"/>
          </p:nvPr>
        </p:nvSpPr>
        <p:spPr/>
        <p:txBody>
          <a:bodyPr/>
          <a:lstStyle/>
          <a:p>
            <a:pPr eaLnBrk="1" hangingPunct="1">
              <a:defRPr/>
            </a:pPr>
            <a:fld id="{550A6CF5-3BAA-4301-9C7B-C282ED4437B2}" type="slidenum">
              <a:rPr lang="en-US">
                <a:solidFill>
                  <a:prstClr val="white"/>
                </a:solidFill>
                <a:ea typeface="ＭＳ Ｐゴシック" pitchFamily="49" charset="-128"/>
              </a:rPr>
              <a:pPr eaLnBrk="1" hangingPunct="1">
                <a:defRPr/>
              </a:pPr>
              <a:t>34</a:t>
            </a:fld>
            <a:endParaRPr lang="en-US">
              <a:solidFill>
                <a:prstClr val="white"/>
              </a:solidFill>
              <a:ea typeface="ＭＳ Ｐゴシック" pitchFamily="49" charset="-128"/>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1790" y="817144"/>
            <a:ext cx="8229600" cy="480233"/>
          </a:xfrm>
        </p:spPr>
        <p:txBody>
          <a:bodyPr>
            <a:noAutofit/>
          </a:bodyPr>
          <a:lstStyle/>
          <a:p>
            <a:pPr eaLnBrk="1" hangingPunct="1">
              <a:defRPr/>
            </a:pPr>
            <a:r>
              <a:rPr lang="en-US" altLang="en-US">
                <a:latin typeface="Arial"/>
                <a:ea typeface="ＭＳ Ｐゴシック"/>
                <a:cs typeface="Arial"/>
              </a:rPr>
              <a:t>Civil Action</a:t>
            </a:r>
            <a:endParaRPr lang="en-US" altLang="en-US" b="1">
              <a:solidFill>
                <a:srgbClr val="0C533A"/>
              </a:solidFill>
              <a:latin typeface="Arial"/>
              <a:ea typeface="ＭＳ Ｐゴシック"/>
              <a:cs typeface="Arial"/>
            </a:endParaRPr>
          </a:p>
        </p:txBody>
      </p:sp>
      <p:sp>
        <p:nvSpPr>
          <p:cNvPr id="44035" name="Rectangle 3"/>
          <p:cNvSpPr>
            <a:spLocks noGrp="1" noChangeArrowheads="1"/>
          </p:cNvSpPr>
          <p:nvPr>
            <p:ph idx="1"/>
          </p:nvPr>
        </p:nvSpPr>
        <p:spPr>
          <a:xfrm>
            <a:off x="903617" y="1718146"/>
            <a:ext cx="10393374" cy="4767263"/>
          </a:xfrm>
        </p:spPr>
        <p:txBody>
          <a:bodyPr lIns="91440" tIns="45720" rIns="91440" bIns="45720" anchor="t"/>
          <a:lstStyle/>
          <a:p>
            <a:pPr eaLnBrk="1" hangingPunct="1">
              <a:defRPr/>
            </a:pPr>
            <a:r>
              <a:rPr lang="en-US" altLang="en-US" sz="3200">
                <a:latin typeface="Arial"/>
                <a:ea typeface="ＭＳ Ｐゴシック"/>
              </a:rPr>
              <a:t>MCL 15.270-15.272</a:t>
            </a:r>
            <a:endParaRPr lang="en-US" sz="3200"/>
          </a:p>
          <a:p>
            <a:pPr eaLnBrk="1" hangingPunct="1">
              <a:defRPr/>
            </a:pPr>
            <a:r>
              <a:rPr lang="en-US" altLang="en-US" sz="3200">
                <a:latin typeface="Arial"/>
                <a:ea typeface="ＭＳ Ｐゴシック"/>
              </a:rPr>
              <a:t>Attorney general, county prosecutor, or </a:t>
            </a:r>
            <a:r>
              <a:rPr lang="en-US" altLang="en-US" sz="3200" b="1">
                <a:solidFill>
                  <a:srgbClr val="FF0000"/>
                </a:solidFill>
                <a:latin typeface="Arial"/>
                <a:ea typeface="ＭＳ Ｐゴシック"/>
              </a:rPr>
              <a:t>any person </a:t>
            </a:r>
            <a:r>
              <a:rPr lang="en-US" altLang="en-US" sz="3200">
                <a:latin typeface="Arial"/>
                <a:ea typeface="ＭＳ Ｐゴシック"/>
              </a:rPr>
              <a:t>can file civil action in circuit court to challenge validity</a:t>
            </a:r>
          </a:p>
          <a:p>
            <a:pPr eaLnBrk="1" hangingPunct="1">
              <a:defRPr/>
            </a:pPr>
            <a:r>
              <a:rPr lang="en-US" altLang="en-US" sz="3200">
                <a:latin typeface="Arial"/>
                <a:ea typeface="ＭＳ Ｐゴシック"/>
              </a:rPr>
              <a:t>Must be filed</a:t>
            </a:r>
          </a:p>
          <a:p>
            <a:pPr lvl="1" eaLnBrk="1" hangingPunct="1">
              <a:defRPr/>
            </a:pPr>
            <a:r>
              <a:rPr lang="en-US" altLang="en-US" sz="2800">
                <a:latin typeface="Arial"/>
                <a:ea typeface="ＭＳ Ｐゴシック"/>
              </a:rPr>
              <a:t>Within 60 days of approved minutes </a:t>
            </a:r>
            <a:endParaRPr lang="en-US" altLang="en-US" sz="2800"/>
          </a:p>
          <a:p>
            <a:pPr lvl="1" eaLnBrk="1" hangingPunct="1">
              <a:defRPr/>
            </a:pPr>
            <a:r>
              <a:rPr lang="en-US" altLang="en-US" sz="2800">
                <a:latin typeface="Arial"/>
                <a:ea typeface="ＭＳ Ｐゴシック"/>
              </a:rPr>
              <a:t>Or 30 days if contracts, etc.</a:t>
            </a: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35</a:t>
            </a:fld>
            <a:endParaRPr lang="en-US" altLang="en-US"/>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5845" y="918606"/>
            <a:ext cx="8229600" cy="480233"/>
          </a:xfrm>
        </p:spPr>
        <p:txBody>
          <a:bodyPr>
            <a:noAutofit/>
          </a:bodyPr>
          <a:lstStyle/>
          <a:p>
            <a:pPr eaLnBrk="1" hangingPunct="1">
              <a:defRPr/>
            </a:pPr>
            <a:r>
              <a:rPr lang="en-US" altLang="en-US">
                <a:latin typeface="Arial"/>
                <a:ea typeface="ＭＳ Ｐゴシック"/>
                <a:cs typeface="Arial"/>
              </a:rPr>
              <a:t>Re-enactment</a:t>
            </a:r>
            <a:endParaRPr lang="en-US" altLang="en-US" b="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44035" name="Rectangle 3"/>
          <p:cNvSpPr>
            <a:spLocks noGrp="1" noChangeArrowheads="1"/>
          </p:cNvSpPr>
          <p:nvPr>
            <p:ph idx="1"/>
          </p:nvPr>
        </p:nvSpPr>
        <p:spPr>
          <a:xfrm>
            <a:off x="814071" y="1624308"/>
            <a:ext cx="8226835" cy="4767263"/>
          </a:xfrm>
        </p:spPr>
        <p:txBody>
          <a:bodyPr lIns="91440" tIns="45720" rIns="91440" bIns="45720" anchor="t"/>
          <a:lstStyle/>
          <a:p>
            <a:pPr eaLnBrk="1" hangingPunct="1">
              <a:defRPr/>
            </a:pPr>
            <a:r>
              <a:rPr lang="en-US" altLang="en-US" sz="3200" b="1">
                <a:latin typeface="Arial"/>
                <a:ea typeface="ＭＳ Ｐゴシック"/>
              </a:rPr>
              <a:t>Public body can re-enact decision (do it over correctly)</a:t>
            </a:r>
            <a:endParaRPr lang="en-US"/>
          </a:p>
          <a:p>
            <a:pPr lvl="1" eaLnBrk="1" hangingPunct="1">
              <a:defRPr/>
            </a:pPr>
            <a:r>
              <a:rPr lang="en-US" altLang="en-US" sz="3200">
                <a:latin typeface="Arial"/>
                <a:ea typeface="ＭＳ Ｐゴシック"/>
              </a:rPr>
              <a:t>Does not make any admission</a:t>
            </a:r>
          </a:p>
          <a:p>
            <a:pPr lvl="1" eaLnBrk="1" hangingPunct="1">
              <a:defRPr/>
            </a:pPr>
            <a:r>
              <a:rPr lang="en-US" altLang="en-US" sz="3200">
                <a:latin typeface="Arial"/>
                <a:ea typeface="ＭＳ Ｐゴシック"/>
              </a:rPr>
              <a:t>Re-enacted decision effective on date of reenactment </a:t>
            </a:r>
          </a:p>
          <a:p>
            <a:pPr lvl="1" eaLnBrk="1" hangingPunct="1">
              <a:defRPr/>
            </a:pPr>
            <a:r>
              <a:rPr lang="en-US" altLang="en-US" sz="3200">
                <a:latin typeface="Arial"/>
                <a:ea typeface="ＭＳ Ｐゴシック"/>
              </a:rPr>
              <a:t>Prompt re-enactment may defeat a claim of attorney’s fees. </a:t>
            </a:r>
            <a:endParaRPr lang="en-US" altLang="en-US" sz="3200"/>
          </a:p>
        </p:txBody>
      </p:sp>
      <p:pic>
        <p:nvPicPr>
          <p:cNvPr id="227333"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342769" y="1261692"/>
            <a:ext cx="2842297" cy="216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36</a:t>
            </a:fld>
            <a:endParaRPr lang="en-US" altLang="en-US"/>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08000" y="983846"/>
            <a:ext cx="8229600" cy="480233"/>
          </a:xfrm>
        </p:spPr>
        <p:txBody>
          <a:bodyPr>
            <a:noAutofit/>
          </a:bodyPr>
          <a:lstStyle/>
          <a:p>
            <a:pPr eaLnBrk="1" hangingPunct="1">
              <a:defRPr/>
            </a:pPr>
            <a:r>
              <a:rPr lang="en-US" altLang="en-US">
                <a:latin typeface="Arial"/>
                <a:ea typeface="ＭＳ Ｐゴシック"/>
                <a:cs typeface="Arial"/>
              </a:rPr>
              <a:t>Compelling Compliance</a:t>
            </a:r>
            <a:endParaRPr lang="en-US" altLang="en-US" b="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45059" name="Rectangle 3"/>
          <p:cNvSpPr>
            <a:spLocks noGrp="1" noChangeArrowheads="1"/>
          </p:cNvSpPr>
          <p:nvPr>
            <p:ph idx="1"/>
          </p:nvPr>
        </p:nvSpPr>
        <p:spPr>
          <a:xfrm>
            <a:off x="742187" y="1762067"/>
            <a:ext cx="6549054" cy="4767263"/>
          </a:xfrm>
        </p:spPr>
        <p:txBody>
          <a:bodyPr lIns="91440" tIns="45720" rIns="91440" bIns="45720" anchor="t"/>
          <a:lstStyle/>
          <a:p>
            <a:pPr eaLnBrk="1" hangingPunct="1">
              <a:spcBef>
                <a:spcPts val="1200"/>
              </a:spcBef>
              <a:defRPr/>
            </a:pPr>
            <a:r>
              <a:rPr lang="en-US" altLang="en-US" sz="3200">
                <a:latin typeface="Arial"/>
                <a:ea typeface="ＭＳ Ｐゴシック"/>
              </a:rPr>
              <a:t>Attorney general, county prosecutor, or </a:t>
            </a:r>
            <a:r>
              <a:rPr lang="en-US" altLang="en-US" sz="3200" b="1">
                <a:solidFill>
                  <a:srgbClr val="FF0000"/>
                </a:solidFill>
                <a:latin typeface="Arial"/>
                <a:ea typeface="ＭＳ Ｐゴシック"/>
              </a:rPr>
              <a:t>any person </a:t>
            </a:r>
            <a:r>
              <a:rPr lang="en-US" altLang="en-US" sz="3200">
                <a:latin typeface="Arial"/>
                <a:ea typeface="ＭＳ Ｐゴシック"/>
              </a:rPr>
              <a:t>may file civil action </a:t>
            </a:r>
            <a:endParaRPr lang="en-US"/>
          </a:p>
          <a:p>
            <a:pPr eaLnBrk="1" hangingPunct="1">
              <a:defRPr/>
            </a:pPr>
            <a:r>
              <a:rPr lang="en-US" altLang="en-US" sz="3200">
                <a:latin typeface="Arial"/>
                <a:ea typeface="ＭＳ Ｐゴシック"/>
              </a:rPr>
              <a:t>To compel compliance or stop further noncompliance</a:t>
            </a:r>
          </a:p>
          <a:p>
            <a:pPr eaLnBrk="1" hangingPunct="1">
              <a:defRPr/>
            </a:pPr>
            <a:r>
              <a:rPr lang="en-US" altLang="en-US" sz="3200" b="1">
                <a:latin typeface="Arial"/>
                <a:ea typeface="ＭＳ Ｐゴシック"/>
              </a:rPr>
              <a:t>IF</a:t>
            </a:r>
            <a:r>
              <a:rPr lang="en-US" altLang="en-US" sz="3200">
                <a:latin typeface="Arial"/>
                <a:ea typeface="ＭＳ Ｐゴシック"/>
              </a:rPr>
              <a:t> they win, </a:t>
            </a:r>
            <a:r>
              <a:rPr lang="en-US" altLang="en-US" sz="3200" b="1">
                <a:latin typeface="Arial"/>
                <a:ea typeface="ＭＳ Ｐゴシック"/>
              </a:rPr>
              <a:t>THEN</a:t>
            </a:r>
            <a:r>
              <a:rPr lang="en-US" altLang="en-US" sz="3200">
                <a:latin typeface="Arial"/>
                <a:ea typeface="ＭＳ Ｐゴシック"/>
              </a:rPr>
              <a:t> get costs and actual attorney fees</a:t>
            </a: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37</a:t>
            </a:fld>
            <a:endParaRPr lang="en-US" altLang="en-US"/>
          </a:p>
        </p:txBody>
      </p:sp>
      <p:pic>
        <p:nvPicPr>
          <p:cNvPr id="3" name="Picture 3">
            <a:extLst>
              <a:ext uri="{FF2B5EF4-FFF2-40B4-BE49-F238E27FC236}">
                <a16:creationId xmlns:a16="http://schemas.microsoft.com/office/drawing/2014/main" id="{9CD547A1-D5AB-4F5B-A30D-8C28D5BA04B9}"/>
              </a:ext>
            </a:extLst>
          </p:cNvPr>
          <p:cNvPicPr>
            <a:picLocks noChangeAspect="1"/>
          </p:cNvPicPr>
          <p:nvPr/>
        </p:nvPicPr>
        <p:blipFill>
          <a:blip r:embed="rId3"/>
          <a:stretch>
            <a:fillRect/>
          </a:stretch>
        </p:blipFill>
        <p:spPr>
          <a:xfrm>
            <a:off x="7501180" y="2305832"/>
            <a:ext cx="4318861" cy="2801692"/>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08000" y="851627"/>
            <a:ext cx="8229600" cy="480233"/>
          </a:xfrm>
        </p:spPr>
        <p:txBody>
          <a:bodyPr>
            <a:noAutofit/>
          </a:bodyPr>
          <a:lstStyle/>
          <a:p>
            <a:pPr eaLnBrk="1" hangingPunct="1">
              <a:defRPr/>
            </a:pPr>
            <a:r>
              <a:rPr lang="en-US" altLang="en-US">
                <a:latin typeface="Arial"/>
                <a:ea typeface="ＭＳ Ｐゴシック"/>
                <a:cs typeface="Arial"/>
              </a:rPr>
              <a:t>Penalties $$$</a:t>
            </a:r>
            <a:endParaRPr lang="en-US" altLang="en-US" b="1" err="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45059" name="Rectangle 3"/>
          <p:cNvSpPr>
            <a:spLocks noGrp="1" noChangeArrowheads="1"/>
          </p:cNvSpPr>
          <p:nvPr>
            <p:ph idx="1"/>
          </p:nvPr>
        </p:nvSpPr>
        <p:spPr>
          <a:xfrm>
            <a:off x="1181724" y="1590158"/>
            <a:ext cx="8783053" cy="4767306"/>
          </a:xfrm>
        </p:spPr>
        <p:txBody>
          <a:bodyPr lIns="91440" tIns="45720" rIns="91440" bIns="45720" anchor="t"/>
          <a:lstStyle/>
          <a:p>
            <a:pPr marL="0" indent="0" eaLnBrk="1" hangingPunct="1">
              <a:buNone/>
              <a:defRPr/>
            </a:pPr>
            <a:r>
              <a:rPr lang="en-US" altLang="en-US" sz="3600">
                <a:latin typeface="Arial"/>
                <a:ea typeface="ＭＳ Ｐゴシック"/>
              </a:rPr>
              <a:t>Real penalties for intentional violations</a:t>
            </a:r>
          </a:p>
          <a:p>
            <a:pPr eaLnBrk="1" hangingPunct="1">
              <a:defRPr/>
            </a:pPr>
            <a:r>
              <a:rPr lang="en-US" altLang="en-US" sz="3200">
                <a:solidFill>
                  <a:srgbClr val="000000"/>
                </a:solidFill>
                <a:latin typeface="Arial"/>
                <a:ea typeface="ＭＳ Ｐゴシック"/>
              </a:rPr>
              <a:t>Misdemeanor</a:t>
            </a:r>
            <a:r>
              <a:rPr lang="en-US" altLang="en-US" sz="3200">
                <a:latin typeface="Arial"/>
                <a:ea typeface="ＭＳ Ｐゴシック"/>
              </a:rPr>
              <a:t> </a:t>
            </a:r>
            <a:r>
              <a:rPr lang="en-US" altLang="en-US" sz="2000">
                <a:latin typeface="Arial"/>
                <a:ea typeface="ＭＳ Ｐゴシック"/>
              </a:rPr>
              <a:t>–MCL </a:t>
            </a:r>
            <a:r>
              <a:rPr lang="en-US" altLang="en-US" sz="2400">
                <a:latin typeface="Arial"/>
                <a:ea typeface="ＭＳ Ｐゴシック"/>
              </a:rPr>
              <a:t>15.272</a:t>
            </a:r>
          </a:p>
          <a:p>
            <a:pPr lvl="1" eaLnBrk="1" hangingPunct="1">
              <a:defRPr/>
            </a:pPr>
            <a:r>
              <a:rPr lang="en-US" altLang="en-US" sz="3200">
                <a:latin typeface="Arial"/>
                <a:ea typeface="ＭＳ Ｐゴシック"/>
              </a:rPr>
              <a:t>1</a:t>
            </a:r>
            <a:r>
              <a:rPr lang="en-US" altLang="en-US" sz="3200" baseline="30000">
                <a:latin typeface="Arial"/>
                <a:ea typeface="ＭＳ Ｐゴシック"/>
              </a:rPr>
              <a:t>st</a:t>
            </a:r>
            <a:r>
              <a:rPr lang="en-US" altLang="en-US" sz="3200">
                <a:latin typeface="Arial"/>
                <a:ea typeface="ＭＳ Ｐゴシック"/>
              </a:rPr>
              <a:t> time ≤ $1000 fine</a:t>
            </a:r>
          </a:p>
          <a:p>
            <a:pPr lvl="1" eaLnBrk="1" hangingPunct="1">
              <a:defRPr/>
            </a:pPr>
            <a:r>
              <a:rPr lang="en-US" altLang="en-US" sz="3200">
                <a:latin typeface="Arial"/>
                <a:ea typeface="ＭＳ Ｐゴシック"/>
              </a:rPr>
              <a:t>2</a:t>
            </a:r>
            <a:r>
              <a:rPr lang="en-US" altLang="en-US" sz="3200" baseline="30000">
                <a:latin typeface="Arial"/>
                <a:ea typeface="ＭＳ Ｐゴシック"/>
              </a:rPr>
              <a:t>nd</a:t>
            </a:r>
            <a:r>
              <a:rPr lang="en-US" altLang="en-US" sz="3200">
                <a:latin typeface="Arial"/>
                <a:ea typeface="ＭＳ Ｐゴシック"/>
              </a:rPr>
              <a:t> time ≤ $2000 fine or ≤ 1 year imprisonment</a:t>
            </a:r>
          </a:p>
          <a:p>
            <a:pPr eaLnBrk="1" hangingPunct="1">
              <a:defRPr/>
            </a:pPr>
            <a:r>
              <a:rPr lang="en-US" altLang="en-US" sz="3200">
                <a:solidFill>
                  <a:srgbClr val="000000"/>
                </a:solidFill>
                <a:latin typeface="Arial"/>
                <a:ea typeface="ＭＳ Ｐゴシック"/>
              </a:rPr>
              <a:t>Civil</a:t>
            </a:r>
            <a:r>
              <a:rPr lang="en-US" altLang="en-US" sz="3200">
                <a:latin typeface="Arial"/>
                <a:ea typeface="ＭＳ Ｐゴシック"/>
              </a:rPr>
              <a:t> Liability </a:t>
            </a:r>
            <a:r>
              <a:rPr lang="en-US" altLang="en-US" sz="2000">
                <a:latin typeface="Arial"/>
                <a:ea typeface="ＭＳ Ｐゴシック"/>
              </a:rPr>
              <a:t>–MCL </a:t>
            </a:r>
            <a:r>
              <a:rPr lang="en-US" altLang="en-US" sz="2400">
                <a:latin typeface="Arial"/>
                <a:ea typeface="ＭＳ Ｐゴシック"/>
              </a:rPr>
              <a:t>15.273</a:t>
            </a:r>
            <a:endParaRPr lang="en-US" altLang="en-US" sz="2400"/>
          </a:p>
          <a:p>
            <a:pPr lvl="1" eaLnBrk="1" hangingPunct="1">
              <a:defRPr/>
            </a:pPr>
            <a:r>
              <a:rPr lang="en-US" altLang="en-US" sz="3200">
                <a:latin typeface="Arial"/>
                <a:ea typeface="ＭＳ Ｐゴシック"/>
              </a:rPr>
              <a:t>Actual and exemplary damages ≤ $500 + court costs + actual attorney fees</a:t>
            </a:r>
          </a:p>
          <a:p>
            <a:pPr eaLnBrk="1" hangingPunct="1">
              <a:defRPr/>
            </a:pPr>
            <a:endParaRPr lang="en-US" altLang="en-US"/>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38</a:t>
            </a:fld>
            <a:endParaRPr lang="en-US" alt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13874" y="894207"/>
            <a:ext cx="8229600" cy="480233"/>
          </a:xfrm>
        </p:spPr>
        <p:txBody>
          <a:bodyPr>
            <a:noAutofit/>
          </a:bodyPr>
          <a:lstStyle/>
          <a:p>
            <a:pPr eaLnBrk="1" hangingPunct="1">
              <a:defRPr/>
            </a:pPr>
            <a:r>
              <a:rPr lang="en-US" altLang="en-US" b="1">
                <a:solidFill>
                  <a:srgbClr val="0C533A"/>
                </a:solidFill>
                <a:latin typeface="Arial" panose="020B0604020202020204" pitchFamily="34" charset="0"/>
                <a:ea typeface="ＭＳ Ｐゴシック" pitchFamily="34" charset="-128"/>
                <a:cs typeface="Arial" panose="020B0604020202020204" pitchFamily="34" charset="0"/>
              </a:rPr>
              <a:t>OMA Resources</a:t>
            </a:r>
          </a:p>
        </p:txBody>
      </p:sp>
      <p:sp>
        <p:nvSpPr>
          <p:cNvPr id="119811" name="Rectangle 3"/>
          <p:cNvSpPr>
            <a:spLocks noGrp="1" noChangeArrowheads="1"/>
          </p:cNvSpPr>
          <p:nvPr>
            <p:ph idx="1"/>
          </p:nvPr>
        </p:nvSpPr>
        <p:spPr bwMode="auto">
          <a:xfrm>
            <a:off x="1331495" y="1589088"/>
            <a:ext cx="9496926" cy="47672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3200">
                <a:ea typeface="Gotham Book"/>
              </a:rPr>
              <a:t>MSU Extension </a:t>
            </a:r>
            <a:r>
              <a:rPr lang="en-US" altLang="en-US" sz="2800" b="1">
                <a:solidFill>
                  <a:srgbClr val="CB5A28"/>
                </a:solidFill>
                <a:ea typeface="Gotham Book"/>
              </a:rPr>
              <a:t>http://www.canr.msu.edu/government/ </a:t>
            </a:r>
          </a:p>
          <a:p>
            <a:pPr eaLnBrk="1" hangingPunct="1">
              <a:defRPr/>
            </a:pPr>
            <a:r>
              <a:rPr lang="en-US" altLang="en-US" sz="3200">
                <a:ea typeface="Gotham Book"/>
              </a:rPr>
              <a:t>Michigan Office of the Attorney General </a:t>
            </a:r>
            <a:r>
              <a:rPr lang="en-US" altLang="en-US" sz="2800" b="1">
                <a:solidFill>
                  <a:srgbClr val="CB5A28"/>
                </a:solidFill>
                <a:ea typeface="Gotham Book"/>
              </a:rPr>
              <a:t>https://www.michigan.gov/ag/  </a:t>
            </a:r>
          </a:p>
          <a:p>
            <a:pPr lvl="1" eaLnBrk="1" hangingPunct="1">
              <a:defRPr/>
            </a:pPr>
            <a:r>
              <a:rPr lang="en-US" altLang="en-US" sz="2800" i="1">
                <a:ea typeface="Gotham Book"/>
              </a:rPr>
              <a:t>Open Meetings Act Handbook</a:t>
            </a:r>
            <a:endParaRPr lang="en-US" altLang="en-US" sz="2800">
              <a:ea typeface="Gotham Book"/>
            </a:endParaRPr>
          </a:p>
          <a:p>
            <a:pPr lvl="1" eaLnBrk="1" hangingPunct="1">
              <a:defRPr/>
            </a:pPr>
            <a:r>
              <a:rPr lang="en-US" altLang="en-US" sz="2800">
                <a:ea typeface="Gotham Book"/>
              </a:rPr>
              <a:t>Attorney General Opinions (OAG)</a:t>
            </a:r>
          </a:p>
          <a:p>
            <a:pPr eaLnBrk="1" hangingPunct="1">
              <a:defRPr/>
            </a:pPr>
            <a:r>
              <a:rPr lang="en-US" altLang="en-US" sz="3200">
                <a:ea typeface="Gotham Book"/>
              </a:rPr>
              <a:t>Michigan Appellate Court Cases </a:t>
            </a:r>
            <a:r>
              <a:rPr lang="en-US" altLang="en-US" sz="2800" b="1">
                <a:solidFill>
                  <a:srgbClr val="CB5A28"/>
                </a:solidFill>
                <a:ea typeface="Gotham Book"/>
              </a:rPr>
              <a:t>https://www.michigan.gov/som/0,4669,7-192-29701_29703---,00.html</a:t>
            </a:r>
          </a:p>
          <a:p>
            <a:pPr marL="450850" indent="-450850" eaLnBrk="1" hangingPunct="1">
              <a:buNone/>
              <a:defRPr/>
            </a:pPr>
            <a:endParaRPr lang="en-US" altLang="en-US" sz="3200">
              <a:ea typeface="Gotham Book"/>
            </a:endParaRPr>
          </a:p>
          <a:p>
            <a:pPr marL="450850" indent="-450850" eaLnBrk="1" hangingPunct="1">
              <a:buFont typeface="Arial" pitchFamily="34" charset="0"/>
              <a:buChar char="•"/>
              <a:defRPr/>
            </a:pPr>
            <a:endParaRPr lang="en-US" altLang="en-US">
              <a:ea typeface="Gotham Book"/>
            </a:endParaRP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39</a:t>
            </a:fld>
            <a:endParaRPr lang="en-US" alt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40080" y="824754"/>
            <a:ext cx="8229600" cy="876300"/>
          </a:xfrm>
        </p:spPr>
        <p:txBody>
          <a:bodyPr/>
          <a:lstStyle/>
          <a:p>
            <a:r>
              <a:rPr lang="en-US" altLang="en-US" b="1">
                <a:solidFill>
                  <a:srgbClr val="0C533A"/>
                </a:solidFill>
                <a:latin typeface="Arial" panose="020B0604020202020204" pitchFamily="34" charset="0"/>
                <a:ea typeface="ＭＳ Ｐゴシック" panose="020B0600070205080204" pitchFamily="34" charset="-128"/>
                <a:cs typeface="Arial" panose="020B0604020202020204" pitchFamily="34" charset="0"/>
              </a:rPr>
              <a:t>What We Will Cover </a:t>
            </a:r>
          </a:p>
        </p:txBody>
      </p:sp>
      <p:sp>
        <p:nvSpPr>
          <p:cNvPr id="3" name="Content Placeholder 2"/>
          <p:cNvSpPr>
            <a:spLocks noGrp="1"/>
          </p:cNvSpPr>
          <p:nvPr>
            <p:ph idx="1"/>
          </p:nvPr>
        </p:nvSpPr>
        <p:spPr>
          <a:xfrm>
            <a:off x="1573427" y="1991872"/>
            <a:ext cx="6564498" cy="4052794"/>
          </a:xfrm>
        </p:spPr>
        <p:txBody>
          <a:bodyPr lIns="91440" tIns="45720" rIns="91440" bIns="45720" anchor="t"/>
          <a:lstStyle/>
          <a:p>
            <a:pPr marL="0" indent="0">
              <a:buNone/>
              <a:defRPr/>
            </a:pPr>
            <a:r>
              <a:rPr lang="en-US">
                <a:latin typeface="Arial"/>
                <a:ea typeface="ＭＳ Ｐゴシック"/>
              </a:rPr>
              <a:t>A. 	OMA Basics</a:t>
            </a:r>
          </a:p>
          <a:p>
            <a:pPr marL="0" indent="0">
              <a:buNone/>
              <a:defRPr/>
            </a:pPr>
            <a:r>
              <a:rPr lang="en-US">
                <a:latin typeface="Arial"/>
                <a:ea typeface="ＭＳ Ｐゴシック"/>
              </a:rPr>
              <a:t>B.		Before the Meeting</a:t>
            </a:r>
          </a:p>
          <a:p>
            <a:pPr marL="0" indent="0">
              <a:buNone/>
              <a:defRPr/>
            </a:pPr>
            <a:r>
              <a:rPr lang="en-US">
                <a:latin typeface="Arial"/>
                <a:ea typeface="ＭＳ Ｐゴシック"/>
              </a:rPr>
              <a:t>C.	During the Meeting </a:t>
            </a:r>
            <a:endParaRPr lang="en-US"/>
          </a:p>
          <a:p>
            <a:pPr marL="0" indent="0">
              <a:buNone/>
              <a:defRPr/>
            </a:pPr>
            <a:r>
              <a:rPr lang="en-US">
                <a:latin typeface="Arial"/>
                <a:ea typeface="ＭＳ Ｐゴシック"/>
              </a:rPr>
              <a:t>D.	After the Meeting</a:t>
            </a:r>
          </a:p>
          <a:p>
            <a:pPr marL="0" indent="0">
              <a:buNone/>
              <a:defRPr/>
            </a:pPr>
            <a:r>
              <a:rPr lang="en-US">
                <a:latin typeface="Arial"/>
                <a:ea typeface="ＭＳ Ｐゴシック"/>
              </a:rPr>
              <a:t>E. 	Consequences</a:t>
            </a:r>
            <a:endParaRPr lang="en-US" sz="2800">
              <a:latin typeface="Arial"/>
              <a:ea typeface="ＭＳ Ｐゴシック"/>
            </a:endParaRPr>
          </a:p>
          <a:p>
            <a:pPr>
              <a:defRPr/>
            </a:pPr>
            <a:endParaRPr lang="en-US" sz="2800"/>
          </a:p>
          <a:p>
            <a:pPr>
              <a:defRPr/>
            </a:pPr>
            <a:endParaRPr lang="en-US" sz="2800"/>
          </a:p>
        </p:txBody>
      </p:sp>
      <p:sp>
        <p:nvSpPr>
          <p:cNvPr id="2" name="Slide Number Placeholder 1"/>
          <p:cNvSpPr>
            <a:spLocks noGrp="1"/>
          </p:cNvSpPr>
          <p:nvPr>
            <p:ph type="sldNum" sz="quarter" idx="16"/>
          </p:nvPr>
        </p:nvSpPr>
        <p:spPr/>
        <p:txBody>
          <a:bodyPr/>
          <a:lstStyle/>
          <a:p>
            <a:pPr>
              <a:defRPr/>
            </a:pPr>
            <a:fld id="{D3B0BA3F-1D33-4DDB-BED2-6E18E1658C56}" type="slidenum">
              <a:rPr lang="en-US" altLang="en-US" smtClean="0"/>
              <a:pPr>
                <a:defRPr/>
              </a:pPr>
              <a:t>4</a:t>
            </a:fld>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p:cNvSpPr>
            <a:spLocks noGrp="1" noChangeArrowheads="1"/>
          </p:cNvSpPr>
          <p:nvPr>
            <p:ph idx="1"/>
          </p:nvPr>
        </p:nvSpPr>
        <p:spPr bwMode="auto">
          <a:xfrm>
            <a:off x="4579750" y="4685119"/>
            <a:ext cx="5315679" cy="13665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eaLnBrk="1" hangingPunct="1">
              <a:spcBef>
                <a:spcPct val="0"/>
              </a:spcBef>
              <a:buNone/>
            </a:pPr>
            <a:r>
              <a:rPr lang="en-US" sz="2800"/>
              <a:t>“Government of the people, by the people, for the people, shall not perish from the Earth."</a:t>
            </a:r>
            <a:endParaRPr lang="en-US" altLang="en-US" sz="2800">
              <a:ea typeface="ＭＳ Ｐゴシック" panose="020B0600070205080204" pitchFamily="34" charset="-128"/>
              <a:cs typeface="Gotham Book" pitchFamily="49" charset="0"/>
            </a:endParaRP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40</a:t>
            </a:fld>
            <a:endParaRPr lang="en-US" altLang="en-US"/>
          </a:p>
        </p:txBody>
      </p:sp>
      <p:sp>
        <p:nvSpPr>
          <p:cNvPr id="3" name="Title 2"/>
          <p:cNvSpPr>
            <a:spLocks noGrp="1"/>
          </p:cNvSpPr>
          <p:nvPr>
            <p:ph type="title"/>
          </p:nvPr>
        </p:nvSpPr>
        <p:spPr>
          <a:xfrm>
            <a:off x="3266692" y="912194"/>
            <a:ext cx="8229600" cy="480233"/>
          </a:xfrm>
        </p:spPr>
        <p:txBody>
          <a:bodyPr>
            <a:noAutofit/>
          </a:bodyPr>
          <a:lstStyle/>
          <a:p>
            <a:r>
              <a:rPr lang="en-US" altLang="en-US" b="1">
                <a:solidFill>
                  <a:srgbClr val="0C533A"/>
                </a:solidFill>
                <a:latin typeface="Arial" panose="020B0604020202020204" pitchFamily="34" charset="0"/>
                <a:ea typeface="ＭＳ Ｐゴシック" panose="020B0600070205080204" pitchFamily="34" charset="-128"/>
                <a:cs typeface="Arial" panose="020B0604020202020204" pitchFamily="34" charset="0"/>
              </a:rPr>
              <a:t>Thank you! Questions? </a:t>
            </a:r>
            <a:endParaRPr lang="en-US" b="1">
              <a:solidFill>
                <a:srgbClr val="0C533A"/>
              </a:solidFill>
              <a:latin typeface="Arial" panose="020B0604020202020204" pitchFamily="34" charset="0"/>
              <a:cs typeface="Arial" panose="020B0604020202020204" pitchFamily="34" charset="0"/>
            </a:endParaRPr>
          </a:p>
        </p:txBody>
      </p:sp>
      <p:pic>
        <p:nvPicPr>
          <p:cNvPr id="4" name="Picture 3" descr="&lt;strong&gt;Abraham Lincoln&lt;/strong&gt; 1809 - 1865 - ArtiFact :: Fre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767" y="4593492"/>
            <a:ext cx="1725867" cy="14877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Content Placeholder 2">
            <a:extLst>
              <a:ext uri="{FF2B5EF4-FFF2-40B4-BE49-F238E27FC236}">
                <a16:creationId xmlns:a16="http://schemas.microsoft.com/office/drawing/2014/main" id="{D4C55AD9-D21A-49BF-95AA-057DE2505612}"/>
              </a:ext>
            </a:extLst>
          </p:cNvPr>
          <p:cNvSpPr txBox="1">
            <a:spLocks/>
          </p:cNvSpPr>
          <p:nvPr/>
        </p:nvSpPr>
        <p:spPr bwMode="auto">
          <a:xfrm>
            <a:off x="1548527" y="1480084"/>
            <a:ext cx="4092625" cy="3898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18453B"/>
              </a:buClr>
              <a:buFont typeface="Arial"/>
              <a:buChar char="•"/>
              <a:defRPr sz="4000" b="0" i="0" kern="1200" baseline="0">
                <a:solidFill>
                  <a:schemeClr val="tx1"/>
                </a:solidFill>
                <a:latin typeface="Arial" pitchFamily="34" charset="0"/>
                <a:ea typeface="ＭＳ Ｐゴシック" charset="-128"/>
                <a:cs typeface="Gotham Book"/>
              </a:defRPr>
            </a:lvl1pPr>
            <a:lvl2pPr marL="742950" indent="-285750" algn="l" defTabSz="457200" rtl="0" eaLnBrk="0" fontAlgn="base" hangingPunct="0">
              <a:spcBef>
                <a:spcPct val="20000"/>
              </a:spcBef>
              <a:spcAft>
                <a:spcPct val="0"/>
              </a:spcAft>
              <a:buClr>
                <a:schemeClr val="tx1">
                  <a:lumMod val="75000"/>
                  <a:lumOff val="25000"/>
                </a:schemeClr>
              </a:buClr>
              <a:buSzPct val="85000"/>
              <a:buFont typeface="Arial"/>
              <a:buChar char="•"/>
              <a:defRPr sz="3600" b="0" i="0" kern="1200" baseline="0">
                <a:solidFill>
                  <a:schemeClr val="tx1"/>
                </a:solidFill>
                <a:latin typeface="Arial" pitchFamily="34" charset="0"/>
                <a:ea typeface="ＭＳ Ｐゴシック" charset="-128"/>
                <a:cs typeface="Gotham Book"/>
              </a:defRPr>
            </a:lvl2pPr>
            <a:lvl3pPr marL="1143000" indent="-228600" algn="l" defTabSz="457200" rtl="0" eaLnBrk="0" fontAlgn="base" hangingPunct="0">
              <a:spcBef>
                <a:spcPct val="20000"/>
              </a:spcBef>
              <a:spcAft>
                <a:spcPct val="0"/>
              </a:spcAft>
              <a:buClr>
                <a:schemeClr val="tx1">
                  <a:lumMod val="75000"/>
                  <a:lumOff val="25000"/>
                </a:schemeClr>
              </a:buClr>
              <a:buFont typeface="Arial" charset="0"/>
              <a:buChar char="•"/>
              <a:defRPr sz="3200" b="0" i="0" kern="1200" baseline="0">
                <a:solidFill>
                  <a:schemeClr val="tx1"/>
                </a:solidFill>
                <a:latin typeface="Arial" pitchFamily="34" charset="0"/>
                <a:ea typeface="ＭＳ Ｐゴシック" charset="-128"/>
                <a:cs typeface="Gotham Book"/>
              </a:defRPr>
            </a:lvl3pPr>
            <a:lvl4pPr marL="1600200" indent="-228600" algn="l" defTabSz="457200" rtl="0" eaLnBrk="0" fontAlgn="base" hangingPunct="0">
              <a:spcBef>
                <a:spcPct val="20000"/>
              </a:spcBef>
              <a:spcAft>
                <a:spcPct val="0"/>
              </a:spcAft>
              <a:buFont typeface="Arial" charset="0"/>
              <a:buChar char="–"/>
              <a:defRPr sz="3200" b="0" i="0" kern="1200" baseline="0">
                <a:solidFill>
                  <a:schemeClr val="tx1"/>
                </a:solidFill>
                <a:latin typeface="Arial" pitchFamily="34" charset="0"/>
                <a:ea typeface="ＭＳ Ｐゴシック" charset="-128"/>
                <a:cs typeface="Gotham Book"/>
              </a:defRPr>
            </a:lvl4pPr>
            <a:lvl5pPr marL="2057400" indent="-228600" algn="l" defTabSz="457200" rtl="0" eaLnBrk="0" fontAlgn="base" hangingPunct="0">
              <a:spcBef>
                <a:spcPct val="20000"/>
              </a:spcBef>
              <a:spcAft>
                <a:spcPct val="0"/>
              </a:spcAft>
              <a:buFont typeface="Arial" charset="0"/>
              <a:buChar char="»"/>
              <a:defRPr sz="3200" b="0" i="0" kern="1200" baseline="0">
                <a:solidFill>
                  <a:schemeClr val="tx1"/>
                </a:solidFill>
                <a:latin typeface="Arial" pitchFamily="34" charset="0"/>
                <a:ea typeface="ＭＳ Ｐゴシック" charset="-128"/>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a:pPr>
            <a:br>
              <a:rPr lang="en-US" sz="2000" dirty="0"/>
            </a:br>
            <a:r>
              <a:rPr lang="en-US" sz="2400" b="1" dirty="0">
                <a:latin typeface="Arial"/>
                <a:ea typeface="ＭＳ Ｐゴシック"/>
              </a:rPr>
              <a:t>Mary Reilly, AICP</a:t>
            </a:r>
          </a:p>
          <a:p>
            <a:pPr marL="0" indent="0">
              <a:buFont typeface="Arial"/>
              <a:buNone/>
              <a:defRPr/>
            </a:pPr>
            <a:r>
              <a:rPr lang="en-US" sz="1800" dirty="0">
                <a:latin typeface="Arial"/>
                <a:ea typeface="ＭＳ Ｐゴシック"/>
              </a:rPr>
              <a:t>Government and Community Vitality </a:t>
            </a:r>
            <a:endParaRPr lang="en-US" sz="1800" dirty="0"/>
          </a:p>
          <a:p>
            <a:pPr marL="0" indent="0">
              <a:buFont typeface="Arial"/>
              <a:buNone/>
              <a:defRPr/>
            </a:pPr>
            <a:r>
              <a:rPr lang="en-US" sz="1800" dirty="0">
                <a:latin typeface="Arial"/>
                <a:ea typeface="ＭＳ Ｐゴシック"/>
              </a:rPr>
              <a:t>MSU Extension</a:t>
            </a:r>
          </a:p>
          <a:p>
            <a:pPr marL="0" indent="0">
              <a:buFont typeface="Arial"/>
              <a:buNone/>
              <a:defRPr/>
            </a:pPr>
            <a:r>
              <a:rPr lang="en-US" sz="1800" dirty="0">
                <a:latin typeface="Arial"/>
                <a:ea typeface="ＭＳ Ｐゴシック"/>
              </a:rPr>
              <a:t>Manistee, MI</a:t>
            </a:r>
          </a:p>
          <a:p>
            <a:pPr marL="0" indent="0">
              <a:buFont typeface="Arial"/>
              <a:buNone/>
              <a:defRPr/>
            </a:pPr>
            <a:r>
              <a:rPr lang="en-US" sz="1800" dirty="0">
                <a:latin typeface="Arial"/>
                <a:ea typeface="ＭＳ Ｐゴシック"/>
              </a:rPr>
              <a:t>(231) 889-4277 ext. 1</a:t>
            </a:r>
            <a:r>
              <a:rPr lang="en-US" sz="1600" dirty="0">
                <a:latin typeface="Arial"/>
                <a:ea typeface="ＭＳ Ｐゴシック"/>
              </a:rPr>
              <a:t> </a:t>
            </a:r>
            <a:endParaRPr lang="en-US" sz="1600" dirty="0"/>
          </a:p>
          <a:p>
            <a:pPr marL="0" indent="0">
              <a:buFont typeface="Arial"/>
              <a:buNone/>
              <a:defRPr/>
            </a:pPr>
            <a:r>
              <a:rPr lang="en-US" sz="2400" b="1" dirty="0">
                <a:latin typeface="Arial"/>
                <a:ea typeface="ＭＳ Ｐゴシック"/>
              </a:rPr>
              <a:t>reillym8@msu.edu</a:t>
            </a:r>
          </a:p>
        </p:txBody>
      </p:sp>
      <p:sp>
        <p:nvSpPr>
          <p:cNvPr id="7" name="Content Placeholder 2">
            <a:extLst>
              <a:ext uri="{FF2B5EF4-FFF2-40B4-BE49-F238E27FC236}">
                <a16:creationId xmlns:a16="http://schemas.microsoft.com/office/drawing/2014/main" id="{A9829168-2C08-49EF-95D0-7B8409E76401}"/>
              </a:ext>
            </a:extLst>
          </p:cNvPr>
          <p:cNvSpPr txBox="1">
            <a:spLocks/>
          </p:cNvSpPr>
          <p:nvPr/>
        </p:nvSpPr>
        <p:spPr bwMode="auto">
          <a:xfrm>
            <a:off x="6934937" y="1476960"/>
            <a:ext cx="4092625" cy="3898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18453B"/>
              </a:buClr>
              <a:buFont typeface="Arial"/>
              <a:buChar char="•"/>
              <a:defRPr sz="4000" b="0" i="0" kern="1200" baseline="0">
                <a:solidFill>
                  <a:schemeClr val="tx1"/>
                </a:solidFill>
                <a:latin typeface="Arial" pitchFamily="34" charset="0"/>
                <a:ea typeface="ＭＳ Ｐゴシック" charset="-128"/>
                <a:cs typeface="Gotham Book"/>
              </a:defRPr>
            </a:lvl1pPr>
            <a:lvl2pPr marL="742950" indent="-285750" algn="l" defTabSz="457200" rtl="0" eaLnBrk="0" fontAlgn="base" hangingPunct="0">
              <a:spcBef>
                <a:spcPct val="20000"/>
              </a:spcBef>
              <a:spcAft>
                <a:spcPct val="0"/>
              </a:spcAft>
              <a:buClr>
                <a:schemeClr val="tx1">
                  <a:lumMod val="75000"/>
                  <a:lumOff val="25000"/>
                </a:schemeClr>
              </a:buClr>
              <a:buSzPct val="85000"/>
              <a:buFont typeface="Arial"/>
              <a:buChar char="•"/>
              <a:defRPr sz="3600" b="0" i="0" kern="1200" baseline="0">
                <a:solidFill>
                  <a:schemeClr val="tx1"/>
                </a:solidFill>
                <a:latin typeface="Arial" pitchFamily="34" charset="0"/>
                <a:ea typeface="ＭＳ Ｐゴシック" charset="-128"/>
                <a:cs typeface="Gotham Book"/>
              </a:defRPr>
            </a:lvl2pPr>
            <a:lvl3pPr marL="1143000" indent="-228600" algn="l" defTabSz="457200" rtl="0" eaLnBrk="0" fontAlgn="base" hangingPunct="0">
              <a:spcBef>
                <a:spcPct val="20000"/>
              </a:spcBef>
              <a:spcAft>
                <a:spcPct val="0"/>
              </a:spcAft>
              <a:buClr>
                <a:schemeClr val="tx1">
                  <a:lumMod val="75000"/>
                  <a:lumOff val="25000"/>
                </a:schemeClr>
              </a:buClr>
              <a:buFont typeface="Arial" charset="0"/>
              <a:buChar char="•"/>
              <a:defRPr sz="3200" b="0" i="0" kern="1200" baseline="0">
                <a:solidFill>
                  <a:schemeClr val="tx1"/>
                </a:solidFill>
                <a:latin typeface="Arial" pitchFamily="34" charset="0"/>
                <a:ea typeface="ＭＳ Ｐゴシック" charset="-128"/>
                <a:cs typeface="Gotham Book"/>
              </a:defRPr>
            </a:lvl3pPr>
            <a:lvl4pPr marL="1600200" indent="-228600" algn="l" defTabSz="457200" rtl="0" eaLnBrk="0" fontAlgn="base" hangingPunct="0">
              <a:spcBef>
                <a:spcPct val="20000"/>
              </a:spcBef>
              <a:spcAft>
                <a:spcPct val="0"/>
              </a:spcAft>
              <a:buFont typeface="Arial" charset="0"/>
              <a:buChar char="–"/>
              <a:defRPr sz="3200" b="0" i="0" kern="1200" baseline="0">
                <a:solidFill>
                  <a:schemeClr val="tx1"/>
                </a:solidFill>
                <a:latin typeface="Arial" pitchFamily="34" charset="0"/>
                <a:ea typeface="ＭＳ Ｐゴシック" charset="-128"/>
                <a:cs typeface="Gotham Book"/>
              </a:defRPr>
            </a:lvl4pPr>
            <a:lvl5pPr marL="2057400" indent="-228600" algn="l" defTabSz="457200" rtl="0" eaLnBrk="0" fontAlgn="base" hangingPunct="0">
              <a:spcBef>
                <a:spcPct val="20000"/>
              </a:spcBef>
              <a:spcAft>
                <a:spcPct val="0"/>
              </a:spcAft>
              <a:buFont typeface="Arial" charset="0"/>
              <a:buChar char="»"/>
              <a:defRPr sz="3200" b="0" i="0" kern="1200" baseline="0">
                <a:solidFill>
                  <a:schemeClr val="tx1"/>
                </a:solidFill>
                <a:latin typeface="Arial" pitchFamily="34" charset="0"/>
                <a:ea typeface="ＭＳ Ｐゴシック" charset="-128"/>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br>
              <a:rPr lang="en-US" sz="2000" dirty="0"/>
            </a:br>
            <a:r>
              <a:rPr lang="en-US" sz="2400" b="1" dirty="0">
                <a:latin typeface="Arial"/>
                <a:ea typeface="ＭＳ Ｐゴシック"/>
              </a:rPr>
              <a:t>John Amrhein</a:t>
            </a:r>
          </a:p>
          <a:p>
            <a:pPr marL="0" indent="0">
              <a:buNone/>
              <a:defRPr/>
            </a:pPr>
            <a:r>
              <a:rPr lang="en-US" sz="1800" dirty="0">
                <a:latin typeface="Arial"/>
                <a:ea typeface="ＭＳ Ｐゴシック"/>
              </a:rPr>
              <a:t>Government and Community Vitality </a:t>
            </a:r>
            <a:endParaRPr lang="en-US" sz="1800" dirty="0"/>
          </a:p>
          <a:p>
            <a:pPr marL="0" indent="0">
              <a:buNone/>
              <a:defRPr/>
            </a:pPr>
            <a:r>
              <a:rPr lang="en-US" sz="1800" dirty="0">
                <a:latin typeface="Arial"/>
                <a:ea typeface="ＭＳ Ｐゴシック"/>
              </a:rPr>
              <a:t>MSU Extension</a:t>
            </a:r>
          </a:p>
          <a:p>
            <a:pPr marL="0" indent="0">
              <a:buNone/>
              <a:defRPr/>
            </a:pPr>
            <a:r>
              <a:rPr lang="en-US" sz="1800" dirty="0">
                <a:latin typeface="Arial"/>
                <a:ea typeface="ＭＳ Ｐゴシック"/>
              </a:rPr>
              <a:t>Traverse City, MI</a:t>
            </a:r>
          </a:p>
          <a:p>
            <a:pPr marL="0" indent="0">
              <a:buNone/>
              <a:defRPr/>
            </a:pPr>
            <a:r>
              <a:rPr lang="en-US" sz="1800" dirty="0">
                <a:latin typeface="Arial"/>
                <a:ea typeface="ＭＳ Ｐゴシック"/>
              </a:rPr>
              <a:t>(231)-922-4627</a:t>
            </a:r>
          </a:p>
          <a:p>
            <a:pPr marL="0" indent="0">
              <a:buNone/>
              <a:defRPr/>
            </a:pPr>
            <a:r>
              <a:rPr lang="en-US" sz="2400" b="1" dirty="0">
                <a:latin typeface="Arial"/>
                <a:ea typeface="ＭＳ Ｐゴシック"/>
              </a:rPr>
              <a:t>amrhein@msu.edu</a:t>
            </a:r>
            <a:endParaRPr lang="en-US" sz="2400" b="1"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1130300" y="2733880"/>
            <a:ext cx="8001000" cy="1080714"/>
          </a:xfrm>
        </p:spPr>
        <p:txBody>
          <a:bodyPr>
            <a:noAutofit/>
          </a:bodyPr>
          <a:lstStyle/>
          <a:p>
            <a:pPr eaLnBrk="1" hangingPunct="1"/>
            <a:r>
              <a:rPr lang="en-US" altLang="en-US">
                <a:solidFill>
                  <a:srgbClr val="0C533A"/>
                </a:solidFill>
                <a:latin typeface="Arial"/>
                <a:ea typeface="ＭＳ Ｐゴシック"/>
                <a:cs typeface="Arial Black" panose="020B0A04020102020204" pitchFamily="34" charset="0"/>
              </a:rPr>
              <a:t>A. Open Meetings Act (OMA) Basics </a:t>
            </a:r>
            <a:br>
              <a:rPr lang="en-US" altLang="en-US">
                <a:latin typeface="Arial"/>
                <a:ea typeface="ＭＳ Ｐゴシック"/>
                <a:cs typeface="Arial"/>
              </a:rPr>
            </a:br>
            <a:r>
              <a:rPr lang="en-US" b="0">
                <a:latin typeface="Arial"/>
                <a:ea typeface="ＭＳ Ｐゴシック"/>
                <a:cs typeface="Arial"/>
              </a:rPr>
              <a:t>P.A. 267 of 1976, MCL 15.261-15.275</a:t>
            </a:r>
            <a:endParaRPr lang="en-US" altLang="en-US">
              <a:solidFill>
                <a:srgbClr val="0C533A"/>
              </a:solidFill>
              <a:ea typeface="ＭＳ Ｐゴシック" panose="020B0600070205080204" pitchFamily="34" charset="-128"/>
              <a:cs typeface="Arial Black" panose="020B0A04020102020204" pitchFamily="34" charset="0"/>
            </a:endParaRPr>
          </a:p>
        </p:txBody>
      </p:sp>
      <p:sp>
        <p:nvSpPr>
          <p:cNvPr id="2" name="Slide Number Placeholder 1"/>
          <p:cNvSpPr>
            <a:spLocks noGrp="1"/>
          </p:cNvSpPr>
          <p:nvPr>
            <p:ph type="sldNum" sz="quarter" idx="12"/>
          </p:nvPr>
        </p:nvSpPr>
        <p:spPr/>
        <p:txBody>
          <a:bodyPr/>
          <a:lstStyle/>
          <a:p>
            <a:pPr eaLnBrk="1" hangingPunct="1">
              <a:defRPr/>
            </a:pPr>
            <a:fld id="{550A6CF5-3BAA-4301-9C7B-C282ED4437B2}" type="slidenum">
              <a:rPr lang="en-US">
                <a:solidFill>
                  <a:prstClr val="white"/>
                </a:solidFill>
                <a:ea typeface="ＭＳ Ｐゴシック" pitchFamily="49" charset="-128"/>
              </a:rPr>
              <a:pPr eaLnBrk="1" hangingPunct="1">
                <a:defRPr/>
              </a:pPr>
              <a:t>5</a:t>
            </a:fld>
            <a:endParaRPr lang="en-US">
              <a:solidFill>
                <a:prstClr val="white"/>
              </a:solidFill>
              <a:ea typeface="ＭＳ Ｐゴシック" pitchFamily="49"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a:xfrm>
            <a:off x="693467" y="963024"/>
            <a:ext cx="8229600" cy="480233"/>
          </a:xfrm>
        </p:spPr>
        <p:txBody>
          <a:bodyPr>
            <a:noAutofit/>
          </a:bodyPr>
          <a:lstStyle/>
          <a:p>
            <a:pPr eaLnBrk="1" hangingPunct="1">
              <a:defRPr/>
            </a:pPr>
            <a:r>
              <a:rPr lang="en-US" altLang="en-US" b="1">
                <a:solidFill>
                  <a:srgbClr val="0C533A"/>
                </a:solidFill>
                <a:latin typeface="Arial"/>
                <a:ea typeface="ＭＳ Ｐゴシック"/>
                <a:cs typeface="Arial"/>
              </a:rPr>
              <a:t>Open Meetings Act</a:t>
            </a:r>
          </a:p>
        </p:txBody>
      </p:sp>
      <p:sp>
        <p:nvSpPr>
          <p:cNvPr id="27651" name="Rectangle 1027"/>
          <p:cNvSpPr>
            <a:spLocks noGrp="1" noChangeArrowheads="1"/>
          </p:cNvSpPr>
          <p:nvPr>
            <p:ph idx="1"/>
          </p:nvPr>
        </p:nvSpPr>
        <p:spPr>
          <a:xfrm>
            <a:off x="354611" y="1399400"/>
            <a:ext cx="8058002" cy="2890371"/>
          </a:xfrm>
        </p:spPr>
        <p:txBody>
          <a:bodyPr lIns="91440" tIns="45720" rIns="91440" bIns="45720" anchor="t"/>
          <a:lstStyle/>
          <a:p>
            <a:pPr marL="0" indent="0" eaLnBrk="1" hangingPunct="1">
              <a:lnSpc>
                <a:spcPct val="80000"/>
              </a:lnSpc>
              <a:buNone/>
              <a:defRPr/>
            </a:pPr>
            <a:endParaRPr lang="en-US" altLang="en-US"/>
          </a:p>
          <a:p>
            <a:pPr lvl="1" eaLnBrk="1" hangingPunct="1">
              <a:lnSpc>
                <a:spcPct val="80000"/>
              </a:lnSpc>
              <a:spcBef>
                <a:spcPts val="2400"/>
              </a:spcBef>
              <a:defRPr/>
            </a:pPr>
            <a:r>
              <a:rPr lang="en-US" altLang="en-US" sz="3200">
                <a:latin typeface="Arial"/>
                <a:ea typeface="ＭＳ Ｐゴシック"/>
              </a:rPr>
              <a:t>OMA sets minimum standards</a:t>
            </a:r>
            <a:endParaRPr lang="en-US" altLang="en-US" sz="3200"/>
          </a:p>
          <a:p>
            <a:pPr lvl="1">
              <a:lnSpc>
                <a:spcPct val="80000"/>
              </a:lnSpc>
              <a:spcBef>
                <a:spcPts val="2400"/>
              </a:spcBef>
              <a:buClr>
                <a:srgbClr val="404040"/>
              </a:buClr>
              <a:defRPr/>
            </a:pPr>
            <a:r>
              <a:rPr lang="en-US" altLang="en-US" sz="3200">
                <a:latin typeface="Arial"/>
                <a:ea typeface="ＭＳ Ｐゴシック"/>
              </a:rPr>
              <a:t>OMA standards can be exceeded: culture of accountability, transparency, and integrity. </a:t>
            </a:r>
          </a:p>
          <a:p>
            <a:pPr lvl="1">
              <a:lnSpc>
                <a:spcPct val="80000"/>
              </a:lnSpc>
              <a:spcBef>
                <a:spcPts val="2400"/>
              </a:spcBef>
              <a:buClr>
                <a:srgbClr val="404040"/>
              </a:buClr>
              <a:defRPr/>
            </a:pPr>
            <a:r>
              <a:rPr lang="en-US" altLang="en-US" sz="3200">
                <a:latin typeface="Arial"/>
                <a:ea typeface="ＭＳ Ｐゴシック"/>
              </a:rPr>
              <a:t>Judges rule on the side of being open and transparent</a:t>
            </a:r>
          </a:p>
          <a:p>
            <a:pPr marL="457200" lvl="1" indent="0">
              <a:lnSpc>
                <a:spcPct val="80000"/>
              </a:lnSpc>
              <a:spcBef>
                <a:spcPts val="2400"/>
              </a:spcBef>
              <a:buClr>
                <a:srgbClr val="404040"/>
              </a:buClr>
              <a:buNone/>
              <a:defRPr/>
            </a:pPr>
            <a:endParaRPr lang="en-US" altLang="en-US">
              <a:latin typeface="Arial"/>
              <a:ea typeface="ＭＳ Ｐゴシック"/>
            </a:endParaRP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6</a:t>
            </a:fld>
            <a:endParaRPr lang="en-US" altLang="en-US"/>
          </a:p>
        </p:txBody>
      </p:sp>
      <p:pic>
        <p:nvPicPr>
          <p:cNvPr id="3" name="Picture 2"/>
          <p:cNvPicPr>
            <a:picLocks noChangeAspect="1"/>
          </p:cNvPicPr>
          <p:nvPr/>
        </p:nvPicPr>
        <p:blipFill>
          <a:blip r:embed="rId3"/>
          <a:stretch>
            <a:fillRect/>
          </a:stretch>
        </p:blipFill>
        <p:spPr>
          <a:xfrm>
            <a:off x="8551321" y="1798544"/>
            <a:ext cx="3230947" cy="3265456"/>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01288" y="853520"/>
            <a:ext cx="5096435" cy="479425"/>
          </a:xfrm>
        </p:spPr>
        <p:txBody>
          <a:bodyPr>
            <a:noAutofit/>
          </a:bodyPr>
          <a:lstStyle/>
          <a:p>
            <a:pPr eaLnBrk="1" hangingPunct="1">
              <a:defRPr/>
            </a:pPr>
            <a:r>
              <a:rPr lang="en-US" altLang="en-US" b="1">
                <a:solidFill>
                  <a:srgbClr val="0C533A"/>
                </a:solidFill>
                <a:latin typeface="Arial"/>
                <a:ea typeface="ＭＳ Ｐゴシック"/>
                <a:cs typeface="Arial"/>
              </a:rPr>
              <a:t>Open Meetings Act</a:t>
            </a:r>
          </a:p>
        </p:txBody>
      </p:sp>
      <p:sp>
        <p:nvSpPr>
          <p:cNvPr id="53251" name="Rectangle 3"/>
          <p:cNvSpPr>
            <a:spLocks noGrp="1" noChangeArrowheads="1"/>
          </p:cNvSpPr>
          <p:nvPr>
            <p:ph idx="1"/>
          </p:nvPr>
        </p:nvSpPr>
        <p:spPr bwMode="auto">
          <a:xfrm>
            <a:off x="819437" y="1810011"/>
            <a:ext cx="5499181" cy="3330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altLang="en-US" sz="3600" b="1">
                <a:solidFill>
                  <a:srgbClr val="FF3300"/>
                </a:solidFill>
                <a:latin typeface="Arial"/>
                <a:ea typeface="ＭＳ Ｐゴシック"/>
                <a:cs typeface="Gotham Book" pitchFamily="49" charset="0"/>
              </a:rPr>
              <a:t>GENERAL RULE</a:t>
            </a:r>
            <a:r>
              <a:rPr lang="en-US" altLang="en-US" sz="3600">
                <a:latin typeface="Arial"/>
                <a:ea typeface="ＭＳ Ｐゴシック"/>
                <a:cs typeface="Gotham Book" pitchFamily="49" charset="0"/>
              </a:rPr>
              <a:t>:  Any person has a right to attend a </a:t>
            </a:r>
            <a:r>
              <a:rPr lang="en-US" altLang="en-US" sz="3600" b="1" i="1">
                <a:solidFill>
                  <a:srgbClr val="FF3300"/>
                </a:solidFill>
                <a:latin typeface="Arial"/>
                <a:ea typeface="ＭＳ Ｐゴシック"/>
                <a:cs typeface="Gotham Book" pitchFamily="49" charset="0"/>
              </a:rPr>
              <a:t>meeting</a:t>
            </a:r>
            <a:r>
              <a:rPr lang="en-US" altLang="en-US" sz="3600" i="1">
                <a:latin typeface="Arial"/>
                <a:ea typeface="ＭＳ Ｐゴシック"/>
                <a:cs typeface="Gotham Book" pitchFamily="49" charset="0"/>
              </a:rPr>
              <a:t> </a:t>
            </a:r>
            <a:r>
              <a:rPr lang="en-US" altLang="en-US" sz="3600">
                <a:latin typeface="Arial"/>
                <a:ea typeface="ＭＳ Ｐゴシック"/>
                <a:cs typeface="Gotham Book" pitchFamily="49" charset="0"/>
              </a:rPr>
              <a:t>of any </a:t>
            </a:r>
            <a:r>
              <a:rPr lang="en-US" altLang="en-US" sz="3600" b="1" i="1">
                <a:solidFill>
                  <a:srgbClr val="FF3300"/>
                </a:solidFill>
                <a:latin typeface="Arial"/>
                <a:ea typeface="ＭＳ Ｐゴシック"/>
                <a:cs typeface="Gotham Book" pitchFamily="49" charset="0"/>
              </a:rPr>
              <a:t>public body</a:t>
            </a:r>
            <a:r>
              <a:rPr lang="en-US" altLang="en-US" sz="3600" b="1">
                <a:latin typeface="Arial"/>
                <a:ea typeface="ＭＳ Ｐゴシック"/>
                <a:cs typeface="Gotham Book" pitchFamily="49" charset="0"/>
              </a:rPr>
              <a:t> </a:t>
            </a:r>
            <a:r>
              <a:rPr lang="en-US" altLang="en-US" sz="3600">
                <a:latin typeface="Arial"/>
                <a:ea typeface="ＭＳ Ｐゴシック"/>
                <a:cs typeface="Gotham Book" pitchFamily="49" charset="0"/>
              </a:rPr>
              <a:t>at any time unless a statutory exception applies.</a:t>
            </a:r>
            <a:endParaRPr lang="en-US" altLang="en-US" sz="3600">
              <a:ea typeface="ＭＳ Ｐゴシック" panose="020B0600070205080204" pitchFamily="34" charset="-128"/>
              <a:cs typeface="Gotham Book" pitchFamily="49" charset="0"/>
            </a:endParaRP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7</a:t>
            </a:fld>
            <a:endParaRPr lang="en-US" altLang="en-US"/>
          </a:p>
        </p:txBody>
      </p:sp>
      <p:pic>
        <p:nvPicPr>
          <p:cNvPr id="4" name="Picture 4">
            <a:extLst>
              <a:ext uri="{FF2B5EF4-FFF2-40B4-BE49-F238E27FC236}">
                <a16:creationId xmlns:a16="http://schemas.microsoft.com/office/drawing/2014/main" id="{9920C043-7CDA-4CCE-A7F2-C9D84FC137AE}"/>
              </a:ext>
            </a:extLst>
          </p:cNvPr>
          <p:cNvPicPr>
            <a:picLocks noChangeAspect="1"/>
          </p:cNvPicPr>
          <p:nvPr/>
        </p:nvPicPr>
        <p:blipFill>
          <a:blip r:embed="rId3"/>
          <a:stretch>
            <a:fillRect/>
          </a:stretch>
        </p:blipFill>
        <p:spPr>
          <a:xfrm>
            <a:off x="6673121" y="1717879"/>
            <a:ext cx="5191593" cy="2935064"/>
          </a:xfrm>
          <a:prstGeom prst="rect">
            <a:avLst/>
          </a:prstGeom>
        </p:spPr>
      </p:pic>
      <p:sp>
        <p:nvSpPr>
          <p:cNvPr id="5" name="TextBox 4">
            <a:extLst>
              <a:ext uri="{FF2B5EF4-FFF2-40B4-BE49-F238E27FC236}">
                <a16:creationId xmlns:a16="http://schemas.microsoft.com/office/drawing/2014/main" id="{2BD73D64-4528-4047-A431-C10BD9E6A969}"/>
              </a:ext>
            </a:extLst>
          </p:cNvPr>
          <p:cNvSpPr txBox="1"/>
          <p:nvPr/>
        </p:nvSpPr>
        <p:spPr>
          <a:xfrm>
            <a:off x="10383187" y="4674432"/>
            <a:ext cx="1768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ea typeface="ＭＳ Ｐゴシック"/>
                <a:cs typeface="Arial"/>
              </a:rPr>
              <a:t>Issaquah Highlands</a:t>
            </a:r>
            <a:endParaRPr lang="en-US" sz="120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2907" y="4597475"/>
            <a:ext cx="7639847" cy="1394383"/>
          </a:xfrm>
          <a:prstGeom prst="rect">
            <a:avLst/>
          </a:prstGeom>
          <a:solidFill>
            <a:srgbClr val="C89A58"/>
          </a:solidFill>
          <a:ln w="63500" cmpd="sng">
            <a:solidFill>
              <a:srgbClr val="0C533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3794" name="Rectangle 1026"/>
          <p:cNvSpPr>
            <a:spLocks noGrp="1" noChangeArrowheads="1"/>
          </p:cNvSpPr>
          <p:nvPr>
            <p:ph type="title"/>
          </p:nvPr>
        </p:nvSpPr>
        <p:spPr>
          <a:xfrm>
            <a:off x="564688" y="899242"/>
            <a:ext cx="8229600" cy="480233"/>
          </a:xfrm>
        </p:spPr>
        <p:txBody>
          <a:bodyPr>
            <a:noAutofit/>
          </a:bodyPr>
          <a:lstStyle/>
          <a:p>
            <a:pPr eaLnBrk="1" hangingPunct="1">
              <a:defRPr/>
            </a:pPr>
            <a:r>
              <a:rPr lang="en-US" altLang="en-US">
                <a:latin typeface="Arial"/>
                <a:ea typeface="ＭＳ Ｐゴシック"/>
                <a:cs typeface="Arial"/>
              </a:rPr>
              <a:t>Public Body</a:t>
            </a:r>
            <a:endParaRPr lang="en-US" altLang="en-US" b="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59395" name="Rectangle 1027"/>
          <p:cNvSpPr>
            <a:spLocks noGrp="1" noChangeArrowheads="1"/>
          </p:cNvSpPr>
          <p:nvPr>
            <p:ph idx="1"/>
          </p:nvPr>
        </p:nvSpPr>
        <p:spPr bwMode="auto">
          <a:xfrm>
            <a:off x="1753949" y="1602432"/>
            <a:ext cx="8566879" cy="291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indent="0" eaLnBrk="1" hangingPunct="1">
              <a:buNone/>
            </a:pPr>
            <a:r>
              <a:rPr lang="en-US" altLang="en-US" sz="3600" b="1">
                <a:solidFill>
                  <a:srgbClr val="FF3300"/>
                </a:solidFill>
                <a:ea typeface="ＭＳ Ｐゴシック" panose="020B0600070205080204" pitchFamily="34" charset="-128"/>
                <a:cs typeface="Gotham Book" pitchFamily="49" charset="0"/>
              </a:rPr>
              <a:t>Public body </a:t>
            </a:r>
            <a:r>
              <a:rPr lang="en-US" altLang="en-US" sz="3200">
                <a:solidFill>
                  <a:srgbClr val="FF3300"/>
                </a:solidFill>
                <a:ea typeface="ＭＳ Ｐゴシック" panose="020B0600070205080204" pitchFamily="34" charset="-128"/>
                <a:cs typeface="Gotham Book" pitchFamily="49" charset="0"/>
              </a:rPr>
              <a:t>– </a:t>
            </a:r>
            <a:r>
              <a:rPr lang="en-US" altLang="en-US" sz="3200">
                <a:ea typeface="ＭＳ Ｐゴシック" panose="020B0600070205080204" pitchFamily="34" charset="-128"/>
                <a:cs typeface="Gotham Book" pitchFamily="49" charset="0"/>
              </a:rPr>
              <a:t>“empowered by state constitution, statute, charter, ordinance, resolution, or rule to exercise … governmental or proprietary authority…” </a:t>
            </a:r>
          </a:p>
          <a:p>
            <a:pPr indent="0" eaLnBrk="1" hangingPunct="1">
              <a:buNone/>
            </a:pPr>
            <a:r>
              <a:rPr lang="en-US" altLang="en-US" sz="2000">
                <a:ea typeface="ＭＳ Ｐゴシック" panose="020B0600070205080204" pitchFamily="34" charset="-128"/>
                <a:cs typeface="Gotham Book" pitchFamily="49" charset="0"/>
              </a:rPr>
              <a:t>--MCL </a:t>
            </a:r>
            <a:r>
              <a:rPr lang="en-US" altLang="en-US" sz="2400">
                <a:ea typeface="ＭＳ Ｐゴシック" panose="020B0600070205080204" pitchFamily="34" charset="-128"/>
                <a:cs typeface="Gotham Book" pitchFamily="49" charset="0"/>
              </a:rPr>
              <a:t>15.262(a)</a:t>
            </a:r>
          </a:p>
          <a:p>
            <a:pPr marL="914400" indent="-571500" eaLnBrk="1" hangingPunct="1">
              <a:buFont typeface="Arial" panose="020B0604020202020204" pitchFamily="34" charset="0"/>
              <a:buChar char="•"/>
            </a:pPr>
            <a:endParaRPr lang="en-US" altLang="en-US" sz="2400">
              <a:ea typeface="ＭＳ Ｐゴシック" panose="020B0600070205080204" pitchFamily="34" charset="-128"/>
              <a:cs typeface="Gotham Book" pitchFamily="49" charset="0"/>
            </a:endParaRPr>
          </a:p>
        </p:txBody>
      </p:sp>
      <p:sp>
        <p:nvSpPr>
          <p:cNvPr id="59396" name="TextBox 1"/>
          <p:cNvSpPr txBox="1">
            <a:spLocks noChangeArrowheads="1"/>
          </p:cNvSpPr>
          <p:nvPr/>
        </p:nvSpPr>
        <p:spPr bwMode="auto">
          <a:xfrm>
            <a:off x="2667001" y="4694501"/>
            <a:ext cx="4024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3429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b="1"/>
              <a:t>Board</a:t>
            </a:r>
          </a:p>
          <a:p>
            <a:pPr eaLnBrk="1" hangingPunct="1">
              <a:buFont typeface="Arial" panose="020B0604020202020204" pitchFamily="34" charset="0"/>
              <a:buChar char="•"/>
            </a:pPr>
            <a:r>
              <a:rPr lang="en-US" altLang="en-US" b="1"/>
              <a:t>Council</a:t>
            </a:r>
          </a:p>
          <a:p>
            <a:pPr eaLnBrk="1" hangingPunct="1">
              <a:buFont typeface="Arial" panose="020B0604020202020204" pitchFamily="34" charset="0"/>
              <a:buChar char="•"/>
            </a:pPr>
            <a:r>
              <a:rPr lang="en-US" altLang="en-US" b="1"/>
              <a:t>Commission</a:t>
            </a:r>
          </a:p>
        </p:txBody>
      </p:sp>
      <p:sp>
        <p:nvSpPr>
          <p:cNvPr id="4" name="TextBox 3"/>
          <p:cNvSpPr txBox="1"/>
          <p:nvPr/>
        </p:nvSpPr>
        <p:spPr>
          <a:xfrm>
            <a:off x="5918718" y="4694500"/>
            <a:ext cx="3904035" cy="2000548"/>
          </a:xfrm>
          <a:prstGeom prst="rect">
            <a:avLst/>
          </a:prstGeom>
          <a:noFill/>
        </p:spPr>
        <p:txBody>
          <a:bodyPr wrap="square">
            <a:spAutoFit/>
          </a:bodyPr>
          <a:lstStyle/>
          <a:p>
            <a:pPr marL="342900" indent="-342900" eaLnBrk="1" hangingPunct="1">
              <a:buFont typeface="Arial" panose="020B0604020202020204" pitchFamily="34" charset="0"/>
              <a:buChar char="•"/>
              <a:defRPr/>
            </a:pPr>
            <a:r>
              <a:rPr lang="en-US" altLang="en-US" b="1"/>
              <a:t>Authority</a:t>
            </a:r>
          </a:p>
          <a:p>
            <a:pPr marL="342900" indent="-342900" eaLnBrk="1" hangingPunct="1">
              <a:buFont typeface="Arial" panose="020B0604020202020204" pitchFamily="34" charset="0"/>
              <a:buChar char="•"/>
              <a:defRPr/>
            </a:pPr>
            <a:r>
              <a:rPr lang="en-US" b="1">
                <a:latin typeface="Arial" charset="0"/>
              </a:rPr>
              <a:t>Committee of . . .</a:t>
            </a:r>
          </a:p>
          <a:p>
            <a:pPr marL="342900" indent="-342900" eaLnBrk="1" hangingPunct="1">
              <a:buFont typeface="Arial" panose="020B0604020202020204" pitchFamily="34" charset="0"/>
              <a:buChar char="•"/>
              <a:defRPr/>
            </a:pPr>
            <a:r>
              <a:rPr lang="en-US" b="1">
                <a:latin typeface="Arial" charset="0"/>
              </a:rPr>
              <a:t>Subcommittee of . . .</a:t>
            </a:r>
          </a:p>
          <a:p>
            <a:pPr marL="342900" indent="-342900" eaLnBrk="1" hangingPunct="1">
              <a:buFont typeface="Arial" panose="020B0604020202020204" pitchFamily="34" charset="0"/>
              <a:buChar char="•"/>
              <a:defRPr/>
            </a:pPr>
            <a:endParaRPr lang="en-US" b="1">
              <a:latin typeface="Arial" charset="0"/>
            </a:endParaRPr>
          </a:p>
          <a:p>
            <a:pPr eaLnBrk="1" hangingPunct="1">
              <a:defRPr/>
            </a:pPr>
            <a:endParaRPr lang="en-US" sz="2800">
              <a:latin typeface="Arial" charset="0"/>
            </a:endParaRPr>
          </a:p>
        </p:txBody>
      </p:sp>
      <p:sp>
        <p:nvSpPr>
          <p:cNvPr id="3" name="Slide Number Placeholder 2"/>
          <p:cNvSpPr>
            <a:spLocks noGrp="1"/>
          </p:cNvSpPr>
          <p:nvPr>
            <p:ph type="sldNum" sz="quarter" idx="12"/>
          </p:nvPr>
        </p:nvSpPr>
        <p:spPr/>
        <p:txBody>
          <a:bodyPr/>
          <a:lstStyle/>
          <a:p>
            <a:pPr>
              <a:defRPr/>
            </a:pPr>
            <a:fld id="{F5EAA0D0-EAD8-46CE-AD53-BE66B0FDDD68}" type="slidenum">
              <a:rPr lang="en-US" altLang="en-US" smtClean="0"/>
              <a:pPr>
                <a:defRPr/>
              </a:pPr>
              <a:t>8</a:t>
            </a:fld>
            <a:endParaRPr lang="en-US" alt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640913" y="836353"/>
            <a:ext cx="8229600" cy="480233"/>
          </a:xfrm>
        </p:spPr>
        <p:txBody>
          <a:bodyPr>
            <a:noAutofit/>
          </a:bodyPr>
          <a:lstStyle/>
          <a:p>
            <a:pPr eaLnBrk="1" hangingPunct="1">
              <a:defRPr/>
            </a:pPr>
            <a:r>
              <a:rPr lang="en-US" altLang="en-US">
                <a:latin typeface="Arial"/>
                <a:ea typeface="ＭＳ Ｐゴシック"/>
                <a:cs typeface="Arial"/>
              </a:rPr>
              <a:t>Meeting</a:t>
            </a:r>
            <a:endParaRPr lang="en-US" altLang="en-US" b="1">
              <a:solidFill>
                <a:srgbClr val="0C533A"/>
              </a:solidFill>
              <a:latin typeface="Arial" panose="020B0604020202020204" pitchFamily="34" charset="0"/>
              <a:ea typeface="ＭＳ Ｐゴシック" pitchFamily="34" charset="-128"/>
              <a:cs typeface="Arial" panose="020B0604020202020204" pitchFamily="34" charset="0"/>
            </a:endParaRPr>
          </a:p>
        </p:txBody>
      </p:sp>
      <p:sp>
        <p:nvSpPr>
          <p:cNvPr id="22531" name="Rectangle 1027"/>
          <p:cNvSpPr>
            <a:spLocks noGrp="1" noChangeArrowheads="1"/>
          </p:cNvSpPr>
          <p:nvPr>
            <p:ph idx="1"/>
          </p:nvPr>
        </p:nvSpPr>
        <p:spPr>
          <a:xfrm>
            <a:off x="964839" y="1712972"/>
            <a:ext cx="6018183" cy="3698748"/>
          </a:xfrm>
        </p:spPr>
        <p:txBody>
          <a:bodyPr lIns="0" tIns="45720" rIns="0" bIns="45720" anchor="t"/>
          <a:lstStyle/>
          <a:p>
            <a:pPr indent="0" eaLnBrk="1" hangingPunct="1">
              <a:buNone/>
              <a:defRPr/>
            </a:pPr>
            <a:r>
              <a:rPr lang="en-US" altLang="en-US" sz="3200" b="1">
                <a:solidFill>
                  <a:srgbClr val="FF3300"/>
                </a:solidFill>
                <a:latin typeface="Arial"/>
                <a:ea typeface="ＭＳ Ｐゴシック"/>
              </a:rPr>
              <a:t>Meeting</a:t>
            </a:r>
            <a:r>
              <a:rPr lang="en-US" altLang="en-US" sz="3200">
                <a:solidFill>
                  <a:srgbClr val="FF3300"/>
                </a:solidFill>
                <a:latin typeface="Arial"/>
                <a:ea typeface="ＭＳ Ｐゴシック"/>
              </a:rPr>
              <a:t> </a:t>
            </a:r>
            <a:r>
              <a:rPr lang="en-US" altLang="en-US" sz="3200">
                <a:latin typeface="Arial"/>
                <a:ea typeface="ＭＳ Ｐゴシック"/>
              </a:rPr>
              <a:t>–</a:t>
            </a:r>
            <a:r>
              <a:rPr lang="en-US" altLang="en-US" sz="3200">
                <a:solidFill>
                  <a:srgbClr val="FF3300"/>
                </a:solidFill>
                <a:latin typeface="Arial"/>
                <a:ea typeface="ＭＳ Ｐゴシック"/>
              </a:rPr>
              <a:t> </a:t>
            </a:r>
            <a:r>
              <a:rPr lang="en-US" altLang="en-US" sz="3200">
                <a:latin typeface="Arial"/>
                <a:ea typeface="ＭＳ Ｐゴシック"/>
              </a:rPr>
              <a:t>convening of public body with quorum present for the purpose of deliberating toward or rendering a decision on a public policy. . . </a:t>
            </a:r>
            <a:endParaRPr lang="en-US"/>
          </a:p>
          <a:p>
            <a:pPr indent="0">
              <a:buNone/>
              <a:defRPr/>
            </a:pPr>
            <a:r>
              <a:rPr lang="en-US" altLang="en-US" sz="2800">
                <a:latin typeface="Arial"/>
                <a:ea typeface="ＭＳ Ｐゴシック"/>
              </a:rPr>
              <a:t>--MCL 15.262(b)</a:t>
            </a:r>
            <a:endParaRPr lang="en-US" sz="2800"/>
          </a:p>
          <a:p>
            <a:pPr indent="0" eaLnBrk="1" hangingPunct="1">
              <a:spcBef>
                <a:spcPts val="1800"/>
              </a:spcBef>
              <a:buNone/>
              <a:defRPr/>
            </a:pPr>
            <a:endParaRPr lang="en-US" altLang="en-US" sz="3200">
              <a:latin typeface="Arial" charset="0"/>
              <a:ea typeface="ＭＳ Ｐゴシック" pitchFamily="34" charset="-128"/>
            </a:endParaRPr>
          </a:p>
          <a:p>
            <a:pPr indent="0" eaLnBrk="1" hangingPunct="1">
              <a:buNone/>
              <a:defRPr/>
            </a:pPr>
            <a:endParaRPr lang="en-US" altLang="en-US" sz="2400">
              <a:latin typeface="Arial" charset="0"/>
              <a:ea typeface="ＭＳ Ｐゴシック" pitchFamily="34" charset="-128"/>
            </a:endParaRPr>
          </a:p>
        </p:txBody>
      </p:sp>
      <p:sp>
        <p:nvSpPr>
          <p:cNvPr id="2" name="Slide Number Placeholder 1"/>
          <p:cNvSpPr>
            <a:spLocks noGrp="1"/>
          </p:cNvSpPr>
          <p:nvPr>
            <p:ph type="sldNum" sz="quarter" idx="12"/>
          </p:nvPr>
        </p:nvSpPr>
        <p:spPr/>
        <p:txBody>
          <a:bodyPr/>
          <a:lstStyle/>
          <a:p>
            <a:pPr>
              <a:defRPr/>
            </a:pPr>
            <a:fld id="{F5EAA0D0-EAD8-46CE-AD53-BE66B0FDDD68}" type="slidenum">
              <a:rPr lang="en-US" altLang="en-US" smtClean="0"/>
              <a:pPr>
                <a:defRPr/>
              </a:pPr>
              <a:t>9</a:t>
            </a:fld>
            <a:endParaRPr lang="en-US" altLang="en-US"/>
          </a:p>
        </p:txBody>
      </p:sp>
      <p:pic>
        <p:nvPicPr>
          <p:cNvPr id="3" name="Picture 2" descr="Fantasizing About Self-Driving Cars, Sunnyvale Opposes El ..."/>
          <p:cNvPicPr>
            <a:picLocks noChangeAspect="1"/>
          </p:cNvPicPr>
          <p:nvPr/>
        </p:nvPicPr>
        <p:blipFill rotWithShape="1">
          <a:blip r:embed="rId3">
            <a:extLst>
              <a:ext uri="{28A0092B-C50C-407E-A947-70E740481C1C}">
                <a14:useLocalDpi xmlns:a14="http://schemas.microsoft.com/office/drawing/2010/main" val="0"/>
              </a:ext>
            </a:extLst>
          </a:blip>
          <a:srcRect l="32794" r="5000"/>
          <a:stretch/>
        </p:blipFill>
        <p:spPr>
          <a:xfrm>
            <a:off x="7912824" y="1345443"/>
            <a:ext cx="3295983" cy="3969894"/>
          </a:xfrm>
          <a:prstGeom prst="rect">
            <a:avLst/>
          </a:prstGeom>
        </p:spPr>
      </p:pic>
      <p:sp>
        <p:nvSpPr>
          <p:cNvPr id="9" name="TextBox 3"/>
          <p:cNvSpPr txBox="1">
            <a:spLocks noChangeArrowheads="1"/>
          </p:cNvSpPr>
          <p:nvPr/>
        </p:nvSpPr>
        <p:spPr bwMode="auto">
          <a:xfrm>
            <a:off x="9212481" y="5315335"/>
            <a:ext cx="20335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200"/>
              <a:t>sf.streetsblog.org</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11.0&quot;&gt;&lt;object type=&quot;1&quot; unique_id=&quot;10001&quot;&gt;&lt;object type=&quot;8&quot; unique_id=&quot;10002&quot;&gt;&lt;/object&gt;&lt;object type=&quot;2&quot; unique_id=&quot;10003&quot;&gt;&lt;object type=&quot;3&quot; unique_id=&quot;10104&quot;&gt;&lt;property id=&quot;20148&quot; value=&quot;5&quot;/&gt;&lt;property id=&quot;20300&quot; value=&quot;Slide 3 - &amp;quot;Today’s Presenters&amp;quot;&quot;/&gt;&lt;property id=&quot;20307&quot; value=&quot;262&quot;/&gt;&lt;/object&gt;&lt;object type=&quot;3&quot; unique_id=&quot;10106&quot;&gt;&lt;property id=&quot;20148&quot; value=&quot;5&quot;/&gt;&lt;property id=&quot;20300&quot; value=&quot;Slide 4 - &amp;quot;What We Will Cover &amp;quot;&quot;/&gt;&lt;property id=&quot;20307&quot; value=&quot;264&quot;/&gt;&lt;/object&gt;&lt;object type=&quot;3&quot; unique_id=&quot;14412&quot;&gt;&lt;property id=&quot;20148&quot; value=&quot;5&quot;/&gt;&lt;property id=&quot;20300&quot; value=&quot;Slide 7 - &amp;quot;Open Meetings Act&amp;quot;&quot;/&gt;&lt;property id=&quot;20307&quot; value=&quot;284&quot;/&gt;&lt;/object&gt;&lt;object type=&quot;3&quot; unique_id=&quot;14414&quot;&gt;&lt;property id=&quot;20148&quot; value=&quot;5&quot;/&gt;&lt;property id=&quot;20300&quot; value=&quot;Slide 12 - &amp;quot;OMA Basics&amp;quot;&quot;/&gt;&lt;property id=&quot;20307&quot; value=&quot;286&quot;/&gt;&lt;/object&gt;&lt;object type=&quot;3&quot; unique_id=&quot;14415&quot;&gt;&lt;property id=&quot;20148&quot; value=&quot;5&quot;/&gt;&lt;property id=&quot;20300&quot; value=&quot;Slide 9 - &amp;quot;Meeting&amp;quot;&quot;/&gt;&lt;property id=&quot;20307&quot; value=&quot;287&quot;/&gt;&lt;/object&gt;&lt;object type=&quot;3&quot; unique_id=&quot;14419&quot;&gt;&lt;property id=&quot;20148&quot; value=&quot;5&quot;/&gt;&lt;property id=&quot;20300&quot; value=&quot;Slide 13 - &amp;quot;Committee Meeting Scenario&amp;quot;&quot;/&gt;&lt;property id=&quot;20307&quot; value=&quot;291&quot;/&gt;&lt;/object&gt;&lt;object type=&quot;3&quot; unique_id=&quot;14420&quot;&gt;&lt;property id=&quot;20148&quot; value=&quot;5&quot;/&gt;&lt;property id=&quot;20300&quot; value=&quot;Slide 6 - &amp;quot;Open Meetings Act&amp;quot;&quot;/&gt;&lt;property id=&quot;20307&quot; value=&quot;292&quot;/&gt;&lt;/object&gt;&lt;object type=&quot;3&quot; unique_id=&quot;14424&quot;&gt;&lt;property id=&quot;20148&quot; value=&quot;5&quot;/&gt;&lt;property id=&quot;20300&quot; value=&quot;Slide 19 - &amp;quot;Notices- Timing&amp;quot;&quot;/&gt;&lt;property id=&quot;20307&quot; value=&quot;296&quot;/&gt;&lt;/object&gt;&lt;object type=&quot;3&quot; unique_id=&quot;14431&quot;&gt;&lt;property id=&quot;20148&quot; value=&quot;5&quot;/&gt;&lt;property id=&quot;20300&quot; value=&quot;Slide 32 - &amp;quot;Meeting Minutes&amp;quot;&quot;/&gt;&lt;property id=&quot;20307&quot; value=&quot;303&quot;/&gt;&lt;/object&gt;&lt;object type=&quot;3&quot; unique_id=&quot;14437&quot;&gt;&lt;property id=&quot;20148&quot; value=&quot;5&quot;/&gt;&lt;property id=&quot;20300&quot; value=&quot;Slide 37 - &amp;quot;Compelling Compliance&amp;quot;&quot;/&gt;&lt;property id=&quot;20307&quot; value=&quot;309&quot;/&gt;&lt;/object&gt;&lt;object type=&quot;3&quot; unique_id=&quot;14438&quot;&gt;&lt;property id=&quot;20148&quot; value=&quot;5&quot;/&gt;&lt;property id=&quot;20300&quot; value=&quot;Slide 40 - &amp;quot;Thank you! Questions? &amp;quot;&quot;/&gt;&lt;property id=&quot;20307&quot; value=&quot;310&quot;/&gt;&lt;/object&gt;&lt;object type=&quot;3&quot; unique_id=&quot;14440&quot;&gt;&lt;property id=&quot;20148&quot; value=&quot;5&quot;/&gt;&lt;property id=&quot;20300&quot; value=&quot;Slide 39 - &amp;quot;OMA Resources&amp;quot;&quot;/&gt;&lt;property id=&quot;20307&quot; value=&quot;312&quot;/&gt;&lt;/object&gt;&lt;object type=&quot;3&quot; unique_id=&quot;19402&quot;&gt;&lt;property id=&quot;20148&quot; value=&quot;5&quot;/&gt;&lt;property id=&quot;20300&quot; value=&quot;Slide 8 - &amp;quot;Public Body&amp;quot;&quot;/&gt;&lt;property id=&quot;20307&quot; value=&quot;317&quot;/&gt;&lt;/object&gt;&lt;object type=&quot;3&quot; unique_id=&quot;19403&quot;&gt;&lt;property id=&quot;20148&quot; value=&quot;5&quot;/&gt;&lt;property id=&quot;20300&quot; value=&quot;Slide 10 - &amp;quot;Decision&amp;quot;&quot;/&gt;&lt;property id=&quot;20307&quot; value=&quot;318&quot;/&gt;&lt;/object&gt;&lt;object type=&quot;3&quot; unique_id=&quot;19404&quot;&gt;&lt;property id=&quot;20148&quot; value=&quot;5&quot;/&gt;&lt;property id=&quot;20300&quot; value=&quot;Slide 11 - &amp;quot;Quorum&amp;quot;&quot;/&gt;&lt;property id=&quot;20307&quot; value=&quot;319&quot;/&gt;&lt;/object&gt;&lt;object type=&quot;3&quot; unique_id=&quot;20755&quot;&gt;&lt;property id=&quot;20148&quot; value=&quot;5&quot;/&gt;&lt;property id=&quot;20300&quot; value=&quot;Slide 21&quot;/&gt;&lt;property id=&quot;20307&quot; value=&quot;332&quot;/&gt;&lt;/object&gt;&lt;object type=&quot;3&quot; unique_id=&quot;21084&quot;&gt;&lt;property id=&quot;20148&quot; value=&quot;5&quot;/&gt;&lt;property id=&quot;20300&quot; value=&quot;Slide 18 - &amp;quot;Website Notice- don't forget&amp;quot;&quot;/&gt;&lt;property id=&quot;20307&quot; value=&quot;341&quot;/&gt;&lt;/object&gt;&lt;object type=&quot;3&quot; unique_id=&quot;21085&quot;&gt;&lt;property id=&quot;20148&quot; value=&quot;5&quot;/&gt;&lt;property id=&quot;20300&quot; value=&quot;Slide 20 - &amp;quot;Notices-Timing&amp;quot;&quot;/&gt;&lt;property id=&quot;20307&quot; value=&quot;340&quot;/&gt;&lt;/object&gt;&lt;object type=&quot;3&quot; unique_id=&quot;21826&quot;&gt;&lt;property id=&quot;20148&quot; value=&quot;5&quot;/&gt;&lt;property id=&quot;20300&quot; value=&quot;Slide 5 - &amp;quot;A. Open Meetings Act (OMA) Basics  P.A. 267 of 1976, MCL 15.261-15.275&amp;quot;&quot;/&gt;&lt;property id=&quot;20307&quot; value=&quot;374&quot;/&gt;&lt;/object&gt;&lt;object type=&quot;3&quot; unique_id=&quot;21828&quot;&gt;&lt;property id=&quot;20148&quot; value=&quot;5&quot;/&gt;&lt;property id=&quot;20300&quot; value=&quot;Slide 15 - &amp;quot;B. Before the Meeting&amp;quot;&quot;/&gt;&lt;property id=&quot;20307&quot; value=&quot;376&quot;/&gt;&lt;/object&gt;&lt;object type=&quot;3&quot; unique_id=&quot;21835&quot;&gt;&lt;property id=&quot;20148&quot; value=&quot;5&quot;/&gt;&lt;property id=&quot;20300&quot; value=&quot;Slide 23 - &amp;quot;C. During the Meeting&amp;quot;&quot;/&gt;&lt;property id=&quot;20307&quot; value=&quot;378&quot;/&gt;&lt;/object&gt;&lt;object type=&quot;3&quot; unique_id=&quot;21837&quot;&gt;&lt;property id=&quot;20148&quot; value=&quot;5&quot;/&gt;&lt;property id=&quot;20300&quot; value=&quot;Slide 24 - &amp;quot;During the meeting (in person and virtual)&amp;quot;&quot;/&gt;&lt;property id=&quot;20307&quot; value=&quot;354&quot;/&gt;&lt;/object&gt;&lt;object type=&quot;3&quot; unique_id=&quot;21844&quot;&gt;&lt;property id=&quot;20148&quot; value=&quot;5&quot;/&gt;&lt;property id=&quot;20300&quot; value=&quot;Slide 29 - &amp;quot;Closed session&amp;quot;&quot;/&gt;&lt;property id=&quot;20307&quot; value=&quot;356&quot;/&gt;&lt;/object&gt;&lt;object type=&quot;3&quot; unique_id=&quot;21845&quot;&gt;&lt;property id=&quot;20148&quot; value=&quot;5&quot;/&gt;&lt;property id=&quot;20300&quot; value=&quot;Slide 30 - &amp;quot;Closed session&amp;quot;&quot;/&gt;&lt;property id=&quot;20307&quot; value=&quot;357&quot;/&gt;&lt;/object&gt;&lt;object type=&quot;3&quot; unique_id=&quot;21850&quot;&gt;&lt;property id=&quot;20148&quot; value=&quot;5&quot;/&gt;&lt;property id=&quot;20300&quot; value=&quot;Slide 31 - &amp;quot;D. After the Meeting&amp;quot;&quot;/&gt;&lt;property id=&quot;20307&quot; value=&quot;380&quot;/&gt;&lt;/object&gt;&lt;object type=&quot;3&quot; unique_id=&quot;21865&quot;&gt;&lt;property id=&quot;20148&quot; value=&quot;5&quot;/&gt;&lt;property id=&quot;20300&quot; value=&quot;Slide 34 - &amp;quot;E. Consequences&amp;quot;&quot;/&gt;&lt;property id=&quot;20307&quot; value=&quot;385&quot;/&gt;&lt;/object&gt;&lt;object type=&quot;3&quot; unique_id=&quot;23603&quot;&gt;&lt;property id=&quot;20148&quot; value=&quot;5&quot;/&gt;&lt;property id=&quot;20300&quot; value=&quot;Slide 26 - &amp;quot;Remote Attendance&amp;quot;&quot;/&gt;&lt;property id=&quot;20307&quot; value=&quot;389&quot;/&gt;&lt;/object&gt;&lt;object type=&quot;3&quot; unique_id=&quot;23604&quot;&gt;&lt;property id=&quot;20148&quot; value=&quot;5&quot;/&gt;&lt;property id=&quot;20300&quot; value=&quot;Slide 28 - &amp;quot;TEXTING/E-MAILS (before, during, after a meeting)&amp;quot;&quot;/&gt;&lt;property id=&quot;20307&quot; value=&quot;390&quot;/&gt;&lt;/object&gt;&lt;object type=&quot;3&quot; unique_id=&quot;23605&quot;&gt;&lt;property id=&quot;20148&quot; value=&quot;5&quot;/&gt;&lt;property id=&quot;20300&quot; value=&quot;Slide 35 - &amp;quot;Civil Action&amp;quot;&quot;/&gt;&lt;property id=&quot;20307&quot; value=&quot;392&quot;/&gt;&lt;/object&gt;&lt;object type=&quot;3&quot; unique_id=&quot;23607&quot;&gt;&lt;property id=&quot;20148&quot; value=&quot;5&quot;/&gt;&lt;property id=&quot;20300&quot; value=&quot;Slide 36 - &amp;quot;Re-enactment&amp;quot;&quot;/&gt;&lt;property id=&quot;20307&quot; value=&quot;394&quot;/&gt;&lt;/object&gt;&lt;object type=&quot;3&quot; unique_id=&quot;23608&quot;&gt;&lt;property id=&quot;20148&quot; value=&quot;5&quot;/&gt;&lt;property id=&quot;20300&quot; value=&quot;Slide 38 - &amp;quot;Penalties $$$&amp;quot;&quot;/&gt;&lt;property id=&quot;20307&quot; value=&quot;391&quot;/&gt;&lt;/object&gt;&lt;object type=&quot;3&quot; unique_id=&quot;26710&quot;&gt;&lt;property id=&quot;20148&quot; value=&quot;5&quot;/&gt;&lt;property id=&quot;20300&quot; value=&quot;Slide 1&quot;/&gt;&lt;property id=&quot;20307&quot; value=&quot;423&quot;/&gt;&lt;/object&gt;&lt;object type=&quot;3&quot; unique_id=&quot;26712&quot;&gt;&lt;property id=&quot;20148&quot; value=&quot;5&quot;/&gt;&lt;property id=&quot;20300&quot; value=&quot;Slide 2&quot;/&gt;&lt;property id=&quot;20307&quot; value=&quot;426&quot;/&gt;&lt;/object&gt;&lt;object type=&quot;3&quot; unique_id=&quot;26717&quot;&gt;&lt;property id=&quot;20148&quot; value=&quot;5&quot;/&gt;&lt;property id=&quot;20300&quot; value=&quot;Slide 33 - &amp;quot;Meeting Minutes- Closed Session&amp;quot;&quot;/&gt;&lt;property id=&quot;20307&quot; value=&quot;417&quot;/&gt;&lt;/object&gt;&lt;object type=&quot;3&quot; unique_id=&quot;32882&quot;&gt;&lt;property id=&quot;20148&quot; value=&quot;5&quot;/&gt;&lt;property id=&quot;20300&quot; value=&quot;Slide 14&quot;/&gt;&lt;property id=&quot;20307&quot; value=&quot;448&quot;/&gt;&lt;/object&gt;&lt;object type=&quot;3&quot; unique_id=&quot;32883&quot;&gt;&lt;property id=&quot;20148&quot; value=&quot;5&quot;/&gt;&lt;property id=&quot;20300&quot; value=&quot;Slide 16&quot;/&gt;&lt;property id=&quot;20307&quot; value=&quot;449&quot;/&gt;&lt;/object&gt;&lt;object type=&quot;3&quot; unique_id=&quot;32884&quot;&gt;&lt;property id=&quot;20148&quot; value=&quot;5&quot;/&gt;&lt;property id=&quot;20300&quot; value=&quot;Slide 22&quot;/&gt;&lt;property id=&quot;20307&quot; value=&quot;451&quot;/&gt;&lt;/object&gt;&lt;object type=&quot;3&quot; unique_id=&quot;32889&quot;&gt;&lt;property id=&quot;20148&quot; value=&quot;5&quot;/&gt;&lt;property id=&quot;20300&quot; value=&quot;Slide 27&quot;/&gt;&lt;property id=&quot;20307&quot; value=&quot;447&quot;/&gt;&lt;/object&gt;&lt;object type=&quot;3&quot; unique_id=&quot;33322&quot;&gt;&lt;property id=&quot;20148&quot; value=&quot;5&quot;/&gt;&lt;property id=&quot;20300&quot; value=&quot;Slide 25 - &amp;quot;During the meeting (virtual)&amp;quot;&quot;/&gt;&lt;property id=&quot;20307&quot; value=&quot;455&quot;/&gt;&lt;/object&gt;&lt;object type=&quot;3&quot; unique_id=&quot;33323&quot;&gt;&lt;property id=&quot;20148&quot; value=&quot;5&quot;/&gt;&lt;property id=&quot;20300&quot; value=&quot;Slide 17 - &amp;quot;What to do?   &amp;quot;&quot;/&gt;&lt;property id=&quot;20307&quot; value=&quot;456&quot;/&gt;&lt;/object&gt;&lt;/object&gt;&lt;/object&gt;&lt;/database&gt;"/>
  <p:tag name="SECTOMILLISECCONVERTED" val="1"/>
</p:tagLst>
</file>

<file path=ppt/theme/theme1.xml><?xml version="1.0" encoding="utf-8"?>
<a:theme xmlns:a="http://schemas.openxmlformats.org/drawingml/2006/main" name="2_MSU Wordmark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451F6747C6BC47AF462B91429EA2DE" ma:contentTypeVersion="14" ma:contentTypeDescription="Create a new document." ma:contentTypeScope="" ma:versionID="fda99bcaeced9e8ed5d7358c3ce3e502">
  <xsd:schema xmlns:xsd="http://www.w3.org/2001/XMLSchema" xmlns:xs="http://www.w3.org/2001/XMLSchema" xmlns:p="http://schemas.microsoft.com/office/2006/metadata/properties" xmlns:ns3="13325019-50f3-41c6-bf5b-9156c6e03c4f" xmlns:ns4="945c05ec-8cf1-4fa2-bcbb-0fa090941dd1" targetNamespace="http://schemas.microsoft.com/office/2006/metadata/properties" ma:root="true" ma:fieldsID="c0249dbe0ae7e6cea7a2c0f9e41f9e18" ns3:_="" ns4:_="">
    <xsd:import namespace="13325019-50f3-41c6-bf5b-9156c6e03c4f"/>
    <xsd:import namespace="945c05ec-8cf1-4fa2-bcbb-0fa090941dd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325019-50f3-41c6-bf5b-9156c6e03c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45c05ec-8cf1-4fa2-bcbb-0fa090941dd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45c05ec-8cf1-4fa2-bcbb-0fa090941dd1">
      <UserInfo>
        <DisplayName>Amrhein, John</DisplayName>
        <AccountId>1262</AccountId>
        <AccountType/>
      </UserInfo>
    </SharedWithUsers>
  </documentManagement>
</p:properties>
</file>

<file path=customXml/itemProps1.xml><?xml version="1.0" encoding="utf-8"?>
<ds:datastoreItem xmlns:ds="http://schemas.openxmlformats.org/officeDocument/2006/customXml" ds:itemID="{392A883A-F492-45FF-A643-3F7B52B6E71A}">
  <ds:schemaRefs>
    <ds:schemaRef ds:uri="http://schemas.microsoft.com/sharepoint/v3/contenttype/forms"/>
  </ds:schemaRefs>
</ds:datastoreItem>
</file>

<file path=customXml/itemProps2.xml><?xml version="1.0" encoding="utf-8"?>
<ds:datastoreItem xmlns:ds="http://schemas.openxmlformats.org/officeDocument/2006/customXml" ds:itemID="{141EFD13-7784-4DD3-980B-891333EF63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325019-50f3-41c6-bf5b-9156c6e03c4f"/>
    <ds:schemaRef ds:uri="945c05ec-8cf1-4fa2-bcbb-0fa090941d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A1B99C-B273-4FAA-9D9D-DA0AA53BE068}">
  <ds:schemaRefs>
    <ds:schemaRef ds:uri="http://purl.org/dc/elements/1.1/"/>
    <ds:schemaRef ds:uri="http://www.w3.org/XML/1998/namespace"/>
    <ds:schemaRef ds:uri="13325019-50f3-41c6-bf5b-9156c6e03c4f"/>
    <ds:schemaRef ds:uri="http://schemas.microsoft.com/office/infopath/2007/PartnerControls"/>
    <ds:schemaRef ds:uri="http://purl.org/dc/terms/"/>
    <ds:schemaRef ds:uri="945c05ec-8cf1-4fa2-bcbb-0fa090941dd1"/>
    <ds:schemaRef ds:uri="http://schemas.microsoft.com/office/2006/metadata/properties"/>
    <ds:schemaRef ds:uri="http://purl.org/dc/dcmitype/"/>
    <ds:schemaRef ds:uri="http://schemas.microsoft.com/office/2006/documentManagement/typ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0</TotalTime>
  <Words>3778</Words>
  <Application>Microsoft Office PowerPoint</Application>
  <PresentationFormat>Widescreen</PresentationFormat>
  <Paragraphs>477</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 Black</vt:lpstr>
      <vt:lpstr>Arial,Sans-Serif</vt:lpstr>
      <vt:lpstr>Calibri</vt:lpstr>
      <vt:lpstr>Gotham Book</vt:lpstr>
      <vt:lpstr>Times New Roman</vt:lpstr>
      <vt:lpstr>Wingdings</vt:lpstr>
      <vt:lpstr>2_MSU Wordmark design</vt:lpstr>
      <vt:lpstr>PowerPoint Presentation</vt:lpstr>
      <vt:lpstr>PowerPoint Presentation</vt:lpstr>
      <vt:lpstr>Today’s Presenters</vt:lpstr>
      <vt:lpstr>What We Will Cover </vt:lpstr>
      <vt:lpstr>A. Open Meetings Act (OMA) Basics  P.A. 267 of 1976, MCL 15.261-15.275</vt:lpstr>
      <vt:lpstr>Open Meetings Act</vt:lpstr>
      <vt:lpstr>Open Meetings Act</vt:lpstr>
      <vt:lpstr>Public Body</vt:lpstr>
      <vt:lpstr>Meeting</vt:lpstr>
      <vt:lpstr>Decision</vt:lpstr>
      <vt:lpstr>Quorum</vt:lpstr>
      <vt:lpstr>OMA Basics</vt:lpstr>
      <vt:lpstr>Committee Meeting Scenario</vt:lpstr>
      <vt:lpstr>PowerPoint Presentation</vt:lpstr>
      <vt:lpstr>B. Before the Meeting</vt:lpstr>
      <vt:lpstr>PowerPoint Presentation</vt:lpstr>
      <vt:lpstr>What to do?   </vt:lpstr>
      <vt:lpstr>Website Notice- don't forget</vt:lpstr>
      <vt:lpstr>Notices- Timing</vt:lpstr>
      <vt:lpstr>Notices-Timing</vt:lpstr>
      <vt:lpstr>PowerPoint Presentation</vt:lpstr>
      <vt:lpstr>PowerPoint Presentation</vt:lpstr>
      <vt:lpstr>C. During the Meeting</vt:lpstr>
      <vt:lpstr>During the meeting (in person and virtual)</vt:lpstr>
      <vt:lpstr>During the meeting (virtual)</vt:lpstr>
      <vt:lpstr>Remote Attendance</vt:lpstr>
      <vt:lpstr>PowerPoint Presentation</vt:lpstr>
      <vt:lpstr>TEXTING/E-MAILS (before, during, after a meeting)</vt:lpstr>
      <vt:lpstr>Closed session</vt:lpstr>
      <vt:lpstr>Closed session</vt:lpstr>
      <vt:lpstr>D. After the Meeting</vt:lpstr>
      <vt:lpstr>Meeting Minutes</vt:lpstr>
      <vt:lpstr>Meeting Minutes- Closed Session</vt:lpstr>
      <vt:lpstr>E. Consequences</vt:lpstr>
      <vt:lpstr>Civil Action</vt:lpstr>
      <vt:lpstr>Re-enactment</vt:lpstr>
      <vt:lpstr>Compelling Compliance</vt:lpstr>
      <vt:lpstr>Penalties $$$</vt:lpstr>
      <vt:lpstr>OMA Resources</vt:lpstr>
      <vt:lpstr>Thank you! Questions? </vt:lpstr>
    </vt:vector>
  </TitlesOfParts>
  <Company>University Relations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pjennings</dc:creator>
  <cp:lastModifiedBy>Julie Schmeling</cp:lastModifiedBy>
  <cp:revision>226</cp:revision>
  <cp:lastPrinted>2019-12-10T20:32:24Z</cp:lastPrinted>
  <dcterms:created xsi:type="dcterms:W3CDTF">2010-09-21T16:06:10Z</dcterms:created>
  <dcterms:modified xsi:type="dcterms:W3CDTF">2021-09-13T20:19:48Z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0x010100D5451F6747C6BC47AF462B91429EA2DE</vt:lpwstr>
  </property>
</Properties>
</file>