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sldIdLst>
    <p:sldId id="260" r:id="rId3"/>
    <p:sldId id="360" r:id="rId4"/>
    <p:sldId id="262" r:id="rId5"/>
    <p:sldId id="258" r:id="rId6"/>
    <p:sldId id="263" r:id="rId7"/>
    <p:sldId id="343" r:id="rId8"/>
    <p:sldId id="352" r:id="rId9"/>
    <p:sldId id="270" r:id="rId10"/>
    <p:sldId id="271" r:id="rId11"/>
    <p:sldId id="356" r:id="rId12"/>
    <p:sldId id="259" r:id="rId13"/>
    <p:sldId id="268" r:id="rId14"/>
    <p:sldId id="269" r:id="rId15"/>
    <p:sldId id="35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B3D98D-3BBD-414A-A752-3571C8662206}" v="1" dt="2021-09-15T12:17:16.4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845895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35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57886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738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07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42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71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9916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7117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908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8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159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michigan.gov/leo/0,5863,7-336-94422_96636_91456_91463-490294--,00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DoerrE@Michigan.gov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microsoft.com/office/2007/relationships/hdphoto" Target="../media/hdphoto1.wdp"/><Relationship Id="rId9" Type="http://schemas.openxmlformats.org/officeDocument/2006/relationships/hyperlink" Target="mailto:TischlerJ2@Michigan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313E7F-9960-4E9B-B15C-F824D37526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3" b="254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4" name="Freeform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6" name="Freeform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0E569-7D46-45DE-9E04-567AA88BD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4149" y="5752362"/>
            <a:ext cx="6831673" cy="108623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Emily </a:t>
            </a:r>
            <a:r>
              <a:rPr lang="en-US" dirty="0" err="1">
                <a:solidFill>
                  <a:schemeClr val="bg2"/>
                </a:solidFill>
              </a:rPr>
              <a:t>Doerr</a:t>
            </a:r>
            <a:r>
              <a:rPr lang="en-US" dirty="0">
                <a:solidFill>
                  <a:schemeClr val="bg2"/>
                </a:solidFill>
              </a:rPr>
              <a:t> / Jim Tischler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Michigan State Land Bank Authority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F9718B-AE68-45EF-869D-8D04698FA753}"/>
              </a:ext>
            </a:extLst>
          </p:cNvPr>
          <p:cNvSpPr txBox="1">
            <a:spLocks/>
          </p:cNvSpPr>
          <p:nvPr/>
        </p:nvSpPr>
        <p:spPr>
          <a:xfrm>
            <a:off x="1909372" y="1938425"/>
            <a:ext cx="8361229" cy="20982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  <a:latin typeface="Franklin Gothic Book" panose="020B0503020102020204"/>
              </a:rPr>
              <a:t>Manistee county</a:t>
            </a:r>
          </a:p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+mj-cs"/>
              </a:rPr>
              <a:t>2021 Regional Summit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2103DA7-8A2F-4F76-93F0-C57944E1FCFF}"/>
              </a:ext>
            </a:extLst>
          </p:cNvPr>
          <p:cNvSpPr txBox="1">
            <a:spLocks/>
          </p:cNvSpPr>
          <p:nvPr/>
        </p:nvSpPr>
        <p:spPr>
          <a:xfrm>
            <a:off x="1909372" y="4063762"/>
            <a:ext cx="8361229" cy="2402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br>
              <a:rPr lang="en-US" sz="3200" b="1" i="1" dirty="0">
                <a:solidFill>
                  <a:srgbClr val="00B0F0"/>
                </a:solidFill>
              </a:rPr>
            </a:br>
            <a:r>
              <a:rPr lang="en-US" sz="4400" b="1" i="1" dirty="0">
                <a:solidFill>
                  <a:schemeClr val="bg2"/>
                </a:solidFill>
              </a:rPr>
              <a:t>Creating More Affordable Housing</a:t>
            </a:r>
            <a:endParaRPr lang="en-US" sz="5400" b="1" spc="100" dirty="0">
              <a:solidFill>
                <a:schemeClr val="bg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6715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59D3-C798-4EF0-A03E-9B7DFA254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2" b="3515"/>
          <a:stretch/>
        </p:blipFill>
        <p:spPr>
          <a:xfrm>
            <a:off x="706183" y="148807"/>
            <a:ext cx="6734694" cy="656038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133AB3E-F9C7-4E0E-AE57-2D155C115A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079365"/>
              </p:ext>
            </p:extLst>
          </p:nvPr>
        </p:nvGraphicFramePr>
        <p:xfrm>
          <a:off x="6608617" y="274855"/>
          <a:ext cx="5288688" cy="5093422"/>
        </p:xfrm>
        <a:graphic>
          <a:graphicData uri="http://schemas.openxmlformats.org/drawingml/2006/table">
            <a:tbl>
              <a:tblPr/>
              <a:tblGrid>
                <a:gridCol w="1802962">
                  <a:extLst>
                    <a:ext uri="{9D8B030D-6E8A-4147-A177-3AD203B41FA5}">
                      <a16:colId xmlns:a16="http://schemas.microsoft.com/office/drawing/2014/main" val="39181579"/>
                    </a:ext>
                  </a:extLst>
                </a:gridCol>
                <a:gridCol w="1682764">
                  <a:extLst>
                    <a:ext uri="{9D8B030D-6E8A-4147-A177-3AD203B41FA5}">
                      <a16:colId xmlns:a16="http://schemas.microsoft.com/office/drawing/2014/main" val="3934925594"/>
                    </a:ext>
                  </a:extLst>
                </a:gridCol>
                <a:gridCol w="1802962">
                  <a:extLst>
                    <a:ext uri="{9D8B030D-6E8A-4147-A177-3AD203B41FA5}">
                      <a16:colId xmlns:a16="http://schemas.microsoft.com/office/drawing/2014/main" val="20253822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Active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Exploring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Intrigued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040160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Boyne City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Adrian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Alger County Land Bank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133947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Charlevoix County Land Bank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Alpena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Ecorse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903882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Harrisville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Bay City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Huron County Land Bank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499927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Kalamazoo (city)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Bay County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Ionia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791399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Manistee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Beaverton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Mancelona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235657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Marquette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Bessemer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Marlette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32201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Muskegon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Calhoun County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Munising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275554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Muskegon Heights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Cheboygan County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Oscoda Township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401827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Owosso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Emmet County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Otsego County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719299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Romulus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Grayling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 Rouge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370965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Branch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Ingham County Land Bank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Three Rivers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209996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Marquette Land Bank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Kalamazoo County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Ionia County Land Bank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798964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Lansing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Flint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289139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Leelanau County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Newaygo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936155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Missaukee County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Oscoda County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166136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Monroe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Tawas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95494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Traverse City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Muskegon County Land Bank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689086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Wayne County Land Bank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Ottawa County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599735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Ionia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Rapids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722174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Manistee County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Benzie County Land Bank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96638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Detroit Land Bank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Crawford County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047042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Presque Ile Land Bank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997411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Houghton County Land Bank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68350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Onaway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020605"/>
                  </a:ext>
                </a:extLst>
              </a:tr>
              <a:tr h="17761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Shiawassee County</a:t>
                      </a: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15601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234B478-8C94-49E4-B16B-E9E3A2620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66" y="5122741"/>
            <a:ext cx="1460404" cy="146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06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ree, outdoor, ground, grass&#10;&#10;Description automatically generated">
            <a:extLst>
              <a:ext uri="{FF2B5EF4-FFF2-40B4-BE49-F238E27FC236}">
                <a16:creationId xmlns:a16="http://schemas.microsoft.com/office/drawing/2014/main" id="{CB0D9D45-D9D5-468C-BBA4-02EB3E83613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4" b="16454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1B019D-5A2D-4F88-BF7E-A8DE2233C8DF}"/>
              </a:ext>
            </a:extLst>
          </p:cNvPr>
          <p:cNvSpPr txBox="1"/>
          <p:nvPr/>
        </p:nvSpPr>
        <p:spPr>
          <a:xfrm>
            <a:off x="8418136" y="4919008"/>
            <a:ext cx="3773864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Dancing Script" panose="03080600040507000D00" pitchFamily="66" charset="0"/>
              </a:rPr>
              <a:t>1) City of Newaygo BRA </a:t>
            </a:r>
          </a:p>
          <a:p>
            <a:pPr algn="ctr"/>
            <a:r>
              <a:rPr lang="en-US" sz="2400" dirty="0">
                <a:latin typeface="Dancing Script" panose="03080600040507000D00" pitchFamily="66" charset="0"/>
              </a:rPr>
              <a:t>Newaygo County </a:t>
            </a:r>
          </a:p>
          <a:p>
            <a:pPr algn="ctr"/>
            <a:r>
              <a:rPr lang="en-US" sz="2400" dirty="0">
                <a:latin typeface="Dancing Script" panose="03080600040507000D00" pitchFamily="66" charset="0"/>
              </a:rPr>
              <a:t>(no county land bank) </a:t>
            </a:r>
          </a:p>
          <a:p>
            <a:pPr algn="ctr"/>
            <a:r>
              <a:rPr lang="en-US" sz="2400" dirty="0">
                <a:latin typeface="Dancing Script" panose="03080600040507000D00" pitchFamily="66" charset="0"/>
              </a:rPr>
              <a:t>City North River Hills LLC &amp; Sable Homes</a:t>
            </a:r>
          </a:p>
        </p:txBody>
      </p:sp>
    </p:spTree>
    <p:extLst>
      <p:ext uri="{BB962C8B-B14F-4D97-AF65-F5344CB8AC3E}">
        <p14:creationId xmlns:p14="http://schemas.microsoft.com/office/powerpoint/2010/main" val="224518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CD11-41BA-4E4B-BFDA-8EEB8DC9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880" y="298515"/>
            <a:ext cx="10955307" cy="198277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2) Former sand and gravel mine on 159 acres in Commerce Twp, Oakland County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* No township BRA so County BRA is working with them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* Proposal from housing developer is 203 single family homes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* Requires water &amp; sewer (part of the township’s Master Plan), utilities, roads – significant infrastructure costs that would drive housing costs to unattainable levels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so those site prep / infrastructure costs are TIF-eligible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* In discussion on adding “assistance for sale” eligible activity for lower income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A7D876-3BA0-497C-A996-AC1CF03A9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81" y="3064057"/>
            <a:ext cx="4538848" cy="33717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CC64AF-21A4-425A-976F-910560A9C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172" y="3064057"/>
            <a:ext cx="4533883" cy="337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66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77C12-2062-4006-A9BD-E28A0616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398" y="439918"/>
            <a:ext cx="8596668" cy="901148"/>
          </a:xfrm>
        </p:spPr>
        <p:txBody>
          <a:bodyPr/>
          <a:lstStyle/>
          <a:p>
            <a:r>
              <a:rPr lang="en-US" dirty="0"/>
              <a:t>SLBA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C0007-BBEE-4348-B473-BD2E27966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1532061"/>
            <a:ext cx="8596668" cy="45306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Land Holder (parcels via tax foreclosure or direct transfer into escrow)</a:t>
            </a:r>
          </a:p>
          <a:p>
            <a:r>
              <a:rPr lang="en-US" dirty="0"/>
              <a:t>Housing </a:t>
            </a:r>
            <a:r>
              <a:rPr lang="en-US" dirty="0" err="1"/>
              <a:t>PreDevelopment</a:t>
            </a:r>
            <a:r>
              <a:rPr lang="en-US" dirty="0"/>
              <a:t> Investment Program</a:t>
            </a:r>
          </a:p>
          <a:p>
            <a:pPr lvl="1"/>
            <a:r>
              <a:rPr lang="en-US" dirty="0"/>
              <a:t>Rolling out October 2021 as a pilot program</a:t>
            </a:r>
          </a:p>
          <a:p>
            <a:r>
              <a:rPr lang="en-US" dirty="0"/>
              <a:t>Housing Development Loan Program</a:t>
            </a:r>
          </a:p>
          <a:p>
            <a:pPr lvl="1"/>
            <a:r>
              <a:rPr lang="en-US" dirty="0"/>
              <a:t>Available to local units of government, land banks, other public organizations</a:t>
            </a:r>
          </a:p>
          <a:p>
            <a:pPr lvl="1"/>
            <a:r>
              <a:rPr lang="en-US" dirty="0"/>
              <a:t>To develop residential property</a:t>
            </a:r>
          </a:p>
          <a:p>
            <a:pPr lvl="1"/>
            <a:r>
              <a:rPr lang="en-US" dirty="0"/>
              <a:t>Short term loan</a:t>
            </a:r>
          </a:p>
          <a:p>
            <a:pPr lvl="1"/>
            <a:r>
              <a:rPr lang="en-US" dirty="0"/>
              <a:t>Paid lump sum at time of property sale</a:t>
            </a:r>
          </a:p>
          <a:p>
            <a:pPr lvl="1"/>
            <a:r>
              <a:rPr lang="en-US" dirty="0"/>
              <a:t>5% simple interest (3% if SLBA receives 5/50 payments)</a:t>
            </a:r>
          </a:p>
          <a:p>
            <a:pPr lvl="1"/>
            <a:r>
              <a:rPr lang="en-US" dirty="0"/>
              <a:t>No Fees</a:t>
            </a:r>
          </a:p>
          <a:p>
            <a:pPr lvl="1"/>
            <a:r>
              <a:rPr lang="en-US" dirty="0">
                <a:hlinkClick r:id="rId2"/>
              </a:rPr>
              <a:t>https://www.michigan.gov/leo/0,5863,7-336-94422_96636_91456_91463-490294--,00.html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FCD23-6795-41B3-9364-FB7B483DA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66" y="5122741"/>
            <a:ext cx="1460404" cy="146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69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1CD7A-E261-48D5-A47D-FB7803F5F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045" y="241330"/>
            <a:ext cx="4106636" cy="1485900"/>
          </a:xfrm>
        </p:spPr>
        <p:txBody>
          <a:bodyPr>
            <a:noAutofit/>
          </a:bodyPr>
          <a:lstStyle/>
          <a:p>
            <a:r>
              <a:rPr lang="en-US" sz="3600" b="1" dirty="0"/>
              <a:t>Recycling Land to Productive Reuse</a:t>
            </a:r>
            <a:br>
              <a:rPr lang="en-US" sz="3600" i="1" dirty="0"/>
            </a:br>
            <a:endParaRPr lang="en-US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ACBC45-B354-4FF4-8982-30E43B6F2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99" r="26505" b="2"/>
          <a:stretch/>
        </p:blipFill>
        <p:spPr>
          <a:xfrm>
            <a:off x="8230895" y="3204516"/>
            <a:ext cx="3558932" cy="325219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78E0C67-00AB-4196-A9E4-A08C3719A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r="12226" b="1"/>
          <a:stretch/>
        </p:blipFill>
        <p:spPr>
          <a:xfrm>
            <a:off x="6094390" y="401294"/>
            <a:ext cx="3782487" cy="3590676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  <p:pic>
        <p:nvPicPr>
          <p:cNvPr id="36" name="Content Placeholder 17">
            <a:extLst>
              <a:ext uri="{FF2B5EF4-FFF2-40B4-BE49-F238E27FC236}">
                <a16:creationId xmlns:a16="http://schemas.microsoft.com/office/drawing/2014/main" id="{C20763A4-7D9E-4A53-8C0D-D659C817A7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3" r="29664" b="-3"/>
          <a:stretch/>
        </p:blipFill>
        <p:spPr>
          <a:xfrm>
            <a:off x="6094391" y="4132341"/>
            <a:ext cx="1983811" cy="232436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0233591-75D0-4724-8C44-78F82991FB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771" t="12157" b="16732"/>
          <a:stretch/>
        </p:blipFill>
        <p:spPr>
          <a:xfrm>
            <a:off x="10058400" y="401294"/>
            <a:ext cx="1731427" cy="265187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5E633C4-BD73-4A85-B8EE-A2C81CEAD2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4" y="125015"/>
            <a:ext cx="1320930" cy="13209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BFD27C-7A8D-4F7F-B444-BD238E297001}"/>
              </a:ext>
            </a:extLst>
          </p:cNvPr>
          <p:cNvSpPr txBox="1"/>
          <p:nvPr/>
        </p:nvSpPr>
        <p:spPr>
          <a:xfrm>
            <a:off x="1412546" y="1930350"/>
            <a:ext cx="39685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Emily Doerr</a:t>
            </a:r>
            <a:br>
              <a:rPr lang="en-US" sz="2800" dirty="0"/>
            </a:br>
            <a:r>
              <a:rPr lang="en-US" sz="2800" dirty="0"/>
              <a:t>Executive Director</a:t>
            </a:r>
          </a:p>
          <a:p>
            <a:pPr algn="ctr"/>
            <a:r>
              <a:rPr lang="en-US" sz="2800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DoerrE1@Michigan.gov</a:t>
            </a:r>
            <a:endParaRPr lang="en-US" sz="2800" dirty="0">
              <a:solidFill>
                <a:schemeClr val="accent1"/>
              </a:solidFill>
            </a:endParaRPr>
          </a:p>
          <a:p>
            <a:pPr algn="ctr"/>
            <a:r>
              <a:rPr lang="en-US" sz="2800" dirty="0"/>
              <a:t>517.512.0229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Jim Tischler</a:t>
            </a:r>
          </a:p>
          <a:p>
            <a:pPr algn="ctr"/>
            <a:r>
              <a:rPr lang="en-US" sz="2800" dirty="0"/>
              <a:t>Development Director</a:t>
            </a:r>
          </a:p>
          <a:p>
            <a:pPr algn="ctr"/>
            <a:r>
              <a:rPr lang="en-US" sz="2800" dirty="0">
                <a:hlinkClick r:id="rId9"/>
              </a:rPr>
              <a:t>TischlerJ2@Michigan.gov</a:t>
            </a:r>
            <a:endParaRPr lang="en-US" sz="2800" dirty="0"/>
          </a:p>
          <a:p>
            <a:pPr algn="ctr"/>
            <a:r>
              <a:rPr lang="en-US" sz="2800" dirty="0"/>
              <a:t>517.242.4376</a:t>
            </a:r>
          </a:p>
        </p:txBody>
      </p:sp>
    </p:spTree>
    <p:extLst>
      <p:ext uri="{BB962C8B-B14F-4D97-AF65-F5344CB8AC3E}">
        <p14:creationId xmlns:p14="http://schemas.microsoft.com/office/powerpoint/2010/main" val="55685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DB6AB-9A1D-4B3D-9969-63AF9DBC7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563" y="111113"/>
            <a:ext cx="6095190" cy="2157884"/>
          </a:xfrm>
        </p:spPr>
        <p:txBody>
          <a:bodyPr/>
          <a:lstStyle/>
          <a:p>
            <a:pPr algn="ctr"/>
            <a:r>
              <a:rPr lang="en-US" sz="4400" b="1" dirty="0"/>
              <a:t>Statutes Collaborating for Redevelopment</a:t>
            </a:r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6A1AF4-7E4A-466D-869C-B0658FEEF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167" y="2965178"/>
            <a:ext cx="3855720" cy="301105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b="1" i="1" dirty="0"/>
              <a:t>Legislative history clearly demonstrates intent to </a:t>
            </a:r>
            <a:r>
              <a:rPr lang="en-US" sz="2800" b="1" i="1" u="sng" dirty="0"/>
              <a:t>link</a:t>
            </a:r>
            <a:r>
              <a:rPr lang="en-US" sz="2800" b="1" i="1" dirty="0"/>
              <a:t> these statutory powers to </a:t>
            </a:r>
            <a:r>
              <a:rPr lang="en-US" sz="2800" b="1" i="1" u="sng" dirty="0"/>
              <a:t>broaden</a:t>
            </a:r>
            <a:r>
              <a:rPr lang="en-US" sz="2800" b="1" i="1" dirty="0"/>
              <a:t> and </a:t>
            </a:r>
            <a:r>
              <a:rPr lang="en-US" sz="2800" b="1" i="1" u="sng" dirty="0"/>
              <a:t>promote</a:t>
            </a:r>
            <a:r>
              <a:rPr lang="en-US" sz="2800" b="1" i="1" dirty="0"/>
              <a:t> economic development.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76236F-2A99-4759-8D4D-13BA8E166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8417" y="1668865"/>
            <a:ext cx="5477753" cy="1872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Land Bank Act (PA 258 – 2003)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Authorizes counties to establish land banks.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Prescribes LB powers to operate, own, manage/maintain &amp; improve.</a:t>
            </a:r>
          </a:p>
          <a:p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038280C-C1B1-4DDD-B3A3-A077676D9721}"/>
              </a:ext>
            </a:extLst>
          </p:cNvPr>
          <p:cNvSpPr txBox="1">
            <a:spLocks/>
          </p:cNvSpPr>
          <p:nvPr/>
        </p:nvSpPr>
        <p:spPr>
          <a:xfrm>
            <a:off x="6168417" y="3622999"/>
            <a:ext cx="5384800" cy="235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/>
              <a:t>Brownfield Act (PA 381 – 1996)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Authorizes counties to establish brownfield authorities.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Prescribes BRA powers to operate, own &amp; finance.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4CF92B-1C57-4495-AB15-D8A8152BB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89" y="1105381"/>
            <a:ext cx="1562541" cy="1562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0E578-AF5C-44CC-A907-152194632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40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5D2AC-1D53-4635-8BC9-17A5AC4E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500" y="512328"/>
            <a:ext cx="9104500" cy="2268579"/>
          </a:xfrm>
        </p:spPr>
        <p:txBody>
          <a:bodyPr>
            <a:normAutofit/>
          </a:bodyPr>
          <a:lstStyle/>
          <a:p>
            <a:r>
              <a:rPr lang="en-US" sz="4000" b="1" dirty="0"/>
              <a:t>Problem: Michigan needs more housing attainable for “workforce” households 80- 120% AMI so our schools and local businesses can operate and expand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A007C-88D3-4510-94B0-464CF8A7A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6" y="254338"/>
            <a:ext cx="1917362" cy="191736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544F6B-AD21-4F7E-A00B-BBBE9CE9C1A4}"/>
              </a:ext>
            </a:extLst>
          </p:cNvPr>
          <p:cNvSpPr txBox="1">
            <a:spLocks/>
          </p:cNvSpPr>
          <p:nvPr/>
        </p:nvSpPr>
        <p:spPr>
          <a:xfrm>
            <a:off x="7830518" y="512328"/>
            <a:ext cx="2350168" cy="2831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914400" marR="0" lvl="1" indent="-384048" algn="l" defTabSz="914400" rtl="0" eaLnBrk="1" fontAlgn="auto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–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7E04A4-2A2A-4527-8AF3-E9CD190DC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0198" y="2951121"/>
            <a:ext cx="10496145" cy="3581400"/>
          </a:xfrm>
        </p:spPr>
        <p:txBody>
          <a:bodyPr>
            <a:normAutofit/>
          </a:bodyPr>
          <a:lstStyle/>
          <a:p>
            <a:r>
              <a:rPr lang="en-US" dirty="0"/>
              <a:t>H</a:t>
            </a:r>
            <a:r>
              <a:rPr lang="en-US" sz="2000" dirty="0"/>
              <a:t>ousing developers need </a:t>
            </a:r>
            <a:r>
              <a:rPr lang="en-US" dirty="0"/>
              <a:t>a </a:t>
            </a:r>
            <a:r>
              <a:rPr lang="en-US" sz="2000" dirty="0"/>
              <a:t>tool to bridge the gap between construction costs and sales value that is available </a:t>
            </a:r>
            <a:r>
              <a:rPr lang="en-US" sz="2000" u="sng" dirty="0"/>
              <a:t>right now</a:t>
            </a:r>
            <a:r>
              <a:rPr lang="en-US" sz="2000" dirty="0"/>
              <a:t> that can be used for households between 80-120%</a:t>
            </a:r>
            <a:br>
              <a:rPr lang="en-US" sz="2000" dirty="0"/>
            </a:br>
            <a:endParaRPr lang="en-US" sz="2000" dirty="0"/>
          </a:p>
          <a:p>
            <a:r>
              <a:rPr lang="en-US" dirty="0"/>
              <a:t>Communities have limited or no capacity – especially out-region/state.</a:t>
            </a:r>
            <a:br>
              <a:rPr lang="en-US" dirty="0"/>
            </a:br>
            <a:endParaRPr lang="en-US" sz="2000" u="sng" dirty="0"/>
          </a:p>
          <a:p>
            <a:r>
              <a:rPr lang="en-US" sz="2000" u="sng" dirty="0"/>
              <a:t>Concerns of Overuse or Hurting Schools</a:t>
            </a:r>
            <a:r>
              <a:rPr lang="en-US" sz="2000" dirty="0"/>
              <a:t>: Brownfield Redevelopment Authorities are enabled to make local decisions and no school tax capture to be encouraged now….. Plus properties already in Land Bank inventory currently provide $0 to locals/schools at present, and without offset they will (a) never provide any revenue, and (b) negatively impact current/future tax revenues from adjacent properties. </a:t>
            </a:r>
          </a:p>
          <a:p>
            <a:endParaRPr lang="en-US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9738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DB6AB-9A1D-4B3D-9969-63AF9DBC7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2550" y="156070"/>
            <a:ext cx="5580667" cy="709019"/>
          </a:xfrm>
        </p:spPr>
        <p:txBody>
          <a:bodyPr/>
          <a:lstStyle/>
          <a:p>
            <a:pPr algn="ctr"/>
            <a:r>
              <a:rPr lang="en-US" sz="4400" b="1" dirty="0"/>
              <a:t>Statutes Collaborating for Redevelopment</a:t>
            </a:r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6A1AF4-7E4A-466D-869C-B0658FEEF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783" y="865089"/>
            <a:ext cx="4035104" cy="512782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800" b="1" u="sng" dirty="0">
                <a:solidFill>
                  <a:schemeClr val="bg1"/>
                </a:solidFill>
              </a:rPr>
              <a:t>Key detail</a:t>
            </a:r>
            <a:r>
              <a:rPr lang="en-US" sz="2800" b="1" dirty="0">
                <a:solidFill>
                  <a:schemeClr val="bg1"/>
                </a:solidFill>
              </a:rPr>
              <a:t>: </a:t>
            </a:r>
            <a:br>
              <a:rPr lang="en-US" sz="2800" b="1" dirty="0">
                <a:solidFill>
                  <a:schemeClr val="bg1"/>
                </a:solidFill>
              </a:rPr>
            </a:b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Michigan’s Brownfield Redevelopment Financing Act (Act 381 of 1996) says that properties that are owned/controlled by a land bank automatically qualify to utilize tax increment financing (TIF)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76236F-2A99-4759-8D4D-13BA8E166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1940" y="1406681"/>
            <a:ext cx="5477753" cy="1872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Land Bank Act (PA 258 – 2003)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Authorizes counties to establish land banks.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Prescribes LB powers to operate, own, manage/maintain &amp; improve.</a:t>
            </a:r>
          </a:p>
          <a:p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038280C-C1B1-4DDD-B3A3-A077676D9721}"/>
              </a:ext>
            </a:extLst>
          </p:cNvPr>
          <p:cNvSpPr txBox="1">
            <a:spLocks/>
          </p:cNvSpPr>
          <p:nvPr/>
        </p:nvSpPr>
        <p:spPr>
          <a:xfrm>
            <a:off x="6096000" y="3098084"/>
            <a:ext cx="5384800" cy="3689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/>
              <a:t>Brownfield Act (PA 381 – 1996)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Authorizes counties to establish brownfield authorities.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Prescribes BRA powers to operate, own &amp; finance.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2000" dirty="0"/>
          </a:p>
          <a:p>
            <a:pPr algn="ctr">
              <a:lnSpc>
                <a:spcPct val="110000"/>
              </a:lnSpc>
            </a:pPr>
            <a:r>
              <a:rPr lang="en-US" sz="2000" b="1" i="1" dirty="0"/>
              <a:t>Legislative history clearly demonstrates intent to </a:t>
            </a:r>
            <a:r>
              <a:rPr lang="en-US" sz="2000" b="1" i="1" u="sng" dirty="0"/>
              <a:t>link</a:t>
            </a:r>
            <a:r>
              <a:rPr lang="en-US" sz="2000" b="1" i="1" dirty="0"/>
              <a:t> these statutory powers to </a:t>
            </a:r>
            <a:r>
              <a:rPr lang="en-US" sz="2000" b="1" i="1" u="sng" dirty="0"/>
              <a:t>broaden</a:t>
            </a:r>
            <a:r>
              <a:rPr lang="en-US" sz="2000" b="1" i="1" dirty="0"/>
              <a:t> and </a:t>
            </a:r>
            <a:r>
              <a:rPr lang="en-US" sz="2000" b="1" i="1" u="sng" dirty="0"/>
              <a:t>promote</a:t>
            </a:r>
            <a:r>
              <a:rPr lang="en-US" sz="2000" b="1" i="1" dirty="0"/>
              <a:t> economic development.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352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2" name="Text Box 1029"/>
          <p:cNvSpPr txBox="1">
            <a:spLocks noChangeArrowheads="1"/>
          </p:cNvSpPr>
          <p:nvPr/>
        </p:nvSpPr>
        <p:spPr bwMode="auto">
          <a:xfrm>
            <a:off x="5311835" y="4497383"/>
            <a:ext cx="18458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1BCC4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rgbClr val="81BCC4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lr>
                <a:srgbClr val="81BCC4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lr>
                <a:srgbClr val="81BCC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lr>
                <a:srgbClr val="81BCC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1BCC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1BCC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1BCC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1BCC4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298F6E-5D67-4E29-A43F-A6E92F1CF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35" y="254339"/>
            <a:ext cx="1562541" cy="1562541"/>
          </a:xfrm>
          <a:prstGeom prst="rect">
            <a:avLst/>
          </a:prstGeom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39CDA8A6-20B8-4DB2-A97E-04394D97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247" y="1177038"/>
            <a:ext cx="7730019" cy="543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71AE583-A9C5-46EA-87E3-72E9FF447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352" y="117725"/>
            <a:ext cx="9252186" cy="1278765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Act 381 “</a:t>
            </a:r>
            <a:r>
              <a:rPr lang="en-US" sz="4000" b="1" u="sng" dirty="0"/>
              <a:t>parcel-based</a:t>
            </a:r>
            <a:r>
              <a:rPr lang="en-US" sz="4000" b="1" dirty="0"/>
              <a:t>” tax increment details </a:t>
            </a:r>
            <a:br>
              <a:rPr lang="en-US" sz="4000" b="1" dirty="0"/>
            </a:br>
            <a:r>
              <a:rPr lang="en-US" sz="4000" b="1" dirty="0"/>
              <a:t>(a bit different from Act 57 “</a:t>
            </a:r>
            <a:r>
              <a:rPr lang="en-US" sz="4000" b="1" u="sng" dirty="0"/>
              <a:t>district-based</a:t>
            </a:r>
            <a:r>
              <a:rPr lang="en-US" sz="4000" b="1" dirty="0"/>
              <a:t>” TIF)</a:t>
            </a:r>
            <a:endParaRPr lang="en-US" sz="40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71351D0-F8D5-4EDE-8239-987F8C3B4530}"/>
              </a:ext>
            </a:extLst>
          </p:cNvPr>
          <p:cNvSpPr/>
          <p:nvPr/>
        </p:nvSpPr>
        <p:spPr>
          <a:xfrm rot="10800000">
            <a:off x="9822700" y="6146276"/>
            <a:ext cx="969117" cy="617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2FA4503-7D4F-4E53-9663-1C2EF9D0578C}"/>
              </a:ext>
            </a:extLst>
          </p:cNvPr>
          <p:cNvSpPr/>
          <p:nvPr/>
        </p:nvSpPr>
        <p:spPr>
          <a:xfrm>
            <a:off x="2158738" y="4901938"/>
            <a:ext cx="1065229" cy="565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B62E7-A340-42D4-A042-FC820BC5B7A7}"/>
              </a:ext>
            </a:extLst>
          </p:cNvPr>
          <p:cNvSpPr txBox="1"/>
          <p:nvPr/>
        </p:nvSpPr>
        <p:spPr>
          <a:xfrm>
            <a:off x="10791817" y="4728882"/>
            <a:ext cx="14001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“New” taxes captured only until TIF Bridge Loan is paid off (limited term)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95011-6BA2-4A10-8B72-FCB2A33EE007}"/>
              </a:ext>
            </a:extLst>
          </p:cNvPr>
          <p:cNvSpPr txBox="1"/>
          <p:nvPr/>
        </p:nvSpPr>
        <p:spPr>
          <a:xfrm>
            <a:off x="768697" y="3855428"/>
            <a:ext cx="14001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taxable amount continues to go to taxing district (partial capture of new taxes is an option)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EE8D01-11DF-42B9-AECB-4E9EEC88C270}"/>
              </a:ext>
            </a:extLst>
          </p:cNvPr>
          <p:cNvSpPr txBox="1"/>
          <p:nvPr/>
        </p:nvSpPr>
        <p:spPr>
          <a:xfrm rot="10800000" flipH="1" flipV="1">
            <a:off x="10727541" y="1628665"/>
            <a:ext cx="1400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R</a:t>
            </a:r>
            <a:r>
              <a:rPr lang="en-US" sz="1800" dirty="0">
                <a:solidFill>
                  <a:schemeClr val="tx1"/>
                </a:solidFill>
              </a:rPr>
              <a:t>eturns properties to the tax rolls at end-of-term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C9A830AF-4B85-426B-BC3D-1B6B4DF2F83D}"/>
              </a:ext>
            </a:extLst>
          </p:cNvPr>
          <p:cNvSpPr/>
          <p:nvPr/>
        </p:nvSpPr>
        <p:spPr>
          <a:xfrm rot="10800000">
            <a:off x="10597269" y="3115789"/>
            <a:ext cx="969117" cy="617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3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67EBF-B4EE-4D47-8D09-AA8DE0CDD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0698" y="1476833"/>
            <a:ext cx="5025301" cy="475859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u="sng" dirty="0"/>
              <a:t>ALL Eligible Properties: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dirty="0"/>
              <a:t>1. Environmental Assessment/Due Care</a:t>
            </a: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dirty="0"/>
              <a:t>2. Relocation of Public Buildings/Operations for  Economic Development Purposes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dirty="0"/>
              <a:t>3. Environmental Insurance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dirty="0"/>
              <a:t>4. Plan Preparation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dirty="0"/>
              <a:t>5. Plan Implementation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dirty="0"/>
              <a:t>6. Demolition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dirty="0"/>
              <a:t>7. Lead/Asbestos/Mold Abatement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dirty="0"/>
              <a:t>8. Reimbursement of Principal &amp; Interest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dirty="0"/>
              <a:t>Eligible properties in a </a:t>
            </a:r>
            <a:r>
              <a:rPr lang="en-US" sz="6400" u="sng" dirty="0"/>
              <a:t>qualified local unit of government, economic opportunity zone, or a former mill: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dirty="0"/>
              <a:t>9. Those described above</a:t>
            </a:r>
          </a:p>
          <a:p>
            <a:pPr marL="339725" indent="-33972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dirty="0"/>
              <a:t>10. Infrastructure improvements that directly benefit eligible property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dirty="0"/>
              <a:t>11. Site preparation that is not a response activity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E4CD43-6CB6-4C62-A15F-2E41AA853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650" y="1476833"/>
            <a:ext cx="5364690" cy="42634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Eligible properties owned by or under the control of a </a:t>
            </a:r>
            <a:r>
              <a:rPr lang="en-US" sz="1600" u="sng" dirty="0"/>
              <a:t>land bank or qualified local unit of government or authority:</a:t>
            </a:r>
          </a:p>
          <a:p>
            <a:pPr marL="514350" indent="-514350">
              <a:buAutoNum type="arabicPeriod" startAt="12"/>
            </a:pPr>
            <a:r>
              <a:rPr lang="en-US" sz="1600" dirty="0"/>
              <a:t>Those described above</a:t>
            </a:r>
          </a:p>
          <a:p>
            <a:pPr marL="514350" indent="-514350">
              <a:buAutoNum type="arabicPeriod" startAt="12"/>
            </a:pPr>
            <a:r>
              <a:rPr lang="en-US" sz="1600" dirty="0"/>
              <a:t>Assistance to a land bank fast track authority in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clearing</a:t>
            </a:r>
            <a:r>
              <a:rPr lang="en-US" sz="1600" dirty="0"/>
              <a:t> or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quieting title </a:t>
            </a:r>
            <a:r>
              <a:rPr lang="en-US" sz="1600" dirty="0"/>
              <a:t>to, or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selling</a:t>
            </a:r>
            <a:r>
              <a:rPr lang="en-US" sz="1600" dirty="0"/>
              <a:t> or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otherwise</a:t>
            </a:r>
            <a:r>
              <a:rPr lang="en-US" sz="1600" dirty="0"/>
              <a:t>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conveying</a:t>
            </a:r>
            <a:r>
              <a:rPr lang="en-US" sz="1600" dirty="0"/>
              <a:t>, property owned by or under the control of a land bank fast track authority or the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acquisition</a:t>
            </a:r>
            <a:r>
              <a:rPr lang="en-US" sz="1600" dirty="0"/>
              <a:t> of property by the land bank fast track authority if the acquisition of the property is for economic development purposes.</a:t>
            </a:r>
          </a:p>
          <a:p>
            <a:pPr marL="514350" indent="-514350">
              <a:buAutoNum type="arabicPeriod" startAt="12"/>
            </a:pPr>
            <a:r>
              <a:rPr lang="en-US" sz="1600" dirty="0"/>
              <a:t>Assistance to a qualified local governmental unit or authority in clearing or quieting title to, or selling or otherwise conveying, property owned by or under the control of a qualified local governmental unit or authority or the acquisition of property by a qualified local governmental unit or authority if the acquisition of the property is for economic development purposes.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6769FC-69A6-453F-AAF5-FFB1E1580AC9}"/>
              </a:ext>
            </a:extLst>
          </p:cNvPr>
          <p:cNvSpPr/>
          <p:nvPr/>
        </p:nvSpPr>
        <p:spPr>
          <a:xfrm>
            <a:off x="6095999" y="1402971"/>
            <a:ext cx="5945993" cy="4758597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53D824-0EE2-44D3-9F0B-7A4446586BA4}"/>
              </a:ext>
            </a:extLst>
          </p:cNvPr>
          <p:cNvSpPr/>
          <p:nvPr/>
        </p:nvSpPr>
        <p:spPr>
          <a:xfrm>
            <a:off x="2658566" y="453920"/>
            <a:ext cx="10418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Land Banks &amp; Act 381 Eligible Activities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74D0C-B19A-4BCA-BCC4-397693631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36" y="175825"/>
            <a:ext cx="1264077" cy="126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73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E880B70-9045-4B1E-A61A-E849BE8C8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7D7F0C-622D-4D84-A68D-C1AF54B63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DE413-C8CA-4034-A592-65A6D7B82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8" y="263728"/>
            <a:ext cx="5153564" cy="56185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US" sz="2400" i="1" dirty="0">
                <a:solidFill>
                  <a:schemeClr val="bg1"/>
                </a:solidFill>
              </a:rPr>
              <a:t>“Assistance…</a:t>
            </a:r>
            <a:r>
              <a:rPr lang="en-US" sz="2400" b="1" u="sng" dirty="0">
                <a:solidFill>
                  <a:schemeClr val="bg1"/>
                </a:solidFill>
              </a:rPr>
              <a:t>in selling or otherwise conveying</a:t>
            </a:r>
            <a:r>
              <a:rPr lang="en-US" sz="2400" i="1" dirty="0">
                <a:solidFill>
                  <a:schemeClr val="bg1"/>
                </a:solidFill>
              </a:rPr>
              <a:t>…property owned or under control of a land bank fast track authority…”</a:t>
            </a:r>
            <a:br>
              <a:rPr lang="en-US" sz="2400" i="1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Cost of Unit Construction	$210,000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Qualified Purchaser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– 1st Mortgage	            </a:t>
            </a:r>
            <a:r>
              <a:rPr lang="en-US" sz="2400" u="sng" dirty="0">
                <a:solidFill>
                  <a:schemeClr val="bg1"/>
                </a:solidFill>
              </a:rPr>
              <a:t>$170,000</a:t>
            </a:r>
            <a:br>
              <a:rPr lang="en-US" sz="2400" u="sng" dirty="0">
                <a:solidFill>
                  <a:schemeClr val="bg1"/>
                </a:solidFill>
              </a:rPr>
            </a:br>
            <a:br>
              <a:rPr lang="en-US" sz="2400" u="sng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Unfunded Gap	           $40,000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To sell the unit, a concession of value (subsidy) is required.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The Concession is “assistance in selling” and therefore an eligible expense for reimbursement by the TIF bridge loan.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A2E7B6-CE50-4B96-A981-2A0250732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7B9DB2-394B-43C3-976A-193CFF4E4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92" y="180811"/>
            <a:ext cx="1460404" cy="14604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B926B9-305D-46C4-8E64-BBA70C9215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43345" y="1989120"/>
            <a:ext cx="6298699" cy="472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46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E88637-E66B-450B-A89A-2166C18F89F9}"/>
              </a:ext>
            </a:extLst>
          </p:cNvPr>
          <p:cNvSpPr txBox="1"/>
          <p:nvPr/>
        </p:nvSpPr>
        <p:spPr>
          <a:xfrm>
            <a:off x="1774719" y="741430"/>
            <a:ext cx="3584233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Identify Community Needs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164F736-315D-4AF7-A195-8424E38F3EC4}"/>
              </a:ext>
            </a:extLst>
          </p:cNvPr>
          <p:cNvSpPr/>
          <p:nvPr/>
        </p:nvSpPr>
        <p:spPr>
          <a:xfrm>
            <a:off x="5906062" y="753645"/>
            <a:ext cx="1152941" cy="583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E567F8-2232-46C3-ADFF-124084778C54}"/>
              </a:ext>
            </a:extLst>
          </p:cNvPr>
          <p:cNvSpPr txBox="1"/>
          <p:nvPr/>
        </p:nvSpPr>
        <p:spPr>
          <a:xfrm>
            <a:off x="7750744" y="860527"/>
            <a:ext cx="3015111" cy="193899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Conversations with political leaders, housing  developers, realtors, other stakeholders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DC0101B6-2181-4E07-9E73-830156CD5F89}"/>
              </a:ext>
            </a:extLst>
          </p:cNvPr>
          <p:cNvSpPr/>
          <p:nvPr/>
        </p:nvSpPr>
        <p:spPr>
          <a:xfrm>
            <a:off x="5817463" y="1847090"/>
            <a:ext cx="1241540" cy="646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D4EF03-0278-470D-A1B7-9F13B2F4241A}"/>
              </a:ext>
            </a:extLst>
          </p:cNvPr>
          <p:cNvSpPr txBox="1"/>
          <p:nvPr/>
        </p:nvSpPr>
        <p:spPr>
          <a:xfrm>
            <a:off x="1267109" y="1508468"/>
            <a:ext cx="4341839" cy="193899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Look at specifics: location, infrastructure, costs, Brownfield Redevelopment Authority (BRA), local buy in, land bank partner – county or state (if no county)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9B38E3B-4930-4D52-AE49-975675E11F7B}"/>
              </a:ext>
            </a:extLst>
          </p:cNvPr>
          <p:cNvSpPr/>
          <p:nvPr/>
        </p:nvSpPr>
        <p:spPr>
          <a:xfrm>
            <a:off x="2865748" y="3610466"/>
            <a:ext cx="969511" cy="10687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064F5-ABBE-4DDB-BA3F-2762E6282365}"/>
              </a:ext>
            </a:extLst>
          </p:cNvPr>
          <p:cNvSpPr txBox="1"/>
          <p:nvPr/>
        </p:nvSpPr>
        <p:spPr>
          <a:xfrm>
            <a:off x="1371271" y="4828326"/>
            <a:ext cx="3906465" cy="83099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Develop an initial budget and brownfield plan table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8667E7B-F5DA-4EEE-8B31-E8E377E43962}"/>
              </a:ext>
            </a:extLst>
          </p:cNvPr>
          <p:cNvSpPr/>
          <p:nvPr/>
        </p:nvSpPr>
        <p:spPr>
          <a:xfrm>
            <a:off x="5454186" y="4920660"/>
            <a:ext cx="1152941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A8D4C3-5AAE-4E53-AB6E-3E2CFD5F8D0D}"/>
              </a:ext>
            </a:extLst>
          </p:cNvPr>
          <p:cNvSpPr txBox="1"/>
          <p:nvPr/>
        </p:nvSpPr>
        <p:spPr>
          <a:xfrm>
            <a:off x="6783577" y="3170525"/>
            <a:ext cx="3982278" cy="2308324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Discuss land sale/transfer and holding property details; at what point does the land bank deed property back; eligible activities by land bank while holding in escrow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86FCC794-7214-46FC-B2BC-0747737E628B}"/>
              </a:ext>
            </a:extLst>
          </p:cNvPr>
          <p:cNvSpPr/>
          <p:nvPr/>
        </p:nvSpPr>
        <p:spPr>
          <a:xfrm>
            <a:off x="8340127" y="5566991"/>
            <a:ext cx="1113182" cy="1200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06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93F6-FE7B-4205-B1E3-B80205EAAD06}"/>
              </a:ext>
            </a:extLst>
          </p:cNvPr>
          <p:cNvSpPr txBox="1"/>
          <p:nvPr/>
        </p:nvSpPr>
        <p:spPr>
          <a:xfrm>
            <a:off x="1306090" y="417449"/>
            <a:ext cx="4186183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BRA approves Brownfield Plan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61A202EB-19E9-4C48-A1B7-084536C1AD25}"/>
              </a:ext>
            </a:extLst>
          </p:cNvPr>
          <p:cNvSpPr/>
          <p:nvPr/>
        </p:nvSpPr>
        <p:spPr>
          <a:xfrm>
            <a:off x="6135756" y="417449"/>
            <a:ext cx="1192696" cy="646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34ADC-40E9-4623-AD71-9D275F7916C9}"/>
              </a:ext>
            </a:extLst>
          </p:cNvPr>
          <p:cNvSpPr txBox="1"/>
          <p:nvPr/>
        </p:nvSpPr>
        <p:spPr>
          <a:xfrm>
            <a:off x="8216758" y="329581"/>
            <a:ext cx="2173356" cy="83099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Transfer to Land Bank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2B7ABBDF-7FDE-49E0-9820-09BE61682E80}"/>
              </a:ext>
            </a:extLst>
          </p:cNvPr>
          <p:cNvSpPr/>
          <p:nvPr/>
        </p:nvSpPr>
        <p:spPr>
          <a:xfrm>
            <a:off x="2375213" y="1086394"/>
            <a:ext cx="675861" cy="646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95FD4-84C3-4B4D-99C4-C85A4043D48E}"/>
              </a:ext>
            </a:extLst>
          </p:cNvPr>
          <p:cNvSpPr txBox="1"/>
          <p:nvPr/>
        </p:nvSpPr>
        <p:spPr>
          <a:xfrm>
            <a:off x="758447" y="1797933"/>
            <a:ext cx="4585253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Quiet Title by Land Bank (maybe)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EFAD5-437E-4644-B296-E0DC1A0116FA}"/>
              </a:ext>
            </a:extLst>
          </p:cNvPr>
          <p:cNvSpPr txBox="1"/>
          <p:nvPr/>
        </p:nvSpPr>
        <p:spPr>
          <a:xfrm>
            <a:off x="7328452" y="1769240"/>
            <a:ext cx="3657600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Property deeded back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7A4-013B-47FA-834B-B7B8D8A68A45}"/>
              </a:ext>
            </a:extLst>
          </p:cNvPr>
          <p:cNvSpPr txBox="1"/>
          <p:nvPr/>
        </p:nvSpPr>
        <p:spPr>
          <a:xfrm>
            <a:off x="7181313" y="3214638"/>
            <a:ext cx="4453140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Development occurs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D965E21-C76B-4F45-9222-4615475982AB}"/>
              </a:ext>
            </a:extLst>
          </p:cNvPr>
          <p:cNvSpPr/>
          <p:nvPr/>
        </p:nvSpPr>
        <p:spPr>
          <a:xfrm>
            <a:off x="5653589" y="1797933"/>
            <a:ext cx="1364973" cy="503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AA70CA6-0AD2-406C-809D-B2FD09313BC2}"/>
              </a:ext>
            </a:extLst>
          </p:cNvPr>
          <p:cNvSpPr/>
          <p:nvPr/>
        </p:nvSpPr>
        <p:spPr>
          <a:xfrm>
            <a:off x="8654080" y="2327443"/>
            <a:ext cx="649356" cy="692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9D4A62BB-5721-4CC8-9C6B-F8633A87B023}"/>
              </a:ext>
            </a:extLst>
          </p:cNvPr>
          <p:cNvSpPr/>
          <p:nvPr/>
        </p:nvSpPr>
        <p:spPr>
          <a:xfrm>
            <a:off x="5393634" y="3214638"/>
            <a:ext cx="1484243" cy="5035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B60C18-8004-401F-9946-F3C7A87522FE}"/>
              </a:ext>
            </a:extLst>
          </p:cNvPr>
          <p:cNvSpPr txBox="1"/>
          <p:nvPr/>
        </p:nvSpPr>
        <p:spPr>
          <a:xfrm>
            <a:off x="1041627" y="3295346"/>
            <a:ext cx="3991979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Sales/Rental of units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439D263-B236-4DF6-9288-320A10640C41}"/>
              </a:ext>
            </a:extLst>
          </p:cNvPr>
          <p:cNvSpPr/>
          <p:nvPr/>
        </p:nvSpPr>
        <p:spPr>
          <a:xfrm>
            <a:off x="2371388" y="3861434"/>
            <a:ext cx="596348" cy="6410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83162-8626-46F8-B2E6-0580B4607B5E}"/>
              </a:ext>
            </a:extLst>
          </p:cNvPr>
          <p:cNvSpPr txBox="1"/>
          <p:nvPr/>
        </p:nvSpPr>
        <p:spPr>
          <a:xfrm>
            <a:off x="1041627" y="4589633"/>
            <a:ext cx="3869738" cy="156966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Tax capture years 1-5 include Specific Tax to Land Bank (5/50) and balance to Brownfield Plan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534B6B8-F585-4BB6-BA31-D99F6D2B020A}"/>
              </a:ext>
            </a:extLst>
          </p:cNvPr>
          <p:cNvSpPr/>
          <p:nvPr/>
        </p:nvSpPr>
        <p:spPr>
          <a:xfrm>
            <a:off x="5413513" y="5163020"/>
            <a:ext cx="1364973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1DDE82-3BE7-47D0-A660-34F0B0C83E15}"/>
              </a:ext>
            </a:extLst>
          </p:cNvPr>
          <p:cNvSpPr txBox="1"/>
          <p:nvPr/>
        </p:nvSpPr>
        <p:spPr>
          <a:xfrm>
            <a:off x="7181313" y="4404967"/>
            <a:ext cx="4573912" cy="193899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Tax Capture during years 6 up to year 30 based on the term of the approved Brownfield Plan; after TIF bridge loan is reimbursed, all taxes to local government </a:t>
            </a:r>
          </a:p>
        </p:txBody>
      </p:sp>
    </p:spTree>
    <p:extLst>
      <p:ext uri="{BB962C8B-B14F-4D97-AF65-F5344CB8AC3E}">
        <p14:creationId xmlns:p14="http://schemas.microsoft.com/office/powerpoint/2010/main" val="368904868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ustom 3">
      <a:dk1>
        <a:sysClr val="windowText" lastClr="000000"/>
      </a:dk1>
      <a:lt1>
        <a:sysClr val="window" lastClr="FFFFFF"/>
      </a:lt1>
      <a:dk2>
        <a:srgbClr val="17406D"/>
      </a:dk2>
      <a:lt2>
        <a:srgbClr val="FFFFFF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1_Crop">
  <a:themeElements>
    <a:clrScheme name="Custom 4">
      <a:dk1>
        <a:sysClr val="windowText" lastClr="000000"/>
      </a:dk1>
      <a:lt1>
        <a:sysClr val="window" lastClr="FFFFFF"/>
      </a:lt1>
      <a:dk2>
        <a:srgbClr val="17406D"/>
      </a:dk2>
      <a:lt2>
        <a:srgbClr val="FFFFFF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387025"/>
      </a:accent5>
      <a:accent6>
        <a:srgbClr val="A5C249"/>
      </a:accent6>
      <a:hlink>
        <a:srgbClr val="F49100"/>
      </a:hlink>
      <a:folHlink>
        <a:srgbClr val="85DFD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21231</TotalTime>
  <Words>1270</Words>
  <Application>Microsoft Office PowerPoint</Application>
  <PresentationFormat>Widescreen</PresentationFormat>
  <Paragraphs>151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Dancing Script</vt:lpstr>
      <vt:lpstr>Franklin Gothic Book</vt:lpstr>
      <vt:lpstr>Wingdings</vt:lpstr>
      <vt:lpstr>Crop</vt:lpstr>
      <vt:lpstr>1_Crop</vt:lpstr>
      <vt:lpstr>PowerPoint Presentation</vt:lpstr>
      <vt:lpstr>Statutes Collaborating for Redevelopment</vt:lpstr>
      <vt:lpstr>Problem: Michigan needs more housing attainable for “workforce” households 80- 120% AMI so our schools and local businesses can operate and expand</vt:lpstr>
      <vt:lpstr>Statutes Collaborating for Redevelopment</vt:lpstr>
      <vt:lpstr>Act 381 “parcel-based” tax increment details  (a bit different from Act 57 “district-based” TIF)</vt:lpstr>
      <vt:lpstr>PowerPoint Presentation</vt:lpstr>
      <vt:lpstr>“Assistance…in selling or otherwise conveying…property owned or under control of a land bank fast track authority…”  Cost of Unit Construction $210,000 Qualified Purchaser  – 1st Mortgage             $170,000  Unfunded Gap            $40,000  To sell the unit, a concession of value (subsidy) is required.  The Concession is “assistance in selling” and therefore an eligible expense for reimbursement by the TIF bridge loan.</vt:lpstr>
      <vt:lpstr>PowerPoint Presentation</vt:lpstr>
      <vt:lpstr>PowerPoint Presentation</vt:lpstr>
      <vt:lpstr>PowerPoint Presentation</vt:lpstr>
      <vt:lpstr>PowerPoint Presentation</vt:lpstr>
      <vt:lpstr>2) Former sand and gravel mine on 159 acres in Commerce Twp, Oakland County  * No township BRA so County BRA is working with them * Proposal from housing developer is 203 single family homes * Requires water &amp; sewer (part of the township’s Master Plan), utilities, roads – significant infrastructure costs that would drive housing costs to unattainable levels so those site prep / infrastructure costs are TIF-eligible  * In discussion on adding “assistance for sale” eligible activity for lower income</vt:lpstr>
      <vt:lpstr>SLBA Resources</vt:lpstr>
      <vt:lpstr>Recycling Land to Productive Reuse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Quinlivan, Jennifer (LEO)</dc:creator>
  <cp:lastModifiedBy>Julie Schmeling</cp:lastModifiedBy>
  <cp:revision>27</cp:revision>
  <dcterms:created xsi:type="dcterms:W3CDTF">2020-05-01T19:24:43Z</dcterms:created>
  <dcterms:modified xsi:type="dcterms:W3CDTF">2021-09-15T12:45:20Z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a2fed65-62e7-46ea-af74-187e0c17143a_Enabled">
    <vt:lpwstr>true</vt:lpwstr>
  </property>
  <property fmtid="{D5CDD505-2E9C-101B-9397-08002B2CF9AE}" pid="3" name="MSIP_Label_3a2fed65-62e7-46ea-af74-187e0c17143a_SetDate">
    <vt:lpwstr>2021-06-07T19:09:25Z</vt:lpwstr>
  </property>
  <property fmtid="{D5CDD505-2E9C-101B-9397-08002B2CF9AE}" pid="4" name="MSIP_Label_3a2fed65-62e7-46ea-af74-187e0c17143a_Method">
    <vt:lpwstr>Privileged</vt:lpwstr>
  </property>
  <property fmtid="{D5CDD505-2E9C-101B-9397-08002B2CF9AE}" pid="5" name="MSIP_Label_3a2fed65-62e7-46ea-af74-187e0c17143a_Name">
    <vt:lpwstr>3a2fed65-62e7-46ea-af74-187e0c17143a</vt:lpwstr>
  </property>
  <property fmtid="{D5CDD505-2E9C-101B-9397-08002B2CF9AE}" pid="6" name="MSIP_Label_3a2fed65-62e7-46ea-af74-187e0c17143a_SiteId">
    <vt:lpwstr>d5fb7087-3777-42ad-966a-892ef47225d1</vt:lpwstr>
  </property>
  <property fmtid="{D5CDD505-2E9C-101B-9397-08002B2CF9AE}" pid="7" name="MSIP_Label_3a2fed65-62e7-46ea-af74-187e0c17143a_ActionId">
    <vt:lpwstr>78662d14-1e90-4163-9c29-e34f4a3af33f</vt:lpwstr>
  </property>
  <property fmtid="{D5CDD505-2E9C-101B-9397-08002B2CF9AE}" pid="8" name="MSIP_Label_3a2fed65-62e7-46ea-af74-187e0c17143a_ContentBits">
    <vt:lpwstr>0</vt:lpwstr>
  </property>
</Properties>
</file>