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18"/>
  </p:notesMasterIdLst>
  <p:sldIdLst>
    <p:sldId id="278" r:id="rId5"/>
    <p:sldId id="288" r:id="rId6"/>
    <p:sldId id="279" r:id="rId7"/>
    <p:sldId id="280" r:id="rId8"/>
    <p:sldId id="289" r:id="rId9"/>
    <p:sldId id="283" r:id="rId10"/>
    <p:sldId id="284" r:id="rId11"/>
    <p:sldId id="290" r:id="rId12"/>
    <p:sldId id="285" r:id="rId13"/>
    <p:sldId id="282" r:id="rId14"/>
    <p:sldId id="291" r:id="rId15"/>
    <p:sldId id="286" r:id="rId16"/>
    <p:sldId id="28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47CFA-0115-4C77-AD1D-36E8C3B3516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ABD0ED8-0650-44C0-A529-9D364A0C9244}">
      <dgm:prSet/>
      <dgm:spPr/>
      <dgm:t>
        <a:bodyPr/>
        <a:lstStyle/>
        <a:p>
          <a:r>
            <a:rPr lang="en-US"/>
            <a:t>Barriers to receiving Mental Health Care:</a:t>
          </a:r>
        </a:p>
      </dgm:t>
    </dgm:pt>
    <dgm:pt modelId="{52AF92C1-FEB4-4691-A20B-4AF99BD68468}" type="parTrans" cxnId="{A4C741D9-2D1D-4DE0-83E3-C3381828B6B3}">
      <dgm:prSet/>
      <dgm:spPr/>
      <dgm:t>
        <a:bodyPr/>
        <a:lstStyle/>
        <a:p>
          <a:endParaRPr lang="en-US"/>
        </a:p>
      </dgm:t>
    </dgm:pt>
    <dgm:pt modelId="{633CF55C-FFBB-4F23-9A4E-8FAD4F137DD6}" type="sibTrans" cxnId="{A4C741D9-2D1D-4DE0-83E3-C3381828B6B3}">
      <dgm:prSet/>
      <dgm:spPr/>
      <dgm:t>
        <a:bodyPr/>
        <a:lstStyle/>
        <a:p>
          <a:endParaRPr lang="en-US"/>
        </a:p>
      </dgm:t>
    </dgm:pt>
    <dgm:pt modelId="{CB1642E9-8810-4919-B9E4-098D5D23E7C2}">
      <dgm:prSet/>
      <dgm:spPr/>
      <dgm:t>
        <a:bodyPr/>
        <a:lstStyle/>
        <a:p>
          <a:r>
            <a:rPr lang="en-US"/>
            <a:t>Undersized Work Force</a:t>
          </a:r>
        </a:p>
      </dgm:t>
    </dgm:pt>
    <dgm:pt modelId="{3DBB6E82-71BD-4144-A902-0731A21AA66A}" type="parTrans" cxnId="{5B53D3D9-7E73-4255-A471-49130B9D6B15}">
      <dgm:prSet/>
      <dgm:spPr/>
      <dgm:t>
        <a:bodyPr/>
        <a:lstStyle/>
        <a:p>
          <a:endParaRPr lang="en-US"/>
        </a:p>
      </dgm:t>
    </dgm:pt>
    <dgm:pt modelId="{70BC4DBF-8491-44DB-94EF-8D3CC3B74DB7}" type="sibTrans" cxnId="{5B53D3D9-7E73-4255-A471-49130B9D6B15}">
      <dgm:prSet/>
      <dgm:spPr/>
      <dgm:t>
        <a:bodyPr/>
        <a:lstStyle/>
        <a:p>
          <a:endParaRPr lang="en-US"/>
        </a:p>
      </dgm:t>
    </dgm:pt>
    <dgm:pt modelId="{F37D588C-FDB1-49A0-978F-824521E0CAA6}">
      <dgm:prSet/>
      <dgm:spPr/>
      <dgm:t>
        <a:bodyPr/>
        <a:lstStyle/>
        <a:p>
          <a:r>
            <a:rPr lang="en-US"/>
            <a:t>Insufficient Finances to cover costs</a:t>
          </a:r>
        </a:p>
      </dgm:t>
    </dgm:pt>
    <dgm:pt modelId="{FE7871D6-3056-4584-8BEE-51D8617A470E}" type="parTrans" cxnId="{792C93AB-C31D-4727-AA23-62853A95DFA8}">
      <dgm:prSet/>
      <dgm:spPr/>
      <dgm:t>
        <a:bodyPr/>
        <a:lstStyle/>
        <a:p>
          <a:endParaRPr lang="en-US"/>
        </a:p>
      </dgm:t>
    </dgm:pt>
    <dgm:pt modelId="{CFB41759-8A5F-4267-8A7F-4C133C1AE2C5}" type="sibTrans" cxnId="{792C93AB-C31D-4727-AA23-62853A95DFA8}">
      <dgm:prSet/>
      <dgm:spPr/>
      <dgm:t>
        <a:bodyPr/>
        <a:lstStyle/>
        <a:p>
          <a:endParaRPr lang="en-US"/>
        </a:p>
      </dgm:t>
    </dgm:pt>
    <dgm:pt modelId="{89B816E1-C417-432D-AC23-AB7690BAB206}">
      <dgm:prSet/>
      <dgm:spPr/>
      <dgm:t>
        <a:bodyPr/>
        <a:lstStyle/>
        <a:p>
          <a:r>
            <a:rPr lang="en-US"/>
            <a:t>No insurance or limited Coverage</a:t>
          </a:r>
        </a:p>
      </dgm:t>
    </dgm:pt>
    <dgm:pt modelId="{8B00493B-1DC1-4C74-916B-D48770C13266}" type="parTrans" cxnId="{1ED64288-7BC2-42A2-B5A3-2B23C029E40E}">
      <dgm:prSet/>
      <dgm:spPr/>
      <dgm:t>
        <a:bodyPr/>
        <a:lstStyle/>
        <a:p>
          <a:endParaRPr lang="en-US"/>
        </a:p>
      </dgm:t>
    </dgm:pt>
    <dgm:pt modelId="{1A790E14-C138-4A8B-A6AA-0C397C53C28F}" type="sibTrans" cxnId="{1ED64288-7BC2-42A2-B5A3-2B23C029E40E}">
      <dgm:prSet/>
      <dgm:spPr/>
      <dgm:t>
        <a:bodyPr/>
        <a:lstStyle/>
        <a:p>
          <a:endParaRPr lang="en-US"/>
        </a:p>
      </dgm:t>
    </dgm:pt>
    <dgm:pt modelId="{156330B6-1FED-40A0-B67F-C6355A8C19DC}">
      <dgm:prSet/>
      <dgm:spPr/>
      <dgm:t>
        <a:bodyPr/>
        <a:lstStyle/>
        <a:p>
          <a:r>
            <a:rPr lang="en-US"/>
            <a:t>Disconnect between Primay Care and Behavioral Health Systems</a:t>
          </a:r>
        </a:p>
      </dgm:t>
    </dgm:pt>
    <dgm:pt modelId="{54B44E16-9C22-4077-9496-EB01D30FED9D}" type="parTrans" cxnId="{795F08AC-D519-4BCA-9F18-8B605BF1B6A7}">
      <dgm:prSet/>
      <dgm:spPr/>
      <dgm:t>
        <a:bodyPr/>
        <a:lstStyle/>
        <a:p>
          <a:endParaRPr lang="en-US"/>
        </a:p>
      </dgm:t>
    </dgm:pt>
    <dgm:pt modelId="{A8EE9A45-0914-4E2C-A6A3-2EDF81A74ED8}" type="sibTrans" cxnId="{795F08AC-D519-4BCA-9F18-8B605BF1B6A7}">
      <dgm:prSet/>
      <dgm:spPr/>
      <dgm:t>
        <a:bodyPr/>
        <a:lstStyle/>
        <a:p>
          <a:endParaRPr lang="en-US"/>
        </a:p>
      </dgm:t>
    </dgm:pt>
    <dgm:pt modelId="{CE1520B2-4777-4547-BB67-2A1BE83E2E00}">
      <dgm:prSet/>
      <dgm:spPr/>
      <dgm:t>
        <a:bodyPr/>
        <a:lstStyle/>
        <a:p>
          <a:r>
            <a:rPr lang="en-US"/>
            <a:t>Lak of available treatment types:  Inpatient, individual, community etc..</a:t>
          </a:r>
        </a:p>
      </dgm:t>
    </dgm:pt>
    <dgm:pt modelId="{C126323D-C8D2-4F90-90D3-BE7981FFED24}" type="parTrans" cxnId="{4FA1A663-A7FE-4187-BB65-510B8CCD80D7}">
      <dgm:prSet/>
      <dgm:spPr/>
      <dgm:t>
        <a:bodyPr/>
        <a:lstStyle/>
        <a:p>
          <a:endParaRPr lang="en-US"/>
        </a:p>
      </dgm:t>
    </dgm:pt>
    <dgm:pt modelId="{575AD27A-743D-493E-8BB4-DF1209DD6339}" type="sibTrans" cxnId="{4FA1A663-A7FE-4187-BB65-510B8CCD80D7}">
      <dgm:prSet/>
      <dgm:spPr/>
      <dgm:t>
        <a:bodyPr/>
        <a:lstStyle/>
        <a:p>
          <a:endParaRPr lang="en-US"/>
        </a:p>
      </dgm:t>
    </dgm:pt>
    <dgm:pt modelId="{D6061354-3AA6-4A67-9D5E-CF32F6A7AA82}">
      <dgm:prSet/>
      <dgm:spPr/>
      <dgm:t>
        <a:bodyPr/>
        <a:lstStyle/>
        <a:p>
          <a:r>
            <a:rPr lang="en-US"/>
            <a:t>Stigma and lack of education around mental illness </a:t>
          </a:r>
        </a:p>
      </dgm:t>
    </dgm:pt>
    <dgm:pt modelId="{40ACE810-4260-4087-93C0-A4C819429D22}" type="parTrans" cxnId="{E07E60F1-197D-4837-BBBD-19462901AF8C}">
      <dgm:prSet/>
      <dgm:spPr/>
      <dgm:t>
        <a:bodyPr/>
        <a:lstStyle/>
        <a:p>
          <a:endParaRPr lang="en-US"/>
        </a:p>
      </dgm:t>
    </dgm:pt>
    <dgm:pt modelId="{E89AD318-6E0D-4155-BA1E-9DA5C2C80E56}" type="sibTrans" cxnId="{E07E60F1-197D-4837-BBBD-19462901AF8C}">
      <dgm:prSet/>
      <dgm:spPr/>
      <dgm:t>
        <a:bodyPr/>
        <a:lstStyle/>
        <a:p>
          <a:endParaRPr lang="en-US"/>
        </a:p>
      </dgm:t>
    </dgm:pt>
    <dgm:pt modelId="{604C42A9-9F28-4A26-B182-209BC1DE622B}" type="pres">
      <dgm:prSet presAssocID="{34947CFA-0115-4C77-AD1D-36E8C3B3516A}" presName="vert0" presStyleCnt="0">
        <dgm:presLayoutVars>
          <dgm:dir/>
          <dgm:animOne val="branch"/>
          <dgm:animLvl val="lvl"/>
        </dgm:presLayoutVars>
      </dgm:prSet>
      <dgm:spPr/>
    </dgm:pt>
    <dgm:pt modelId="{BDE2656B-7196-4FD3-933B-CDA00125A457}" type="pres">
      <dgm:prSet presAssocID="{8ABD0ED8-0650-44C0-A529-9D364A0C9244}" presName="thickLine" presStyleLbl="alignNode1" presStyleIdx="0" presStyleCnt="7"/>
      <dgm:spPr/>
    </dgm:pt>
    <dgm:pt modelId="{8E5E0E64-713F-4ED0-AC19-BD25240ACA2E}" type="pres">
      <dgm:prSet presAssocID="{8ABD0ED8-0650-44C0-A529-9D364A0C9244}" presName="horz1" presStyleCnt="0"/>
      <dgm:spPr/>
    </dgm:pt>
    <dgm:pt modelId="{99A242C2-4E1A-4790-8FAC-E37D03FA7037}" type="pres">
      <dgm:prSet presAssocID="{8ABD0ED8-0650-44C0-A529-9D364A0C9244}" presName="tx1" presStyleLbl="revTx" presStyleIdx="0" presStyleCnt="7"/>
      <dgm:spPr/>
    </dgm:pt>
    <dgm:pt modelId="{B34802FF-81F4-4ACB-A69D-339D967184E4}" type="pres">
      <dgm:prSet presAssocID="{8ABD0ED8-0650-44C0-A529-9D364A0C9244}" presName="vert1" presStyleCnt="0"/>
      <dgm:spPr/>
    </dgm:pt>
    <dgm:pt modelId="{70754FCB-E889-42C7-8E94-AE6F32351955}" type="pres">
      <dgm:prSet presAssocID="{CB1642E9-8810-4919-B9E4-098D5D23E7C2}" presName="thickLine" presStyleLbl="alignNode1" presStyleIdx="1" presStyleCnt="7"/>
      <dgm:spPr/>
    </dgm:pt>
    <dgm:pt modelId="{11BC66C6-6FC9-4BC7-AD76-F9CD26651948}" type="pres">
      <dgm:prSet presAssocID="{CB1642E9-8810-4919-B9E4-098D5D23E7C2}" presName="horz1" presStyleCnt="0"/>
      <dgm:spPr/>
    </dgm:pt>
    <dgm:pt modelId="{585CF35F-B364-4799-8933-E74D62CF0F48}" type="pres">
      <dgm:prSet presAssocID="{CB1642E9-8810-4919-B9E4-098D5D23E7C2}" presName="tx1" presStyleLbl="revTx" presStyleIdx="1" presStyleCnt="7"/>
      <dgm:spPr/>
    </dgm:pt>
    <dgm:pt modelId="{123B781B-C29D-4B9C-B99D-75BEE412303E}" type="pres">
      <dgm:prSet presAssocID="{CB1642E9-8810-4919-B9E4-098D5D23E7C2}" presName="vert1" presStyleCnt="0"/>
      <dgm:spPr/>
    </dgm:pt>
    <dgm:pt modelId="{A17AD563-9B75-4D7D-A6D8-5C49C9B970A1}" type="pres">
      <dgm:prSet presAssocID="{F37D588C-FDB1-49A0-978F-824521E0CAA6}" presName="thickLine" presStyleLbl="alignNode1" presStyleIdx="2" presStyleCnt="7"/>
      <dgm:spPr/>
    </dgm:pt>
    <dgm:pt modelId="{7079606E-194D-4EDF-A1F2-DE29B7068F30}" type="pres">
      <dgm:prSet presAssocID="{F37D588C-FDB1-49A0-978F-824521E0CAA6}" presName="horz1" presStyleCnt="0"/>
      <dgm:spPr/>
    </dgm:pt>
    <dgm:pt modelId="{4D2AE303-9236-41D6-A0CF-62E79555C260}" type="pres">
      <dgm:prSet presAssocID="{F37D588C-FDB1-49A0-978F-824521E0CAA6}" presName="tx1" presStyleLbl="revTx" presStyleIdx="2" presStyleCnt="7"/>
      <dgm:spPr/>
    </dgm:pt>
    <dgm:pt modelId="{B7C608F8-6479-4F28-840F-08A505EE1343}" type="pres">
      <dgm:prSet presAssocID="{F37D588C-FDB1-49A0-978F-824521E0CAA6}" presName="vert1" presStyleCnt="0"/>
      <dgm:spPr/>
    </dgm:pt>
    <dgm:pt modelId="{77317C60-E643-4726-9868-8510C8540E7C}" type="pres">
      <dgm:prSet presAssocID="{89B816E1-C417-432D-AC23-AB7690BAB206}" presName="thickLine" presStyleLbl="alignNode1" presStyleIdx="3" presStyleCnt="7"/>
      <dgm:spPr/>
    </dgm:pt>
    <dgm:pt modelId="{ADA1E191-BAFA-47C3-801A-A1AA0C8A1CA5}" type="pres">
      <dgm:prSet presAssocID="{89B816E1-C417-432D-AC23-AB7690BAB206}" presName="horz1" presStyleCnt="0"/>
      <dgm:spPr/>
    </dgm:pt>
    <dgm:pt modelId="{6A579A56-89BF-40BE-A4FB-02993E7671E7}" type="pres">
      <dgm:prSet presAssocID="{89B816E1-C417-432D-AC23-AB7690BAB206}" presName="tx1" presStyleLbl="revTx" presStyleIdx="3" presStyleCnt="7"/>
      <dgm:spPr/>
    </dgm:pt>
    <dgm:pt modelId="{1E9B0174-1897-43E8-9E52-F70CB6C889CB}" type="pres">
      <dgm:prSet presAssocID="{89B816E1-C417-432D-AC23-AB7690BAB206}" presName="vert1" presStyleCnt="0"/>
      <dgm:spPr/>
    </dgm:pt>
    <dgm:pt modelId="{B6CC09F5-0D94-49A7-9682-CF8A5F7EC22D}" type="pres">
      <dgm:prSet presAssocID="{156330B6-1FED-40A0-B67F-C6355A8C19DC}" presName="thickLine" presStyleLbl="alignNode1" presStyleIdx="4" presStyleCnt="7"/>
      <dgm:spPr/>
    </dgm:pt>
    <dgm:pt modelId="{4B45799C-DD8E-4EE4-ACBC-AD87C2851D4C}" type="pres">
      <dgm:prSet presAssocID="{156330B6-1FED-40A0-B67F-C6355A8C19DC}" presName="horz1" presStyleCnt="0"/>
      <dgm:spPr/>
    </dgm:pt>
    <dgm:pt modelId="{3C5BAC0E-4E86-41AB-AC5E-B7F896698CA8}" type="pres">
      <dgm:prSet presAssocID="{156330B6-1FED-40A0-B67F-C6355A8C19DC}" presName="tx1" presStyleLbl="revTx" presStyleIdx="4" presStyleCnt="7"/>
      <dgm:spPr/>
    </dgm:pt>
    <dgm:pt modelId="{2F54559D-7A93-4345-AD74-4DEFA8F08511}" type="pres">
      <dgm:prSet presAssocID="{156330B6-1FED-40A0-B67F-C6355A8C19DC}" presName="vert1" presStyleCnt="0"/>
      <dgm:spPr/>
    </dgm:pt>
    <dgm:pt modelId="{BA358902-E432-4201-82FE-A540AFC8BF8A}" type="pres">
      <dgm:prSet presAssocID="{CE1520B2-4777-4547-BB67-2A1BE83E2E00}" presName="thickLine" presStyleLbl="alignNode1" presStyleIdx="5" presStyleCnt="7"/>
      <dgm:spPr/>
    </dgm:pt>
    <dgm:pt modelId="{592E9822-8BDA-448E-A6FB-6F1836F0AFB2}" type="pres">
      <dgm:prSet presAssocID="{CE1520B2-4777-4547-BB67-2A1BE83E2E00}" presName="horz1" presStyleCnt="0"/>
      <dgm:spPr/>
    </dgm:pt>
    <dgm:pt modelId="{7EABF2C9-6047-4CB8-B02D-EB46DD654A51}" type="pres">
      <dgm:prSet presAssocID="{CE1520B2-4777-4547-BB67-2A1BE83E2E00}" presName="tx1" presStyleLbl="revTx" presStyleIdx="5" presStyleCnt="7"/>
      <dgm:spPr/>
    </dgm:pt>
    <dgm:pt modelId="{17B087D9-A4B9-4CDA-B59E-4A83E1FA2932}" type="pres">
      <dgm:prSet presAssocID="{CE1520B2-4777-4547-BB67-2A1BE83E2E00}" presName="vert1" presStyleCnt="0"/>
      <dgm:spPr/>
    </dgm:pt>
    <dgm:pt modelId="{BD3ED9AA-B9FB-40A5-B32D-0833F62B577C}" type="pres">
      <dgm:prSet presAssocID="{D6061354-3AA6-4A67-9D5E-CF32F6A7AA82}" presName="thickLine" presStyleLbl="alignNode1" presStyleIdx="6" presStyleCnt="7"/>
      <dgm:spPr/>
    </dgm:pt>
    <dgm:pt modelId="{0E296D2D-0814-4DCD-9535-F4C36BE55600}" type="pres">
      <dgm:prSet presAssocID="{D6061354-3AA6-4A67-9D5E-CF32F6A7AA82}" presName="horz1" presStyleCnt="0"/>
      <dgm:spPr/>
    </dgm:pt>
    <dgm:pt modelId="{678F4FB2-A246-4310-85A1-2101F0AD7E9A}" type="pres">
      <dgm:prSet presAssocID="{D6061354-3AA6-4A67-9D5E-CF32F6A7AA82}" presName="tx1" presStyleLbl="revTx" presStyleIdx="6" presStyleCnt="7"/>
      <dgm:spPr/>
    </dgm:pt>
    <dgm:pt modelId="{63960347-22F4-4E49-8D1C-073B1609F633}" type="pres">
      <dgm:prSet presAssocID="{D6061354-3AA6-4A67-9D5E-CF32F6A7AA82}" presName="vert1" presStyleCnt="0"/>
      <dgm:spPr/>
    </dgm:pt>
  </dgm:ptLst>
  <dgm:cxnLst>
    <dgm:cxn modelId="{6DD7D121-0EC0-4AF0-AE69-7A9ED0BD59DE}" type="presOf" srcId="{F37D588C-FDB1-49A0-978F-824521E0CAA6}" destId="{4D2AE303-9236-41D6-A0CF-62E79555C260}" srcOrd="0" destOrd="0" presId="urn:microsoft.com/office/officeart/2008/layout/LinedList"/>
    <dgm:cxn modelId="{4FA1A663-A7FE-4187-BB65-510B8CCD80D7}" srcId="{34947CFA-0115-4C77-AD1D-36E8C3B3516A}" destId="{CE1520B2-4777-4547-BB67-2A1BE83E2E00}" srcOrd="5" destOrd="0" parTransId="{C126323D-C8D2-4F90-90D3-BE7981FFED24}" sibTransId="{575AD27A-743D-493E-8BB4-DF1209DD6339}"/>
    <dgm:cxn modelId="{35257549-DCD6-466A-AB36-ECFFD9454CFF}" type="presOf" srcId="{89B816E1-C417-432D-AC23-AB7690BAB206}" destId="{6A579A56-89BF-40BE-A4FB-02993E7671E7}" srcOrd="0" destOrd="0" presId="urn:microsoft.com/office/officeart/2008/layout/LinedList"/>
    <dgm:cxn modelId="{0949C074-ACBB-4535-8DAA-515F627034FC}" type="presOf" srcId="{CB1642E9-8810-4919-B9E4-098D5D23E7C2}" destId="{585CF35F-B364-4799-8933-E74D62CF0F48}" srcOrd="0" destOrd="0" presId="urn:microsoft.com/office/officeart/2008/layout/LinedList"/>
    <dgm:cxn modelId="{1ED64288-7BC2-42A2-B5A3-2B23C029E40E}" srcId="{34947CFA-0115-4C77-AD1D-36E8C3B3516A}" destId="{89B816E1-C417-432D-AC23-AB7690BAB206}" srcOrd="3" destOrd="0" parTransId="{8B00493B-1DC1-4C74-916B-D48770C13266}" sibTransId="{1A790E14-C138-4A8B-A6AA-0C397C53C28F}"/>
    <dgm:cxn modelId="{4A5B608F-AEF9-439F-9AD9-DFE22310151C}" type="presOf" srcId="{8ABD0ED8-0650-44C0-A529-9D364A0C9244}" destId="{99A242C2-4E1A-4790-8FAC-E37D03FA7037}" srcOrd="0" destOrd="0" presId="urn:microsoft.com/office/officeart/2008/layout/LinedList"/>
    <dgm:cxn modelId="{792C93AB-C31D-4727-AA23-62853A95DFA8}" srcId="{34947CFA-0115-4C77-AD1D-36E8C3B3516A}" destId="{F37D588C-FDB1-49A0-978F-824521E0CAA6}" srcOrd="2" destOrd="0" parTransId="{FE7871D6-3056-4584-8BEE-51D8617A470E}" sibTransId="{CFB41759-8A5F-4267-8A7F-4C133C1AE2C5}"/>
    <dgm:cxn modelId="{795F08AC-D519-4BCA-9F18-8B605BF1B6A7}" srcId="{34947CFA-0115-4C77-AD1D-36E8C3B3516A}" destId="{156330B6-1FED-40A0-B67F-C6355A8C19DC}" srcOrd="4" destOrd="0" parTransId="{54B44E16-9C22-4077-9496-EB01D30FED9D}" sibTransId="{A8EE9A45-0914-4E2C-A6A3-2EDF81A74ED8}"/>
    <dgm:cxn modelId="{B0D7D3BF-4F8F-4E15-B6E1-177449C301F8}" type="presOf" srcId="{34947CFA-0115-4C77-AD1D-36E8C3B3516A}" destId="{604C42A9-9F28-4A26-B182-209BC1DE622B}" srcOrd="0" destOrd="0" presId="urn:microsoft.com/office/officeart/2008/layout/LinedList"/>
    <dgm:cxn modelId="{69C3ECD7-F4FF-4126-B1E4-75D4AC31944D}" type="presOf" srcId="{CE1520B2-4777-4547-BB67-2A1BE83E2E00}" destId="{7EABF2C9-6047-4CB8-B02D-EB46DD654A51}" srcOrd="0" destOrd="0" presId="urn:microsoft.com/office/officeart/2008/layout/LinedList"/>
    <dgm:cxn modelId="{A4C741D9-2D1D-4DE0-83E3-C3381828B6B3}" srcId="{34947CFA-0115-4C77-AD1D-36E8C3B3516A}" destId="{8ABD0ED8-0650-44C0-A529-9D364A0C9244}" srcOrd="0" destOrd="0" parTransId="{52AF92C1-FEB4-4691-A20B-4AF99BD68468}" sibTransId="{633CF55C-FFBB-4F23-9A4E-8FAD4F137DD6}"/>
    <dgm:cxn modelId="{5B53D3D9-7E73-4255-A471-49130B9D6B15}" srcId="{34947CFA-0115-4C77-AD1D-36E8C3B3516A}" destId="{CB1642E9-8810-4919-B9E4-098D5D23E7C2}" srcOrd="1" destOrd="0" parTransId="{3DBB6E82-71BD-4144-A902-0731A21AA66A}" sibTransId="{70BC4DBF-8491-44DB-94EF-8D3CC3B74DB7}"/>
    <dgm:cxn modelId="{E07E60F1-197D-4837-BBBD-19462901AF8C}" srcId="{34947CFA-0115-4C77-AD1D-36E8C3B3516A}" destId="{D6061354-3AA6-4A67-9D5E-CF32F6A7AA82}" srcOrd="6" destOrd="0" parTransId="{40ACE810-4260-4087-93C0-A4C819429D22}" sibTransId="{E89AD318-6E0D-4155-BA1E-9DA5C2C80E56}"/>
    <dgm:cxn modelId="{F837A8F2-C4B3-4E47-B016-F8B314925C61}" type="presOf" srcId="{D6061354-3AA6-4A67-9D5E-CF32F6A7AA82}" destId="{678F4FB2-A246-4310-85A1-2101F0AD7E9A}" srcOrd="0" destOrd="0" presId="urn:microsoft.com/office/officeart/2008/layout/LinedList"/>
    <dgm:cxn modelId="{2A032EF9-0E4F-4FFC-B648-003F18C114D7}" type="presOf" srcId="{156330B6-1FED-40A0-B67F-C6355A8C19DC}" destId="{3C5BAC0E-4E86-41AB-AC5E-B7F896698CA8}" srcOrd="0" destOrd="0" presId="urn:microsoft.com/office/officeart/2008/layout/LinedList"/>
    <dgm:cxn modelId="{4D50A46A-9AF2-44A0-86A4-2258EFD311D9}" type="presParOf" srcId="{604C42A9-9F28-4A26-B182-209BC1DE622B}" destId="{BDE2656B-7196-4FD3-933B-CDA00125A457}" srcOrd="0" destOrd="0" presId="urn:microsoft.com/office/officeart/2008/layout/LinedList"/>
    <dgm:cxn modelId="{1BE328CD-497E-4F5D-A8B6-47D7370395A6}" type="presParOf" srcId="{604C42A9-9F28-4A26-B182-209BC1DE622B}" destId="{8E5E0E64-713F-4ED0-AC19-BD25240ACA2E}" srcOrd="1" destOrd="0" presId="urn:microsoft.com/office/officeart/2008/layout/LinedList"/>
    <dgm:cxn modelId="{C2ED9C97-9044-445A-99CC-F75FC2E66A5F}" type="presParOf" srcId="{8E5E0E64-713F-4ED0-AC19-BD25240ACA2E}" destId="{99A242C2-4E1A-4790-8FAC-E37D03FA7037}" srcOrd="0" destOrd="0" presId="urn:microsoft.com/office/officeart/2008/layout/LinedList"/>
    <dgm:cxn modelId="{FB742761-C4B1-4A56-AD69-7E40A1CA43FC}" type="presParOf" srcId="{8E5E0E64-713F-4ED0-AC19-BD25240ACA2E}" destId="{B34802FF-81F4-4ACB-A69D-339D967184E4}" srcOrd="1" destOrd="0" presId="urn:microsoft.com/office/officeart/2008/layout/LinedList"/>
    <dgm:cxn modelId="{C9572369-E9F0-44D9-943C-81296116B069}" type="presParOf" srcId="{604C42A9-9F28-4A26-B182-209BC1DE622B}" destId="{70754FCB-E889-42C7-8E94-AE6F32351955}" srcOrd="2" destOrd="0" presId="urn:microsoft.com/office/officeart/2008/layout/LinedList"/>
    <dgm:cxn modelId="{AF853C90-1EBC-4CEB-91DF-92D36839B95E}" type="presParOf" srcId="{604C42A9-9F28-4A26-B182-209BC1DE622B}" destId="{11BC66C6-6FC9-4BC7-AD76-F9CD26651948}" srcOrd="3" destOrd="0" presId="urn:microsoft.com/office/officeart/2008/layout/LinedList"/>
    <dgm:cxn modelId="{AE76F418-1A35-49F4-8522-E5C3BC0AEAE7}" type="presParOf" srcId="{11BC66C6-6FC9-4BC7-AD76-F9CD26651948}" destId="{585CF35F-B364-4799-8933-E74D62CF0F48}" srcOrd="0" destOrd="0" presId="urn:microsoft.com/office/officeart/2008/layout/LinedList"/>
    <dgm:cxn modelId="{78254C25-6376-43F6-8855-ACFE1CB45F90}" type="presParOf" srcId="{11BC66C6-6FC9-4BC7-AD76-F9CD26651948}" destId="{123B781B-C29D-4B9C-B99D-75BEE412303E}" srcOrd="1" destOrd="0" presId="urn:microsoft.com/office/officeart/2008/layout/LinedList"/>
    <dgm:cxn modelId="{B40197D7-4DEE-42CA-AA9B-44CCBD83A689}" type="presParOf" srcId="{604C42A9-9F28-4A26-B182-209BC1DE622B}" destId="{A17AD563-9B75-4D7D-A6D8-5C49C9B970A1}" srcOrd="4" destOrd="0" presId="urn:microsoft.com/office/officeart/2008/layout/LinedList"/>
    <dgm:cxn modelId="{98C9F7B2-E6F0-48EF-8B48-4C077C0D9D1B}" type="presParOf" srcId="{604C42A9-9F28-4A26-B182-209BC1DE622B}" destId="{7079606E-194D-4EDF-A1F2-DE29B7068F30}" srcOrd="5" destOrd="0" presId="urn:microsoft.com/office/officeart/2008/layout/LinedList"/>
    <dgm:cxn modelId="{FBA2DAD4-BC20-450C-B350-F6825FEFDF29}" type="presParOf" srcId="{7079606E-194D-4EDF-A1F2-DE29B7068F30}" destId="{4D2AE303-9236-41D6-A0CF-62E79555C260}" srcOrd="0" destOrd="0" presId="urn:microsoft.com/office/officeart/2008/layout/LinedList"/>
    <dgm:cxn modelId="{A273249C-C9C7-4E40-B7AC-710B4470606A}" type="presParOf" srcId="{7079606E-194D-4EDF-A1F2-DE29B7068F30}" destId="{B7C608F8-6479-4F28-840F-08A505EE1343}" srcOrd="1" destOrd="0" presId="urn:microsoft.com/office/officeart/2008/layout/LinedList"/>
    <dgm:cxn modelId="{082AE0E1-FDC2-4A4D-8978-88978AB5BBB0}" type="presParOf" srcId="{604C42A9-9F28-4A26-B182-209BC1DE622B}" destId="{77317C60-E643-4726-9868-8510C8540E7C}" srcOrd="6" destOrd="0" presId="urn:microsoft.com/office/officeart/2008/layout/LinedList"/>
    <dgm:cxn modelId="{45F64084-35CA-46EB-B3BD-622AC95648D5}" type="presParOf" srcId="{604C42A9-9F28-4A26-B182-209BC1DE622B}" destId="{ADA1E191-BAFA-47C3-801A-A1AA0C8A1CA5}" srcOrd="7" destOrd="0" presId="urn:microsoft.com/office/officeart/2008/layout/LinedList"/>
    <dgm:cxn modelId="{136589B1-ABF3-4971-AAF9-722E1B0C7CDB}" type="presParOf" srcId="{ADA1E191-BAFA-47C3-801A-A1AA0C8A1CA5}" destId="{6A579A56-89BF-40BE-A4FB-02993E7671E7}" srcOrd="0" destOrd="0" presId="urn:microsoft.com/office/officeart/2008/layout/LinedList"/>
    <dgm:cxn modelId="{B0C46D94-90FA-4296-9FD3-2366598DF351}" type="presParOf" srcId="{ADA1E191-BAFA-47C3-801A-A1AA0C8A1CA5}" destId="{1E9B0174-1897-43E8-9E52-F70CB6C889CB}" srcOrd="1" destOrd="0" presId="urn:microsoft.com/office/officeart/2008/layout/LinedList"/>
    <dgm:cxn modelId="{23E0EB25-BC0B-446A-ACD2-6D59B59C833C}" type="presParOf" srcId="{604C42A9-9F28-4A26-B182-209BC1DE622B}" destId="{B6CC09F5-0D94-49A7-9682-CF8A5F7EC22D}" srcOrd="8" destOrd="0" presId="urn:microsoft.com/office/officeart/2008/layout/LinedList"/>
    <dgm:cxn modelId="{6649377A-3FDE-4C2D-917A-1BB200553439}" type="presParOf" srcId="{604C42A9-9F28-4A26-B182-209BC1DE622B}" destId="{4B45799C-DD8E-4EE4-ACBC-AD87C2851D4C}" srcOrd="9" destOrd="0" presId="urn:microsoft.com/office/officeart/2008/layout/LinedList"/>
    <dgm:cxn modelId="{07860B68-F350-409E-A869-63DED1D588C1}" type="presParOf" srcId="{4B45799C-DD8E-4EE4-ACBC-AD87C2851D4C}" destId="{3C5BAC0E-4E86-41AB-AC5E-B7F896698CA8}" srcOrd="0" destOrd="0" presId="urn:microsoft.com/office/officeart/2008/layout/LinedList"/>
    <dgm:cxn modelId="{B84C961F-8793-417F-B15C-DDD302E51B65}" type="presParOf" srcId="{4B45799C-DD8E-4EE4-ACBC-AD87C2851D4C}" destId="{2F54559D-7A93-4345-AD74-4DEFA8F08511}" srcOrd="1" destOrd="0" presId="urn:microsoft.com/office/officeart/2008/layout/LinedList"/>
    <dgm:cxn modelId="{16E59C6E-12A4-4A00-8682-800DCAA45F5E}" type="presParOf" srcId="{604C42A9-9F28-4A26-B182-209BC1DE622B}" destId="{BA358902-E432-4201-82FE-A540AFC8BF8A}" srcOrd="10" destOrd="0" presId="urn:microsoft.com/office/officeart/2008/layout/LinedList"/>
    <dgm:cxn modelId="{5B762FA4-E655-428D-9590-928EE84166F9}" type="presParOf" srcId="{604C42A9-9F28-4A26-B182-209BC1DE622B}" destId="{592E9822-8BDA-448E-A6FB-6F1836F0AFB2}" srcOrd="11" destOrd="0" presId="urn:microsoft.com/office/officeart/2008/layout/LinedList"/>
    <dgm:cxn modelId="{DAD068CB-BFEE-4467-BECE-3A775268160F}" type="presParOf" srcId="{592E9822-8BDA-448E-A6FB-6F1836F0AFB2}" destId="{7EABF2C9-6047-4CB8-B02D-EB46DD654A51}" srcOrd="0" destOrd="0" presId="urn:microsoft.com/office/officeart/2008/layout/LinedList"/>
    <dgm:cxn modelId="{87B483E9-1824-4CAA-8F36-92F8B0EB6124}" type="presParOf" srcId="{592E9822-8BDA-448E-A6FB-6F1836F0AFB2}" destId="{17B087D9-A4B9-4CDA-B59E-4A83E1FA2932}" srcOrd="1" destOrd="0" presId="urn:microsoft.com/office/officeart/2008/layout/LinedList"/>
    <dgm:cxn modelId="{642D31E6-A766-4C10-9C55-115810CFC9E1}" type="presParOf" srcId="{604C42A9-9F28-4A26-B182-209BC1DE622B}" destId="{BD3ED9AA-B9FB-40A5-B32D-0833F62B577C}" srcOrd="12" destOrd="0" presId="urn:microsoft.com/office/officeart/2008/layout/LinedList"/>
    <dgm:cxn modelId="{3D7BDA4D-8E9D-47F5-B65C-7036D0219C30}" type="presParOf" srcId="{604C42A9-9F28-4A26-B182-209BC1DE622B}" destId="{0E296D2D-0814-4DCD-9535-F4C36BE55600}" srcOrd="13" destOrd="0" presId="urn:microsoft.com/office/officeart/2008/layout/LinedList"/>
    <dgm:cxn modelId="{E7B661C8-7260-47FE-9AC0-88E3F0DA5A65}" type="presParOf" srcId="{0E296D2D-0814-4DCD-9535-F4C36BE55600}" destId="{678F4FB2-A246-4310-85A1-2101F0AD7E9A}" srcOrd="0" destOrd="0" presId="urn:microsoft.com/office/officeart/2008/layout/LinedList"/>
    <dgm:cxn modelId="{78A96498-3E43-4218-8ED4-F7E77B4B026B}" type="presParOf" srcId="{0E296D2D-0814-4DCD-9535-F4C36BE55600}" destId="{63960347-22F4-4E49-8D1C-073B1609F63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2656B-7196-4FD3-933B-CDA00125A457}">
      <dsp:nvSpPr>
        <dsp:cNvPr id="0" name=""/>
        <dsp:cNvSpPr/>
      </dsp:nvSpPr>
      <dsp:spPr>
        <a:xfrm>
          <a:off x="0" y="762"/>
          <a:ext cx="9020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A242C2-4E1A-4790-8FAC-E37D03FA7037}">
      <dsp:nvSpPr>
        <dsp:cNvPr id="0" name=""/>
        <dsp:cNvSpPr/>
      </dsp:nvSpPr>
      <dsp:spPr>
        <a:xfrm>
          <a:off x="0" y="762"/>
          <a:ext cx="9020536" cy="8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Barriers to receiving Mental Health Care:</a:t>
          </a:r>
        </a:p>
      </dsp:txBody>
      <dsp:txXfrm>
        <a:off x="0" y="762"/>
        <a:ext cx="9020536" cy="892334"/>
      </dsp:txXfrm>
    </dsp:sp>
    <dsp:sp modelId="{70754FCB-E889-42C7-8E94-AE6F32351955}">
      <dsp:nvSpPr>
        <dsp:cNvPr id="0" name=""/>
        <dsp:cNvSpPr/>
      </dsp:nvSpPr>
      <dsp:spPr>
        <a:xfrm>
          <a:off x="0" y="893096"/>
          <a:ext cx="9020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5CF35F-B364-4799-8933-E74D62CF0F48}">
      <dsp:nvSpPr>
        <dsp:cNvPr id="0" name=""/>
        <dsp:cNvSpPr/>
      </dsp:nvSpPr>
      <dsp:spPr>
        <a:xfrm>
          <a:off x="0" y="893096"/>
          <a:ext cx="9020536" cy="8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Undersized Work Force</a:t>
          </a:r>
        </a:p>
      </dsp:txBody>
      <dsp:txXfrm>
        <a:off x="0" y="893096"/>
        <a:ext cx="9020536" cy="892334"/>
      </dsp:txXfrm>
    </dsp:sp>
    <dsp:sp modelId="{A17AD563-9B75-4D7D-A6D8-5C49C9B970A1}">
      <dsp:nvSpPr>
        <dsp:cNvPr id="0" name=""/>
        <dsp:cNvSpPr/>
      </dsp:nvSpPr>
      <dsp:spPr>
        <a:xfrm>
          <a:off x="0" y="1785430"/>
          <a:ext cx="9020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2AE303-9236-41D6-A0CF-62E79555C260}">
      <dsp:nvSpPr>
        <dsp:cNvPr id="0" name=""/>
        <dsp:cNvSpPr/>
      </dsp:nvSpPr>
      <dsp:spPr>
        <a:xfrm>
          <a:off x="0" y="1785430"/>
          <a:ext cx="9020536" cy="8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Insufficient Finances to cover costs</a:t>
          </a:r>
        </a:p>
      </dsp:txBody>
      <dsp:txXfrm>
        <a:off x="0" y="1785430"/>
        <a:ext cx="9020536" cy="892334"/>
      </dsp:txXfrm>
    </dsp:sp>
    <dsp:sp modelId="{77317C60-E643-4726-9868-8510C8540E7C}">
      <dsp:nvSpPr>
        <dsp:cNvPr id="0" name=""/>
        <dsp:cNvSpPr/>
      </dsp:nvSpPr>
      <dsp:spPr>
        <a:xfrm>
          <a:off x="0" y="2677764"/>
          <a:ext cx="9020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79A56-89BF-40BE-A4FB-02993E7671E7}">
      <dsp:nvSpPr>
        <dsp:cNvPr id="0" name=""/>
        <dsp:cNvSpPr/>
      </dsp:nvSpPr>
      <dsp:spPr>
        <a:xfrm>
          <a:off x="0" y="2677764"/>
          <a:ext cx="9020536" cy="8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No insurance or limited Coverage</a:t>
          </a:r>
        </a:p>
      </dsp:txBody>
      <dsp:txXfrm>
        <a:off x="0" y="2677764"/>
        <a:ext cx="9020536" cy="892334"/>
      </dsp:txXfrm>
    </dsp:sp>
    <dsp:sp modelId="{B6CC09F5-0D94-49A7-9682-CF8A5F7EC22D}">
      <dsp:nvSpPr>
        <dsp:cNvPr id="0" name=""/>
        <dsp:cNvSpPr/>
      </dsp:nvSpPr>
      <dsp:spPr>
        <a:xfrm>
          <a:off x="0" y="3570099"/>
          <a:ext cx="9020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BAC0E-4E86-41AB-AC5E-B7F896698CA8}">
      <dsp:nvSpPr>
        <dsp:cNvPr id="0" name=""/>
        <dsp:cNvSpPr/>
      </dsp:nvSpPr>
      <dsp:spPr>
        <a:xfrm>
          <a:off x="0" y="3570099"/>
          <a:ext cx="9020536" cy="8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Disconnect between Primay Care and Behavioral Health Systems</a:t>
          </a:r>
        </a:p>
      </dsp:txBody>
      <dsp:txXfrm>
        <a:off x="0" y="3570099"/>
        <a:ext cx="9020536" cy="892334"/>
      </dsp:txXfrm>
    </dsp:sp>
    <dsp:sp modelId="{BA358902-E432-4201-82FE-A540AFC8BF8A}">
      <dsp:nvSpPr>
        <dsp:cNvPr id="0" name=""/>
        <dsp:cNvSpPr/>
      </dsp:nvSpPr>
      <dsp:spPr>
        <a:xfrm>
          <a:off x="0" y="4462433"/>
          <a:ext cx="9020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ABF2C9-6047-4CB8-B02D-EB46DD654A51}">
      <dsp:nvSpPr>
        <dsp:cNvPr id="0" name=""/>
        <dsp:cNvSpPr/>
      </dsp:nvSpPr>
      <dsp:spPr>
        <a:xfrm>
          <a:off x="0" y="4462433"/>
          <a:ext cx="9020536" cy="8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Lak of available treatment types:  Inpatient, individual, community etc..</a:t>
          </a:r>
        </a:p>
      </dsp:txBody>
      <dsp:txXfrm>
        <a:off x="0" y="4462433"/>
        <a:ext cx="9020536" cy="892334"/>
      </dsp:txXfrm>
    </dsp:sp>
    <dsp:sp modelId="{BD3ED9AA-B9FB-40A5-B32D-0833F62B577C}">
      <dsp:nvSpPr>
        <dsp:cNvPr id="0" name=""/>
        <dsp:cNvSpPr/>
      </dsp:nvSpPr>
      <dsp:spPr>
        <a:xfrm>
          <a:off x="0" y="5354767"/>
          <a:ext cx="9020536"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8F4FB2-A246-4310-85A1-2101F0AD7E9A}">
      <dsp:nvSpPr>
        <dsp:cNvPr id="0" name=""/>
        <dsp:cNvSpPr/>
      </dsp:nvSpPr>
      <dsp:spPr>
        <a:xfrm>
          <a:off x="0" y="5354767"/>
          <a:ext cx="9020536" cy="892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Stigma and lack of education around mental illness </a:t>
          </a:r>
        </a:p>
      </dsp:txBody>
      <dsp:txXfrm>
        <a:off x="0" y="5354767"/>
        <a:ext cx="9020536" cy="8923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9/28/2022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7868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41846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3ED0CC-082F-4160-86E5-0D6041F12778}"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66720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0342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473046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73ED0CC-082F-4160-86E5-0D6041F12778}" type="datetime1">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17012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75574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13989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031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4667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1122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9794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2585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183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44230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9/28/2022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465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73ED0CC-082F-4160-86E5-0D6041F12778}" type="datetime1">
              <a:rPr lang="en-US" smtClean="0"/>
              <a:t>9/28/2022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4197286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sv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sv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3884" y="-45713"/>
            <a:ext cx="11748116" cy="4139741"/>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5149050" y="1673524"/>
            <a:ext cx="5725986" cy="2420504"/>
          </a:xfrm>
        </p:spPr>
        <p:txBody>
          <a:bodyPr>
            <a:normAutofit/>
          </a:bodyPr>
          <a:lstStyle/>
          <a:p>
            <a:pPr algn="l"/>
            <a:r>
              <a:rPr lang="en-US" sz="3600" b="1" dirty="0"/>
              <a:t>MANISTEE COUNTY REGIONAL SUMMIT 2022</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6972714" y="4094028"/>
            <a:ext cx="4648156" cy="2626368"/>
          </a:xfrm>
        </p:spPr>
        <p:txBody>
          <a:bodyPr>
            <a:noAutofit/>
          </a:bodyPr>
          <a:lstStyle/>
          <a:p>
            <a:pPr algn="l">
              <a:spcBef>
                <a:spcPts val="0"/>
              </a:spcBef>
            </a:pPr>
            <a:r>
              <a:rPr lang="en-US" sz="2400" b="1" dirty="0">
                <a:solidFill>
                  <a:schemeClr val="accent1"/>
                </a:solidFill>
              </a:rPr>
              <a:t>Karen Goodman, LMSW </a:t>
            </a:r>
          </a:p>
          <a:p>
            <a:pPr algn="l">
              <a:spcBef>
                <a:spcPts val="0"/>
              </a:spcBef>
            </a:pPr>
            <a:r>
              <a:rPr lang="en-US" sz="2400" b="1" dirty="0">
                <a:solidFill>
                  <a:schemeClr val="accent1"/>
                </a:solidFill>
              </a:rPr>
              <a:t>COO, CWN</a:t>
            </a:r>
          </a:p>
          <a:p>
            <a:pPr algn="l">
              <a:spcBef>
                <a:spcPts val="0"/>
              </a:spcBef>
            </a:pPr>
            <a:endParaRPr lang="en-US" sz="2400" b="1" dirty="0">
              <a:solidFill>
                <a:schemeClr val="accent1"/>
              </a:solidFill>
            </a:endParaRPr>
          </a:p>
          <a:p>
            <a:pPr algn="l">
              <a:spcBef>
                <a:spcPts val="0"/>
              </a:spcBef>
            </a:pPr>
            <a:r>
              <a:rPr lang="en-US" sz="2400" b="1" dirty="0">
                <a:solidFill>
                  <a:schemeClr val="accent1"/>
                </a:solidFill>
              </a:rPr>
              <a:t>Erin Barbus, LMSW  </a:t>
            </a:r>
          </a:p>
          <a:p>
            <a:pPr algn="l">
              <a:spcBef>
                <a:spcPts val="0"/>
              </a:spcBef>
            </a:pPr>
            <a:r>
              <a:rPr lang="en-US" sz="2400" b="1" dirty="0">
                <a:solidFill>
                  <a:schemeClr val="accent1"/>
                </a:solidFill>
              </a:rPr>
              <a:t>Director Clinical Services, CWN</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2412-E3A7-1A52-656A-B8AF59CAAADB}"/>
              </a:ext>
            </a:extLst>
          </p:cNvPr>
          <p:cNvSpPr>
            <a:spLocks noGrp="1"/>
          </p:cNvSpPr>
          <p:nvPr>
            <p:ph type="title"/>
          </p:nvPr>
        </p:nvSpPr>
        <p:spPr>
          <a:xfrm>
            <a:off x="905523" y="390617"/>
            <a:ext cx="10457894" cy="2007071"/>
          </a:xfrm>
        </p:spPr>
        <p:txBody>
          <a:bodyPr>
            <a:normAutofit/>
          </a:bodyPr>
          <a:lstStyle/>
          <a:p>
            <a:r>
              <a:rPr lang="en-US" dirty="0"/>
              <a:t>If there are more people in need of Mental Health Treatment, then why not hire more mental health professionals?</a:t>
            </a:r>
          </a:p>
        </p:txBody>
      </p:sp>
      <p:sp>
        <p:nvSpPr>
          <p:cNvPr id="3" name="Text Placeholder 2">
            <a:extLst>
              <a:ext uri="{FF2B5EF4-FFF2-40B4-BE49-F238E27FC236}">
                <a16:creationId xmlns:a16="http://schemas.microsoft.com/office/drawing/2014/main" id="{B66CD9FF-B139-E982-AFCC-37D7D15B3079}"/>
              </a:ext>
            </a:extLst>
          </p:cNvPr>
          <p:cNvSpPr>
            <a:spLocks noGrp="1"/>
          </p:cNvSpPr>
          <p:nvPr>
            <p:ph type="body" idx="1"/>
          </p:nvPr>
        </p:nvSpPr>
        <p:spPr>
          <a:xfrm>
            <a:off x="2248401" y="2521539"/>
            <a:ext cx="7512916" cy="1828813"/>
          </a:xfrm>
        </p:spPr>
        <p:txBody>
          <a:bodyPr>
            <a:normAutofit lnSpcReduction="10000"/>
          </a:bodyPr>
          <a:lstStyle/>
          <a:p>
            <a:r>
              <a:rPr lang="en-US" sz="2400" dirty="0"/>
              <a:t>Beyond issues for not seeking treatment such as bias, shame, financial insecurity, poverty etc… State/Northern Region is experiencing a significant shortage of Mental Health Professionals. </a:t>
            </a:r>
          </a:p>
        </p:txBody>
      </p:sp>
      <p:sp>
        <p:nvSpPr>
          <p:cNvPr id="4" name="TextBox 3">
            <a:extLst>
              <a:ext uri="{FF2B5EF4-FFF2-40B4-BE49-F238E27FC236}">
                <a16:creationId xmlns:a16="http://schemas.microsoft.com/office/drawing/2014/main" id="{1D24E834-DC91-47DD-347A-2D47FC2ABCA9}"/>
              </a:ext>
            </a:extLst>
          </p:cNvPr>
          <p:cNvSpPr txBox="1"/>
          <p:nvPr/>
        </p:nvSpPr>
        <p:spPr>
          <a:xfrm>
            <a:off x="2248401" y="4460313"/>
            <a:ext cx="8742154" cy="2286716"/>
          </a:xfrm>
          <a:prstGeom prst="rect">
            <a:avLst/>
          </a:prstGeom>
          <a:noFill/>
        </p:spPr>
        <p:txBody>
          <a:bodyPr wrap="square" rtlCol="0">
            <a:spAutoFit/>
          </a:bodyPr>
          <a:lstStyle/>
          <a:p>
            <a:r>
              <a:rPr lang="en-US" sz="2400" dirty="0"/>
              <a:t>An estimated </a:t>
            </a:r>
            <a:r>
              <a:rPr lang="en-US" sz="2400" b="1" dirty="0"/>
              <a:t>149 MILLION AMERICANS, or 45% of the U.S. population live in mental health professional shortage area</a:t>
            </a:r>
          </a:p>
          <a:p>
            <a:r>
              <a:rPr lang="en-US" sz="2400" dirty="0"/>
              <a:t>Manistee and Benzie County ( and most of the Northern part of MI) is an area experiencing shortages in MH providers.  </a:t>
            </a:r>
          </a:p>
        </p:txBody>
      </p:sp>
    </p:spTree>
    <p:extLst>
      <p:ext uri="{BB962C8B-B14F-4D97-AF65-F5344CB8AC3E}">
        <p14:creationId xmlns:p14="http://schemas.microsoft.com/office/powerpoint/2010/main" val="1600136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28F22-8812-18C1-B20C-9B958CF6960E}"/>
              </a:ext>
            </a:extLst>
          </p:cNvPr>
          <p:cNvSpPr txBox="1"/>
          <p:nvPr/>
        </p:nvSpPr>
        <p:spPr>
          <a:xfrm>
            <a:off x="1899821" y="701336"/>
            <a:ext cx="7546020" cy="5078313"/>
          </a:xfrm>
          <a:prstGeom prst="rect">
            <a:avLst/>
          </a:prstGeom>
          <a:noFill/>
        </p:spPr>
        <p:txBody>
          <a:bodyPr wrap="square" rtlCol="0">
            <a:spAutoFit/>
          </a:bodyPr>
          <a:lstStyle/>
          <a:p>
            <a:r>
              <a:rPr lang="en-US" dirty="0"/>
              <a:t>Professional Help is only one piece of recovery from a mental health disorder or substance use disorder.</a:t>
            </a:r>
          </a:p>
          <a:p>
            <a:endParaRPr lang="en-US" dirty="0"/>
          </a:p>
          <a:p>
            <a:r>
              <a:rPr lang="en-US" dirty="0"/>
              <a:t>Our societal practices also impact mental well-being and physical health.  </a:t>
            </a:r>
          </a:p>
          <a:p>
            <a:endParaRPr lang="en-US" dirty="0"/>
          </a:p>
          <a:p>
            <a:pPr marL="285750" indent="-285750">
              <a:buFont typeface="Arial" panose="020B0604020202020204" pitchFamily="34" charset="0"/>
              <a:buChar char="•"/>
            </a:pPr>
            <a:r>
              <a:rPr lang="en-US" dirty="0"/>
              <a:t>Where we live</a:t>
            </a:r>
          </a:p>
          <a:p>
            <a:pPr marL="285750" indent="-285750">
              <a:buFont typeface="Arial" panose="020B0604020202020204" pitchFamily="34" charset="0"/>
              <a:buChar char="•"/>
            </a:pPr>
            <a:r>
              <a:rPr lang="en-US" dirty="0"/>
              <a:t>What type of lifestyle</a:t>
            </a:r>
          </a:p>
          <a:p>
            <a:pPr marL="285750" indent="-285750">
              <a:buFont typeface="Arial" panose="020B0604020202020204" pitchFamily="34" charset="0"/>
              <a:buChar char="•"/>
            </a:pPr>
            <a:r>
              <a:rPr lang="en-US" dirty="0"/>
              <a:t>Levels of stress</a:t>
            </a:r>
          </a:p>
          <a:p>
            <a:pPr marL="285750" indent="-285750">
              <a:buFont typeface="Arial" panose="020B0604020202020204" pitchFamily="34" charset="0"/>
              <a:buChar char="•"/>
            </a:pPr>
            <a:r>
              <a:rPr lang="en-US" dirty="0"/>
              <a:t>Environmental conditions</a:t>
            </a:r>
          </a:p>
          <a:p>
            <a:pPr marL="285750" indent="-285750">
              <a:buFont typeface="Arial" panose="020B0604020202020204" pitchFamily="34" charset="0"/>
              <a:buChar char="•"/>
            </a:pPr>
            <a:r>
              <a:rPr lang="en-US" dirty="0"/>
              <a:t>Supports (family and friends)</a:t>
            </a:r>
          </a:p>
          <a:p>
            <a:pPr marL="285750" indent="-285750">
              <a:buFont typeface="Arial" panose="020B0604020202020204" pitchFamily="34" charset="0"/>
              <a:buChar char="•"/>
            </a:pPr>
            <a:r>
              <a:rPr lang="en-US" dirty="0"/>
              <a:t>Social Supports</a:t>
            </a:r>
          </a:p>
          <a:p>
            <a:pPr marL="285750" indent="-285750">
              <a:buFont typeface="Arial" panose="020B0604020202020204" pitchFamily="34" charset="0"/>
              <a:buChar char="•"/>
            </a:pPr>
            <a:r>
              <a:rPr lang="en-US" dirty="0"/>
              <a:t>Work </a:t>
            </a:r>
          </a:p>
          <a:p>
            <a:pPr marL="285750" indent="-285750">
              <a:buFont typeface="Arial" panose="020B0604020202020204" pitchFamily="34" charset="0"/>
              <a:buChar char="•"/>
            </a:pPr>
            <a:r>
              <a:rPr lang="en-US" dirty="0"/>
              <a:t>Access to health care</a:t>
            </a:r>
          </a:p>
          <a:p>
            <a:r>
              <a:rPr lang="en-US" dirty="0"/>
              <a:t> </a:t>
            </a:r>
          </a:p>
          <a:p>
            <a:r>
              <a:rPr lang="en-US" dirty="0"/>
              <a:t>All these items can impact a person's ability to seek treatment, sustain treatment and recover, and sustain their recovery.</a:t>
            </a:r>
          </a:p>
          <a:p>
            <a:endParaRPr lang="en-US" dirty="0"/>
          </a:p>
        </p:txBody>
      </p:sp>
    </p:spTree>
    <p:extLst>
      <p:ext uri="{BB962C8B-B14F-4D97-AF65-F5344CB8AC3E}">
        <p14:creationId xmlns:p14="http://schemas.microsoft.com/office/powerpoint/2010/main" val="185446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E7D7-5AD0-483D-4FBC-CD332F802CF9}"/>
              </a:ext>
            </a:extLst>
          </p:cNvPr>
          <p:cNvSpPr>
            <a:spLocks noGrp="1"/>
          </p:cNvSpPr>
          <p:nvPr>
            <p:ph type="title"/>
          </p:nvPr>
        </p:nvSpPr>
        <p:spPr>
          <a:xfrm>
            <a:off x="1553593" y="150920"/>
            <a:ext cx="9951020" cy="1754080"/>
          </a:xfrm>
        </p:spPr>
        <p:txBody>
          <a:bodyPr>
            <a:normAutofit/>
          </a:bodyPr>
          <a:lstStyle/>
          <a:p>
            <a:r>
              <a:rPr lang="en-US" dirty="0">
                <a:solidFill>
                  <a:schemeClr val="tx1"/>
                </a:solidFill>
              </a:rPr>
              <a:t>Social Determinants of Health can drastically impact our well-being.</a:t>
            </a:r>
            <a:br>
              <a:rPr lang="en-US" dirty="0">
                <a:solidFill>
                  <a:schemeClr val="tx1"/>
                </a:solidFill>
              </a:rPr>
            </a:br>
            <a:r>
              <a:rPr lang="en-US" dirty="0">
                <a:solidFill>
                  <a:schemeClr val="tx1"/>
                </a:solidFill>
              </a:rPr>
              <a:t>So, what are Social Determinants of Health?</a:t>
            </a:r>
          </a:p>
        </p:txBody>
      </p:sp>
      <p:sp>
        <p:nvSpPr>
          <p:cNvPr id="3" name="Content Placeholder 2">
            <a:extLst>
              <a:ext uri="{FF2B5EF4-FFF2-40B4-BE49-F238E27FC236}">
                <a16:creationId xmlns:a16="http://schemas.microsoft.com/office/drawing/2014/main" id="{B5B6E0F7-FD86-AC6F-6EC9-0703AB3EE4E4}"/>
              </a:ext>
            </a:extLst>
          </p:cNvPr>
          <p:cNvSpPr>
            <a:spLocks noGrp="1"/>
          </p:cNvSpPr>
          <p:nvPr>
            <p:ph idx="1"/>
          </p:nvPr>
        </p:nvSpPr>
        <p:spPr>
          <a:xfrm>
            <a:off x="913795" y="2148396"/>
            <a:ext cx="10353762" cy="4368150"/>
          </a:xfrm>
        </p:spPr>
        <p:txBody>
          <a:bodyPr>
            <a:normAutofit/>
          </a:bodyPr>
          <a:lstStyle/>
          <a:p>
            <a:r>
              <a:rPr lang="en-US" sz="2400" b="1" dirty="0">
                <a:solidFill>
                  <a:schemeClr val="tx1"/>
                </a:solidFill>
              </a:rPr>
              <a:t>The Social Determinants of health significantly impact not only a person's physical health but also their mental health.</a:t>
            </a:r>
          </a:p>
          <a:p>
            <a:pPr lvl="1"/>
            <a:r>
              <a:rPr lang="en-US" sz="1800" b="0" i="0" dirty="0">
                <a:solidFill>
                  <a:schemeClr val="tx1"/>
                </a:solidFill>
                <a:effectLst/>
                <a:latin typeface="Roboto" panose="02000000000000000000" pitchFamily="2" charset="0"/>
              </a:rPr>
              <a:t>Social determinants of health (SDOH) are </a:t>
            </a:r>
            <a:r>
              <a:rPr lang="en-US" sz="1800" b="1" i="0" dirty="0">
                <a:solidFill>
                  <a:schemeClr val="tx1"/>
                </a:solidFill>
                <a:effectLst/>
                <a:latin typeface="Roboto" panose="02000000000000000000" pitchFamily="2" charset="0"/>
              </a:rPr>
              <a:t>conditions in the places where people live, learn, work, and play that affect a wide range of health and quality-of life-risks and outcomes</a:t>
            </a:r>
            <a:r>
              <a:rPr lang="en-US" sz="1800" b="0" i="0" dirty="0">
                <a:solidFill>
                  <a:schemeClr val="tx1"/>
                </a:solidFill>
                <a:effectLst/>
                <a:latin typeface="Roboto" panose="02000000000000000000" pitchFamily="2" charset="0"/>
              </a:rPr>
              <a:t>.</a:t>
            </a:r>
          </a:p>
          <a:p>
            <a:pPr marL="450000" lvl="1" indent="0">
              <a:buNone/>
            </a:pPr>
            <a:endParaRPr lang="en-US" sz="2200" b="1" dirty="0">
              <a:solidFill>
                <a:schemeClr val="tx1"/>
              </a:solidFill>
            </a:endParaRPr>
          </a:p>
          <a:p>
            <a:r>
              <a:rPr lang="en-US" dirty="0">
                <a:solidFill>
                  <a:schemeClr val="tx1"/>
                </a:solidFill>
              </a:rPr>
              <a:t>Addressing the social determinants of mental health is key – mental health issues are often rooted in or exacerbated by societal problems like, homelessness, unemployment, racism, discrimination of any kind, workplace stress, bullying, health and wellness, and  a large factor is insurance or lack of it, environmental conditions, will  all impact a person's ability to seek out mental health services. </a:t>
            </a:r>
          </a:p>
          <a:p>
            <a:pPr marL="36900" indent="0">
              <a:buNone/>
            </a:pPr>
            <a:r>
              <a:rPr lang="en-US" dirty="0">
                <a:solidFill>
                  <a:schemeClr val="tx1"/>
                </a:solidFill>
              </a:rPr>
              <a:t>World Health Organization and CDC can provide you more information on SDH</a:t>
            </a:r>
          </a:p>
        </p:txBody>
      </p:sp>
    </p:spTree>
    <p:extLst>
      <p:ext uri="{BB962C8B-B14F-4D97-AF65-F5344CB8AC3E}">
        <p14:creationId xmlns:p14="http://schemas.microsoft.com/office/powerpoint/2010/main" val="401092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B6B812-617B-450A-E2DF-F9705094BEA1}"/>
              </a:ext>
            </a:extLst>
          </p:cNvPr>
          <p:cNvSpPr txBox="1"/>
          <p:nvPr/>
        </p:nvSpPr>
        <p:spPr>
          <a:xfrm>
            <a:off x="1695634" y="134869"/>
            <a:ext cx="3329127" cy="954107"/>
          </a:xfrm>
          <a:prstGeom prst="rect">
            <a:avLst/>
          </a:prstGeom>
          <a:noFill/>
        </p:spPr>
        <p:txBody>
          <a:bodyPr wrap="square" rtlCol="0">
            <a:spAutoFit/>
          </a:bodyPr>
          <a:lstStyle/>
          <a:p>
            <a:r>
              <a:rPr lang="en-US" sz="2800" dirty="0"/>
              <a:t>WHAT CAN WE DO?</a:t>
            </a:r>
          </a:p>
        </p:txBody>
      </p:sp>
      <p:sp>
        <p:nvSpPr>
          <p:cNvPr id="3" name="TextBox 2">
            <a:extLst>
              <a:ext uri="{FF2B5EF4-FFF2-40B4-BE49-F238E27FC236}">
                <a16:creationId xmlns:a16="http://schemas.microsoft.com/office/drawing/2014/main" id="{8F44C8B6-C747-57D0-5261-AA0213983C7A}"/>
              </a:ext>
            </a:extLst>
          </p:cNvPr>
          <p:cNvSpPr txBox="1"/>
          <p:nvPr/>
        </p:nvSpPr>
        <p:spPr>
          <a:xfrm>
            <a:off x="1377985" y="1053509"/>
            <a:ext cx="4561176" cy="5386090"/>
          </a:xfrm>
          <a:prstGeom prst="rect">
            <a:avLst/>
          </a:prstGeom>
          <a:noFill/>
          <a:ln>
            <a:solidFill>
              <a:srgbClr val="00B0F0"/>
            </a:solidFill>
          </a:ln>
        </p:spPr>
        <p:txBody>
          <a:bodyPr wrap="square" rtlCol="0">
            <a:spAutoFit/>
          </a:bodyPr>
          <a:lstStyle/>
          <a:p>
            <a:r>
              <a:rPr lang="en-US" sz="2800" dirty="0">
                <a:solidFill>
                  <a:srgbClr val="FF0000"/>
                </a:solidFill>
              </a:rPr>
              <a:t>Mental Well-Being Preventions</a:t>
            </a:r>
          </a:p>
          <a:p>
            <a:pPr marL="285750" indent="-285750">
              <a:buFont typeface="Arial" panose="020B0604020202020204" pitchFamily="34" charset="0"/>
              <a:buChar char="•"/>
            </a:pPr>
            <a:r>
              <a:rPr lang="en-US" sz="2400" dirty="0"/>
              <a:t>Prevent mental disorders from happening in the first place by addressing risk factors (societal approach)</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Early Detection and Treatment of Mental Disorders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Prevent Relapse and associated impacts of mental disorder</a:t>
            </a:r>
          </a:p>
        </p:txBody>
      </p:sp>
      <p:sp>
        <p:nvSpPr>
          <p:cNvPr id="4" name="TextBox 3">
            <a:extLst>
              <a:ext uri="{FF2B5EF4-FFF2-40B4-BE49-F238E27FC236}">
                <a16:creationId xmlns:a16="http://schemas.microsoft.com/office/drawing/2014/main" id="{7CA5140A-F348-4FE7-8408-542360CE6173}"/>
              </a:ext>
            </a:extLst>
          </p:cNvPr>
          <p:cNvSpPr txBox="1"/>
          <p:nvPr/>
        </p:nvSpPr>
        <p:spPr>
          <a:xfrm>
            <a:off x="6096000" y="134869"/>
            <a:ext cx="6004264" cy="6432530"/>
          </a:xfrm>
          <a:prstGeom prst="rect">
            <a:avLst/>
          </a:prstGeom>
          <a:noFill/>
          <a:ln>
            <a:solidFill>
              <a:srgbClr val="00B0F0"/>
            </a:solidFill>
          </a:ln>
        </p:spPr>
        <p:txBody>
          <a:bodyPr wrap="square" rtlCol="0">
            <a:spAutoFit/>
          </a:bodyPr>
          <a:lstStyle/>
          <a:p>
            <a:r>
              <a:rPr lang="en-US" sz="2800" b="1" dirty="0">
                <a:solidFill>
                  <a:srgbClr val="FF0000"/>
                </a:solidFill>
              </a:rPr>
              <a:t>Mental Well-being Promotion</a:t>
            </a:r>
          </a:p>
          <a:p>
            <a:pPr marL="285750" indent="-285750">
              <a:buFont typeface="Arial" panose="020B0604020202020204" pitchFamily="34" charset="0"/>
              <a:buChar char="•"/>
            </a:pPr>
            <a:r>
              <a:rPr lang="en-US" sz="2400" dirty="0"/>
              <a:t>Promote Protective Factors For Mental Well-Being</a:t>
            </a:r>
          </a:p>
          <a:p>
            <a:r>
              <a:rPr lang="en-US" sz="2400" dirty="0"/>
              <a:t>(positive family foundations, health care, employment)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Early Promotion of Metal Well-Being in people with recent reduction in Mental Well-Being</a:t>
            </a:r>
          </a:p>
          <a:p>
            <a:r>
              <a:rPr lang="en-US" sz="2400" dirty="0"/>
              <a:t>(encourage seeking MH treatment instead of criticizing or stigmatizing)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Promote Mental Well-Being in people with longstanding Poor Mental Well-Being (Support treatment programs, make it convenient, customizable, and scalable to meet the need)</a:t>
            </a:r>
          </a:p>
        </p:txBody>
      </p:sp>
    </p:spTree>
    <p:extLst>
      <p:ext uri="{BB962C8B-B14F-4D97-AF65-F5344CB8AC3E}">
        <p14:creationId xmlns:p14="http://schemas.microsoft.com/office/powerpoint/2010/main" val="5185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D869C7-58B9-3625-AD62-60F7CB94F914}"/>
              </a:ext>
            </a:extLst>
          </p:cNvPr>
          <p:cNvSpPr txBox="1"/>
          <p:nvPr/>
        </p:nvSpPr>
        <p:spPr>
          <a:xfrm>
            <a:off x="298881" y="31885"/>
            <a:ext cx="11461071" cy="830997"/>
          </a:xfrm>
          <a:prstGeom prst="rect">
            <a:avLst/>
          </a:prstGeom>
          <a:noFill/>
        </p:spPr>
        <p:txBody>
          <a:bodyPr wrap="square" rtlCol="0">
            <a:spAutoFit/>
          </a:bodyPr>
          <a:lstStyle/>
          <a:p>
            <a:r>
              <a:rPr lang="en-US" sz="2400" dirty="0"/>
              <a:t>NATIONALLY THERE HAS BEEN AN INCREASED NEED FOR MENTAL HEALTH SERVICES AND SUPPORTS POST PANDEMIC</a:t>
            </a:r>
          </a:p>
        </p:txBody>
      </p:sp>
      <p:sp>
        <p:nvSpPr>
          <p:cNvPr id="3" name="TextBox 2">
            <a:extLst>
              <a:ext uri="{FF2B5EF4-FFF2-40B4-BE49-F238E27FC236}">
                <a16:creationId xmlns:a16="http://schemas.microsoft.com/office/drawing/2014/main" id="{9935236F-50F8-17A1-FEE7-C5A120873937}"/>
              </a:ext>
            </a:extLst>
          </p:cNvPr>
          <p:cNvSpPr txBox="1"/>
          <p:nvPr/>
        </p:nvSpPr>
        <p:spPr>
          <a:xfrm>
            <a:off x="142043" y="1447138"/>
            <a:ext cx="11774749" cy="5201424"/>
          </a:xfrm>
          <a:prstGeom prst="rect">
            <a:avLst/>
          </a:prstGeom>
          <a:noFill/>
        </p:spPr>
        <p:txBody>
          <a:bodyPr wrap="square" rtlCol="0">
            <a:spAutoFit/>
          </a:bodyPr>
          <a:lstStyle/>
          <a:p>
            <a:r>
              <a:rPr lang="en-US" dirty="0"/>
              <a:t>WHO FACT SHEET:</a:t>
            </a:r>
          </a:p>
          <a:p>
            <a:endParaRPr lang="en-US" dirty="0"/>
          </a:p>
          <a:p>
            <a:r>
              <a:rPr lang="en-US" dirty="0"/>
              <a:t>1 in every 8 people in the world live with a mental disorder.  Later you will see statistics of 1 in 5 for the United States</a:t>
            </a:r>
          </a:p>
          <a:p>
            <a:r>
              <a:rPr lang="en-US" sz="2000" b="1" dirty="0">
                <a:highlight>
                  <a:srgbClr val="FF0000"/>
                </a:highlight>
              </a:rPr>
              <a:t>1,469,000 adults in Michigan have a mental health condition. That’s more than 7x the population of Grand (NAMI)</a:t>
            </a:r>
          </a:p>
          <a:p>
            <a:endParaRPr lang="en-US" dirty="0">
              <a:highlight>
                <a:srgbClr val="FF0000"/>
              </a:highlight>
            </a:endParaRPr>
          </a:p>
          <a:p>
            <a:r>
              <a:rPr lang="en-US" dirty="0"/>
              <a:t>301 million people in 2019 were living with anxiety disorders including 58 million children and adolescents ( Though I added children and adolescents in this slide the rest of the presentation focuses on adults)  </a:t>
            </a:r>
          </a:p>
          <a:p>
            <a:endParaRPr lang="en-US" dirty="0"/>
          </a:p>
          <a:p>
            <a:r>
              <a:rPr lang="en-US" dirty="0"/>
              <a:t>280 million people in 2019 were living with depression, including 23 million children and adolescents. </a:t>
            </a:r>
          </a:p>
          <a:p>
            <a:r>
              <a:rPr lang="en-US" sz="2000" b="1" dirty="0">
                <a:highlight>
                  <a:srgbClr val="FF0000"/>
                </a:highlight>
              </a:rPr>
              <a:t>In Michigan 119,000 Michiganders aged 12–17 have depression.  (NAMI</a:t>
            </a:r>
            <a:r>
              <a:rPr lang="en-US" dirty="0">
                <a:highlight>
                  <a:srgbClr val="FF0000"/>
                </a:highlight>
              </a:rPr>
              <a:t>)</a:t>
            </a:r>
          </a:p>
          <a:p>
            <a:endParaRPr lang="en-US" dirty="0">
              <a:highlight>
                <a:srgbClr val="FF0000"/>
              </a:highlight>
            </a:endParaRPr>
          </a:p>
          <a:p>
            <a:r>
              <a:rPr lang="en-US" dirty="0"/>
              <a:t> 1 in 300 Persons experience Schizophrenia – that is 24 million worldwide ** significantly lower than both anxiety /depression</a:t>
            </a:r>
          </a:p>
          <a:p>
            <a:r>
              <a:rPr lang="en-US" sz="2000" b="1" dirty="0">
                <a:highlight>
                  <a:srgbClr val="FF0000"/>
                </a:highlight>
              </a:rPr>
              <a:t>In Michigan, 355,000 adults have a serious mental illness</a:t>
            </a:r>
            <a:r>
              <a:rPr lang="en-US" dirty="0">
                <a:highlight>
                  <a:srgbClr val="FF0000"/>
                </a:highlight>
              </a:rPr>
              <a:t>.</a:t>
            </a:r>
          </a:p>
          <a:p>
            <a:r>
              <a:rPr lang="en-US" dirty="0"/>
              <a:t>40 million people, including children and adolescents, were living with conduct-dissocial disorder in 2019. (otherwise known as conduct disorder, or oppositional defiant disorder. (most times these disorders – but not always- develop through childhood)</a:t>
            </a:r>
          </a:p>
          <a:p>
            <a:endParaRPr lang="en-US" dirty="0"/>
          </a:p>
          <a:p>
            <a:pPr algn="r"/>
            <a:r>
              <a:rPr lang="en-US" dirty="0"/>
              <a:t>Institute of Health Metrics and Evaluation. Global Health Data Exchange</a:t>
            </a:r>
          </a:p>
        </p:txBody>
      </p:sp>
    </p:spTree>
    <p:extLst>
      <p:ext uri="{BB962C8B-B14F-4D97-AF65-F5344CB8AC3E}">
        <p14:creationId xmlns:p14="http://schemas.microsoft.com/office/powerpoint/2010/main" val="55797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785355" y="905522"/>
            <a:ext cx="4538124" cy="3320249"/>
          </a:xfrm>
        </p:spPr>
        <p:txBody>
          <a:bodyPr anchor="b">
            <a:noAutofit/>
          </a:bodyPr>
          <a:lstStyle/>
          <a:p>
            <a:pPr algn="ctr"/>
            <a:r>
              <a:rPr lang="en-US" sz="4400" dirty="0">
                <a:solidFill>
                  <a:schemeClr val="tx1"/>
                </a:solidFill>
              </a:rPr>
              <a:t>21% of US adults experienced any mental illness in 2020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7003049" y="507505"/>
            <a:ext cx="4403596" cy="3403107"/>
          </a:xfrm>
        </p:spPr>
        <p:txBody>
          <a:bodyPr anchor="t">
            <a:normAutofit lnSpcReduction="10000"/>
          </a:bodyPr>
          <a:lstStyle/>
          <a:p>
            <a:pPr marL="36900" lvl="0" indent="0">
              <a:buNone/>
            </a:pPr>
            <a:r>
              <a:rPr lang="en-US" sz="2400" dirty="0"/>
              <a:t>National Institute of Mental Illness (NIMI) defines Any Mental Illness (AMI) as a mental, behavioral, or emotional disorder.</a:t>
            </a:r>
          </a:p>
          <a:p>
            <a:pPr marL="36900" lvl="0" indent="0">
              <a:buNone/>
            </a:pPr>
            <a:r>
              <a:rPr lang="en-US" sz="2400" dirty="0"/>
              <a:t>AMI can vary in impact, ranging from no impairment to mile, moderate, and even severe impairment. </a:t>
            </a:r>
          </a:p>
          <a:p>
            <a:endParaRPr lang="en-US" sz="2400" dirty="0"/>
          </a:p>
        </p:txBody>
      </p:sp>
      <p:sp>
        <p:nvSpPr>
          <p:cNvPr id="4" name="TextBox 3">
            <a:extLst>
              <a:ext uri="{FF2B5EF4-FFF2-40B4-BE49-F238E27FC236}">
                <a16:creationId xmlns:a16="http://schemas.microsoft.com/office/drawing/2014/main" id="{F0457411-B649-F139-32C2-07D8D12B0820}"/>
              </a:ext>
            </a:extLst>
          </p:cNvPr>
          <p:cNvSpPr txBox="1"/>
          <p:nvPr/>
        </p:nvSpPr>
        <p:spPr>
          <a:xfrm>
            <a:off x="6862438" y="4107033"/>
            <a:ext cx="4900474" cy="2554545"/>
          </a:xfrm>
          <a:prstGeom prst="rect">
            <a:avLst/>
          </a:prstGeom>
          <a:noFill/>
        </p:spPr>
        <p:txBody>
          <a:bodyPr wrap="square" rtlCol="0">
            <a:spAutoFit/>
          </a:bodyPr>
          <a:lstStyle/>
          <a:p>
            <a:pPr algn="ctr"/>
            <a:r>
              <a:rPr lang="en-US" sz="3200" dirty="0"/>
              <a:t>21 % of U.S. adults equals approximately </a:t>
            </a:r>
          </a:p>
          <a:p>
            <a:pPr algn="ctr"/>
            <a:r>
              <a:rPr lang="en-US" sz="3200" dirty="0"/>
              <a:t>50 million Americans suffered any mental illness in 2020.</a:t>
            </a:r>
          </a:p>
        </p:txBody>
      </p:sp>
    </p:spTree>
    <p:extLst>
      <p:ext uri="{BB962C8B-B14F-4D97-AF65-F5344CB8AC3E}">
        <p14:creationId xmlns:p14="http://schemas.microsoft.com/office/powerpoint/2010/main" val="322023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80FA-4D08-7C62-F9F2-D2CD7A4DE439}"/>
              </a:ext>
            </a:extLst>
          </p:cNvPr>
          <p:cNvSpPr>
            <a:spLocks noGrp="1"/>
          </p:cNvSpPr>
          <p:nvPr>
            <p:ph type="title"/>
          </p:nvPr>
        </p:nvSpPr>
        <p:spPr>
          <a:xfrm>
            <a:off x="1295401" y="858242"/>
            <a:ext cx="9590550" cy="1828813"/>
          </a:xfrm>
        </p:spPr>
        <p:txBody>
          <a:bodyPr>
            <a:normAutofit fontScale="90000"/>
          </a:bodyPr>
          <a:lstStyle/>
          <a:p>
            <a:r>
              <a:rPr lang="en-US" dirty="0"/>
              <a:t>Mental Health Professionals recognized the impact on Mental Health and well-being during Covid.</a:t>
            </a:r>
          </a:p>
        </p:txBody>
      </p:sp>
      <p:sp>
        <p:nvSpPr>
          <p:cNvPr id="3" name="Text Placeholder 2">
            <a:extLst>
              <a:ext uri="{FF2B5EF4-FFF2-40B4-BE49-F238E27FC236}">
                <a16:creationId xmlns:a16="http://schemas.microsoft.com/office/drawing/2014/main" id="{C5C6AEE9-94F5-B3A3-A344-2B1196BCB08F}"/>
              </a:ext>
            </a:extLst>
          </p:cNvPr>
          <p:cNvSpPr>
            <a:spLocks noGrp="1"/>
          </p:cNvSpPr>
          <p:nvPr>
            <p:ph type="body" idx="1"/>
          </p:nvPr>
        </p:nvSpPr>
        <p:spPr>
          <a:xfrm>
            <a:off x="2317072" y="2789498"/>
            <a:ext cx="7705817" cy="3300583"/>
          </a:xfrm>
        </p:spPr>
        <p:txBody>
          <a:bodyPr>
            <a:normAutofit fontScale="92500"/>
          </a:bodyPr>
          <a:lstStyle/>
          <a:p>
            <a:pPr algn="l"/>
            <a:r>
              <a:rPr lang="en-US" sz="2800" dirty="0"/>
              <a:t>The pandemic highlighted the lack of supports, and services readily available to persons experiencing a mental health crisis.</a:t>
            </a:r>
          </a:p>
          <a:p>
            <a:pPr algn="l"/>
            <a:endParaRPr lang="en-US" sz="2800" dirty="0"/>
          </a:p>
          <a:p>
            <a:pPr algn="l"/>
            <a:r>
              <a:rPr lang="en-US" sz="2800" dirty="0"/>
              <a:t>Additionally due to an intense stigma toward mental illness in the U.S. persons had difficulty reaching out to seek help/services.</a:t>
            </a:r>
          </a:p>
          <a:p>
            <a:pPr algn="l"/>
            <a:endParaRPr lang="en-US" sz="2800" dirty="0"/>
          </a:p>
          <a:p>
            <a:pPr algn="l"/>
            <a:endParaRPr lang="en-US" dirty="0"/>
          </a:p>
        </p:txBody>
      </p:sp>
    </p:spTree>
    <p:extLst>
      <p:ext uri="{BB962C8B-B14F-4D97-AF65-F5344CB8AC3E}">
        <p14:creationId xmlns:p14="http://schemas.microsoft.com/office/powerpoint/2010/main" val="130807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AA4F-7F59-AFD5-4A11-175AFAADDD75}"/>
              </a:ext>
            </a:extLst>
          </p:cNvPr>
          <p:cNvSpPr>
            <a:spLocks noGrp="1"/>
          </p:cNvSpPr>
          <p:nvPr>
            <p:ph type="title"/>
          </p:nvPr>
        </p:nvSpPr>
        <p:spPr>
          <a:xfrm>
            <a:off x="1597980" y="204186"/>
            <a:ext cx="10395751" cy="6471822"/>
          </a:xfrm>
        </p:spPr>
        <p:txBody>
          <a:bodyPr>
            <a:normAutofit fontScale="90000"/>
          </a:bodyPr>
          <a:lstStyle/>
          <a:p>
            <a:pPr algn="l"/>
            <a:r>
              <a:rPr lang="en-US" sz="2800" dirty="0"/>
              <a:t>In February 2021, 39.9% of adults in Michigan reported symptoms of anxiety or depression. </a:t>
            </a:r>
            <a:br>
              <a:rPr lang="en-US" sz="2800" dirty="0"/>
            </a:br>
            <a:r>
              <a:rPr lang="en-US" sz="2800" dirty="0"/>
              <a:t>27% were unable to get needed counseling or therapy.</a:t>
            </a:r>
            <a:br>
              <a:rPr lang="en-US" sz="2800" dirty="0"/>
            </a:br>
            <a:br>
              <a:rPr lang="en-US" sz="2800" dirty="0"/>
            </a:br>
            <a:r>
              <a:rPr lang="en-US" sz="2800" dirty="0"/>
              <a:t>Of the 421,000 adults in MI who did not receive needed mental health care</a:t>
            </a:r>
            <a:br>
              <a:rPr lang="en-US" sz="2800" dirty="0"/>
            </a:br>
            <a:r>
              <a:rPr lang="en-US" sz="2800" dirty="0"/>
              <a:t>38% di not because of the cost</a:t>
            </a:r>
            <a:br>
              <a:rPr lang="en-US" sz="2800" dirty="0"/>
            </a:br>
            <a:r>
              <a:rPr lang="en-US" sz="2800" dirty="0"/>
              <a:t>5.8% of people in MI are uninsured ( and Covid did not help this)</a:t>
            </a:r>
            <a:br>
              <a:rPr lang="en-US" sz="2800" dirty="0"/>
            </a:br>
            <a:br>
              <a:rPr lang="en-US" sz="2800" dirty="0"/>
            </a:br>
            <a:r>
              <a:rPr lang="en-US" sz="2700" dirty="0"/>
              <a:t>Michiganders are over 5x more likely to be forced out-of-network for mental health care than for primary health care — making it more difficult to find care and less affordable due to higher out-of-pocket costs.   </a:t>
            </a:r>
            <a:br>
              <a:rPr lang="en-US" sz="2700" dirty="0"/>
            </a:br>
            <a:r>
              <a:rPr lang="en-US" sz="2200" dirty="0"/>
              <a:t>THIS IS THE ONGOING FIGHT IN OUR STATE ON PARITY FOR MENTAL HEALTH SERVICES</a:t>
            </a:r>
            <a:br>
              <a:rPr lang="en-US" sz="2200" dirty="0"/>
            </a:br>
            <a:br>
              <a:rPr lang="en-US" sz="2700" dirty="0"/>
            </a:br>
            <a:r>
              <a:rPr lang="en-US" sz="2700" dirty="0"/>
              <a:t>4,224,425 people in MI live in community that does not have enough mental health professionals. </a:t>
            </a:r>
          </a:p>
        </p:txBody>
      </p:sp>
      <p:sp>
        <p:nvSpPr>
          <p:cNvPr id="19" name="Arrow: Right 18">
            <a:extLst>
              <a:ext uri="{FF2B5EF4-FFF2-40B4-BE49-F238E27FC236}">
                <a16:creationId xmlns:a16="http://schemas.microsoft.com/office/drawing/2014/main" id="{1ED40590-E96F-B4AF-9D86-5D762D94745B}"/>
              </a:ext>
            </a:extLst>
          </p:cNvPr>
          <p:cNvSpPr/>
          <p:nvPr/>
        </p:nvSpPr>
        <p:spPr>
          <a:xfrm>
            <a:off x="545973" y="1776157"/>
            <a:ext cx="78123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7FF37F5C-D2AC-101B-2BF0-E3DBF342CE43}"/>
              </a:ext>
            </a:extLst>
          </p:cNvPr>
          <p:cNvSpPr/>
          <p:nvPr/>
        </p:nvSpPr>
        <p:spPr>
          <a:xfrm>
            <a:off x="654727" y="3754458"/>
            <a:ext cx="80786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20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693327-DF8C-2740-5E97-8C3FFBD01F4A}"/>
              </a:ext>
            </a:extLst>
          </p:cNvPr>
          <p:cNvSpPr txBox="1"/>
          <p:nvPr/>
        </p:nvSpPr>
        <p:spPr>
          <a:xfrm>
            <a:off x="1680258" y="151556"/>
            <a:ext cx="8831484" cy="830997"/>
          </a:xfrm>
          <a:prstGeom prst="rect">
            <a:avLst/>
          </a:prstGeom>
          <a:noFill/>
        </p:spPr>
        <p:txBody>
          <a:bodyPr wrap="square" rtlCol="0">
            <a:spAutoFit/>
          </a:bodyPr>
          <a:lstStyle/>
          <a:p>
            <a:pPr algn="ctr"/>
            <a:r>
              <a:rPr lang="en-US" sz="2400" dirty="0"/>
              <a:t>AMERICANS ARE STRUGGLING WITH THEIR </a:t>
            </a:r>
          </a:p>
          <a:p>
            <a:pPr algn="ctr"/>
            <a:r>
              <a:rPr lang="en-US" sz="2400" dirty="0"/>
              <a:t>MENTAL HEALTH</a:t>
            </a:r>
          </a:p>
        </p:txBody>
      </p:sp>
      <p:sp>
        <p:nvSpPr>
          <p:cNvPr id="5" name="Arrow: Pentagon 4">
            <a:extLst>
              <a:ext uri="{FF2B5EF4-FFF2-40B4-BE49-F238E27FC236}">
                <a16:creationId xmlns:a16="http://schemas.microsoft.com/office/drawing/2014/main" id="{4EE0CA92-40BF-465F-8F65-9727613EE375}"/>
              </a:ext>
            </a:extLst>
          </p:cNvPr>
          <p:cNvSpPr/>
          <p:nvPr/>
        </p:nvSpPr>
        <p:spPr>
          <a:xfrm>
            <a:off x="1734835" y="2415328"/>
            <a:ext cx="2127458" cy="484632"/>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39%</a:t>
            </a:r>
          </a:p>
        </p:txBody>
      </p:sp>
      <p:sp>
        <p:nvSpPr>
          <p:cNvPr id="6" name="Arrow: Pentagon 5">
            <a:extLst>
              <a:ext uri="{FF2B5EF4-FFF2-40B4-BE49-F238E27FC236}">
                <a16:creationId xmlns:a16="http://schemas.microsoft.com/office/drawing/2014/main" id="{1BED5024-7CCB-9A06-62B4-ECC4AB6B6101}"/>
              </a:ext>
            </a:extLst>
          </p:cNvPr>
          <p:cNvSpPr/>
          <p:nvPr/>
        </p:nvSpPr>
        <p:spPr>
          <a:xfrm>
            <a:off x="1750269" y="3076923"/>
            <a:ext cx="2129390" cy="484632"/>
          </a:xfrm>
          <a:prstGeom prst="homePlat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30%</a:t>
            </a:r>
          </a:p>
        </p:txBody>
      </p:sp>
      <p:sp>
        <p:nvSpPr>
          <p:cNvPr id="7" name="Arrow: Pentagon 6">
            <a:extLst>
              <a:ext uri="{FF2B5EF4-FFF2-40B4-BE49-F238E27FC236}">
                <a16:creationId xmlns:a16="http://schemas.microsoft.com/office/drawing/2014/main" id="{13EFB5D0-D236-8CF7-F6AB-C98285E6B29B}"/>
              </a:ext>
            </a:extLst>
          </p:cNvPr>
          <p:cNvSpPr/>
          <p:nvPr/>
        </p:nvSpPr>
        <p:spPr>
          <a:xfrm>
            <a:off x="1750270" y="3774434"/>
            <a:ext cx="2129389" cy="484632"/>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28%</a:t>
            </a:r>
          </a:p>
        </p:txBody>
      </p:sp>
      <p:sp>
        <p:nvSpPr>
          <p:cNvPr id="8" name="Arrow: Pentagon 7">
            <a:extLst>
              <a:ext uri="{FF2B5EF4-FFF2-40B4-BE49-F238E27FC236}">
                <a16:creationId xmlns:a16="http://schemas.microsoft.com/office/drawing/2014/main" id="{4242B548-ED18-9A28-62A2-6ED93A6069A1}"/>
              </a:ext>
            </a:extLst>
          </p:cNvPr>
          <p:cNvSpPr/>
          <p:nvPr/>
        </p:nvSpPr>
        <p:spPr>
          <a:xfrm>
            <a:off x="1750270" y="4576231"/>
            <a:ext cx="2129389" cy="484632"/>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26%</a:t>
            </a:r>
          </a:p>
        </p:txBody>
      </p:sp>
      <p:sp>
        <p:nvSpPr>
          <p:cNvPr id="9" name="Arrow: Pentagon 8">
            <a:extLst>
              <a:ext uri="{FF2B5EF4-FFF2-40B4-BE49-F238E27FC236}">
                <a16:creationId xmlns:a16="http://schemas.microsoft.com/office/drawing/2014/main" id="{56ADEE4F-0BF1-0186-01FB-4055B12604AB}"/>
              </a:ext>
            </a:extLst>
          </p:cNvPr>
          <p:cNvSpPr/>
          <p:nvPr/>
        </p:nvSpPr>
        <p:spPr>
          <a:xfrm>
            <a:off x="1750269" y="5309711"/>
            <a:ext cx="2127459"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23%</a:t>
            </a:r>
          </a:p>
        </p:txBody>
      </p:sp>
      <p:sp>
        <p:nvSpPr>
          <p:cNvPr id="10" name="Arrow: Pentagon 9">
            <a:extLst>
              <a:ext uri="{FF2B5EF4-FFF2-40B4-BE49-F238E27FC236}">
                <a16:creationId xmlns:a16="http://schemas.microsoft.com/office/drawing/2014/main" id="{36016DA7-7AE6-8E90-CEE0-8D47C8457137}"/>
              </a:ext>
            </a:extLst>
          </p:cNvPr>
          <p:cNvSpPr/>
          <p:nvPr/>
        </p:nvSpPr>
        <p:spPr>
          <a:xfrm>
            <a:off x="1734835" y="6111508"/>
            <a:ext cx="2127459"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20%</a:t>
            </a:r>
          </a:p>
        </p:txBody>
      </p:sp>
      <p:sp>
        <p:nvSpPr>
          <p:cNvPr id="11" name="TextBox 10">
            <a:extLst>
              <a:ext uri="{FF2B5EF4-FFF2-40B4-BE49-F238E27FC236}">
                <a16:creationId xmlns:a16="http://schemas.microsoft.com/office/drawing/2014/main" id="{E7BB259A-BBA1-B367-4F91-BF778BAF993F}"/>
              </a:ext>
            </a:extLst>
          </p:cNvPr>
          <p:cNvSpPr txBox="1"/>
          <p:nvPr/>
        </p:nvSpPr>
        <p:spPr>
          <a:xfrm>
            <a:off x="1563671" y="1264552"/>
            <a:ext cx="7883158" cy="830997"/>
          </a:xfrm>
          <a:prstGeom prst="rect">
            <a:avLst/>
          </a:prstGeom>
          <a:noFill/>
        </p:spPr>
        <p:txBody>
          <a:bodyPr wrap="square" rtlCol="0">
            <a:spAutoFit/>
          </a:bodyPr>
          <a:lstStyle/>
          <a:p>
            <a:r>
              <a:rPr lang="en-US" sz="2400" dirty="0"/>
              <a:t>Data showed that over the past 12 months that 41% people experienced Anxiety</a:t>
            </a:r>
          </a:p>
        </p:txBody>
      </p:sp>
      <p:sp>
        <p:nvSpPr>
          <p:cNvPr id="12" name="TextBox 11">
            <a:extLst>
              <a:ext uri="{FF2B5EF4-FFF2-40B4-BE49-F238E27FC236}">
                <a16:creationId xmlns:a16="http://schemas.microsoft.com/office/drawing/2014/main" id="{99659F3A-F569-50B4-C874-6B1F624DEA42}"/>
              </a:ext>
            </a:extLst>
          </p:cNvPr>
          <p:cNvSpPr txBox="1"/>
          <p:nvPr/>
        </p:nvSpPr>
        <p:spPr>
          <a:xfrm>
            <a:off x="4271057" y="2344397"/>
            <a:ext cx="4664597" cy="4524315"/>
          </a:xfrm>
          <a:prstGeom prst="rect">
            <a:avLst/>
          </a:prstGeom>
          <a:noFill/>
        </p:spPr>
        <p:txBody>
          <a:bodyPr wrap="square" rtlCol="0">
            <a:spAutoFit/>
          </a:bodyPr>
          <a:lstStyle/>
          <a:p>
            <a:r>
              <a:rPr lang="en-US" sz="2400" dirty="0"/>
              <a:t>Stress (39%)</a:t>
            </a:r>
          </a:p>
          <a:p>
            <a:endParaRPr lang="en-US" sz="2400" dirty="0"/>
          </a:p>
          <a:p>
            <a:r>
              <a:rPr lang="en-US" sz="2400" dirty="0"/>
              <a:t>Depressive Phase (30%)</a:t>
            </a:r>
          </a:p>
          <a:p>
            <a:endParaRPr lang="en-US" sz="2400" dirty="0"/>
          </a:p>
          <a:p>
            <a:r>
              <a:rPr lang="en-US" sz="2400" dirty="0"/>
              <a:t>Loneliness and Social Isolation (28%)</a:t>
            </a:r>
          </a:p>
          <a:p>
            <a:r>
              <a:rPr lang="en-US" sz="2400" dirty="0"/>
              <a:t>Mood Swings (26%)</a:t>
            </a:r>
          </a:p>
          <a:p>
            <a:endParaRPr lang="en-US" sz="2400" dirty="0"/>
          </a:p>
          <a:p>
            <a:r>
              <a:rPr lang="en-US" sz="2400" dirty="0"/>
              <a:t>Phases of Sadness (23%)</a:t>
            </a:r>
          </a:p>
          <a:p>
            <a:endParaRPr lang="en-US" sz="2400" dirty="0"/>
          </a:p>
          <a:p>
            <a:r>
              <a:rPr lang="en-US" sz="2400" dirty="0"/>
              <a:t>Panic Attacks and (20%)</a:t>
            </a:r>
          </a:p>
          <a:p>
            <a:r>
              <a:rPr lang="en-US" sz="2400" dirty="0"/>
              <a:t>Struggle </a:t>
            </a:r>
            <a:r>
              <a:rPr lang="en-US" dirty="0"/>
              <a:t>with Self-Esteem (20%)</a:t>
            </a:r>
          </a:p>
        </p:txBody>
      </p:sp>
      <p:sp>
        <p:nvSpPr>
          <p:cNvPr id="13" name="TextBox 12">
            <a:extLst>
              <a:ext uri="{FF2B5EF4-FFF2-40B4-BE49-F238E27FC236}">
                <a16:creationId xmlns:a16="http://schemas.microsoft.com/office/drawing/2014/main" id="{18E36A71-6286-32AF-C423-90E7A9EC7F9E}"/>
              </a:ext>
            </a:extLst>
          </p:cNvPr>
          <p:cNvSpPr txBox="1"/>
          <p:nvPr/>
        </p:nvSpPr>
        <p:spPr>
          <a:xfrm>
            <a:off x="9560689" y="5633389"/>
            <a:ext cx="1932972" cy="830997"/>
          </a:xfrm>
          <a:prstGeom prst="rect">
            <a:avLst/>
          </a:prstGeom>
          <a:noFill/>
        </p:spPr>
        <p:txBody>
          <a:bodyPr wrap="square" rtlCol="0">
            <a:spAutoFit/>
          </a:bodyPr>
          <a:lstStyle/>
          <a:p>
            <a:r>
              <a:rPr lang="en-US" sz="1600" dirty="0"/>
              <a:t>Study completed between July and August 2021</a:t>
            </a:r>
          </a:p>
        </p:txBody>
      </p:sp>
    </p:spTree>
    <p:extLst>
      <p:ext uri="{BB962C8B-B14F-4D97-AF65-F5344CB8AC3E}">
        <p14:creationId xmlns:p14="http://schemas.microsoft.com/office/powerpoint/2010/main" val="114539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587B2-6620-E6C9-7710-86D3C13EA1B9}"/>
              </a:ext>
            </a:extLst>
          </p:cNvPr>
          <p:cNvSpPr>
            <a:spLocks noGrp="1"/>
          </p:cNvSpPr>
          <p:nvPr>
            <p:ph type="title"/>
          </p:nvPr>
        </p:nvSpPr>
        <p:spPr>
          <a:xfrm>
            <a:off x="3076575" y="609599"/>
            <a:ext cx="8190981" cy="5443959"/>
          </a:xfrm>
        </p:spPr>
        <p:txBody>
          <a:bodyPr>
            <a:normAutofit fontScale="90000"/>
          </a:bodyPr>
          <a:lstStyle/>
          <a:p>
            <a:r>
              <a:rPr lang="en-US" dirty="0"/>
              <a:t>Around 5% of adults reported serious thoughts of suicide (MI that equates to 319,000 – those people who reported)</a:t>
            </a:r>
            <a:br>
              <a:rPr lang="en-US" dirty="0"/>
            </a:br>
            <a:br>
              <a:rPr lang="en-US" dirty="0"/>
            </a:br>
            <a:br>
              <a:rPr lang="en-US" dirty="0"/>
            </a:br>
            <a:r>
              <a:rPr lang="en-US" dirty="0"/>
              <a:t>Rates of adults experiencing </a:t>
            </a:r>
            <a:br>
              <a:rPr lang="en-US" dirty="0"/>
            </a:br>
            <a:r>
              <a:rPr lang="en-US" dirty="0"/>
              <a:t>suicidal ideation </a:t>
            </a:r>
            <a:br>
              <a:rPr lang="en-US" dirty="0"/>
            </a:br>
            <a:r>
              <a:rPr lang="en-US" dirty="0"/>
              <a:t>has increased </a:t>
            </a:r>
            <a:br>
              <a:rPr lang="en-US" dirty="0"/>
            </a:br>
            <a:r>
              <a:rPr lang="en-US" dirty="0"/>
              <a:t>every year since </a:t>
            </a:r>
            <a:br>
              <a:rPr lang="en-US" dirty="0"/>
            </a:br>
            <a:r>
              <a:rPr lang="en-US" dirty="0"/>
              <a:t>2011</a:t>
            </a:r>
          </a:p>
        </p:txBody>
      </p:sp>
      <p:sp>
        <p:nvSpPr>
          <p:cNvPr id="3" name="Arrow: Up 2">
            <a:extLst>
              <a:ext uri="{FF2B5EF4-FFF2-40B4-BE49-F238E27FC236}">
                <a16:creationId xmlns:a16="http://schemas.microsoft.com/office/drawing/2014/main" id="{D8F0DC66-3E1B-07FC-4F7D-3D0AB5145B14}"/>
              </a:ext>
            </a:extLst>
          </p:cNvPr>
          <p:cNvSpPr/>
          <p:nvPr/>
        </p:nvSpPr>
        <p:spPr>
          <a:xfrm>
            <a:off x="1373408" y="2759113"/>
            <a:ext cx="1388962" cy="29708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05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FD047B-7A53-7789-8607-807F53C78C93}"/>
              </a:ext>
            </a:extLst>
          </p:cNvPr>
          <p:cNvSpPr txBox="1"/>
          <p:nvPr/>
        </p:nvSpPr>
        <p:spPr>
          <a:xfrm>
            <a:off x="1514474" y="636260"/>
            <a:ext cx="10602713" cy="6186309"/>
          </a:xfrm>
          <a:prstGeom prst="rect">
            <a:avLst/>
          </a:prstGeom>
          <a:noFill/>
        </p:spPr>
        <p:txBody>
          <a:bodyPr wrap="square" rtlCol="0">
            <a:spAutoFit/>
          </a:bodyPr>
          <a:lstStyle/>
          <a:p>
            <a:pPr marL="285750" indent="-285750">
              <a:buFont typeface="Arial" panose="020B0604020202020204" pitchFamily="34" charset="0"/>
              <a:buChar char="•"/>
            </a:pPr>
            <a:r>
              <a:rPr lang="en-US" dirty="0"/>
              <a:t>1 in 4 people with a serious mental illness has been arrested by the police at some point in their lifetime – leading to over 2 million jail bookings of people with serious mental illness each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heard from our law enforcement representatives as the to crisis that occurs within the jail system.. Not to mention the issues in our State Correctional Facilities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About 2 in 5 adults in jail or prison have a history of mental illness.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7 out of 10 youth in the juvenile system have a mental health condition (this is a serious problem facing juvenile courts as resources are even more scarce)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statistic is questionable, only because of the definition of homeless which does not include living with someone else, sleeping on someone's couch, or living at a motel.  It is reported that 8,638 people are Homeless in MI and 1 in 7 live with a </a:t>
            </a:r>
            <a:r>
              <a:rPr lang="en-US" b="1" i="1" u="sng" dirty="0"/>
              <a:t>serious mental illness</a:t>
            </a:r>
            <a:r>
              <a:rPr lang="en-US" dirty="0"/>
              <a:t>. </a:t>
            </a:r>
          </a:p>
          <a:p>
            <a:endParaRPr lang="en-US" dirty="0"/>
          </a:p>
          <a:p>
            <a:r>
              <a:rPr lang="en-US" dirty="0"/>
              <a:t>ON AVERAGE 1 PERSON IN THE U.S. DIES BY SUICIDE EVERY 11 MINUTES</a:t>
            </a:r>
          </a:p>
          <a:p>
            <a:r>
              <a:rPr lang="en-US" dirty="0"/>
              <a:t>In Michigan 1,548 lives were lost to suicide, and 319,000 adults had thoughts of suicide in the last year.  </a:t>
            </a:r>
          </a:p>
          <a:p>
            <a:endParaRPr lang="en-US" dirty="0"/>
          </a:p>
          <a:p>
            <a:r>
              <a:rPr lang="en-US" dirty="0"/>
              <a:t>All data collected 2021</a:t>
            </a:r>
          </a:p>
          <a:p>
            <a:endParaRPr lang="en-US" dirty="0"/>
          </a:p>
        </p:txBody>
      </p:sp>
      <p:sp>
        <p:nvSpPr>
          <p:cNvPr id="3" name="TextBox 2">
            <a:extLst>
              <a:ext uri="{FF2B5EF4-FFF2-40B4-BE49-F238E27FC236}">
                <a16:creationId xmlns:a16="http://schemas.microsoft.com/office/drawing/2014/main" id="{8468974F-60C7-5F32-C81E-81DBDD917045}"/>
              </a:ext>
            </a:extLst>
          </p:cNvPr>
          <p:cNvSpPr txBox="1"/>
          <p:nvPr/>
        </p:nvSpPr>
        <p:spPr>
          <a:xfrm>
            <a:off x="541537" y="174595"/>
            <a:ext cx="10602713" cy="461665"/>
          </a:xfrm>
          <a:prstGeom prst="rect">
            <a:avLst/>
          </a:prstGeom>
          <a:noFill/>
        </p:spPr>
        <p:txBody>
          <a:bodyPr wrap="square" rtlCol="0">
            <a:spAutoFit/>
          </a:bodyPr>
          <a:lstStyle/>
          <a:p>
            <a:r>
              <a:rPr lang="en-US" sz="2400" dirty="0"/>
              <a:t>Michigan Statistics provided by the National Alliance on Mental Illness</a:t>
            </a:r>
          </a:p>
        </p:txBody>
      </p:sp>
    </p:spTree>
    <p:extLst>
      <p:ext uri="{BB962C8B-B14F-4D97-AF65-F5344CB8AC3E}">
        <p14:creationId xmlns:p14="http://schemas.microsoft.com/office/powerpoint/2010/main" val="261316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Badge New outline">
            <a:extLst>
              <a:ext uri="{FF2B5EF4-FFF2-40B4-BE49-F238E27FC236}">
                <a16:creationId xmlns:a16="http://schemas.microsoft.com/office/drawing/2014/main" id="{BF851434-3ADD-80FE-F8E2-542649FFE9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61641" y="1156248"/>
            <a:ext cx="914400" cy="914400"/>
          </a:xfrm>
          <a:prstGeom prst="rect">
            <a:avLst/>
          </a:prstGeom>
        </p:spPr>
      </p:pic>
      <p:pic>
        <p:nvPicPr>
          <p:cNvPr id="5" name="Graphic 4" descr="Badge New outline">
            <a:extLst>
              <a:ext uri="{FF2B5EF4-FFF2-40B4-BE49-F238E27FC236}">
                <a16:creationId xmlns:a16="http://schemas.microsoft.com/office/drawing/2014/main" id="{FF301961-AFEE-57C3-1CED-36B56CDDBBDE}"/>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261641" y="2009256"/>
            <a:ext cx="914400" cy="914400"/>
          </a:xfrm>
          <a:prstGeom prst="rect">
            <a:avLst/>
          </a:prstGeom>
        </p:spPr>
      </p:pic>
      <p:pic>
        <p:nvPicPr>
          <p:cNvPr id="6" name="Graphic 5" descr="Badge New outline">
            <a:extLst>
              <a:ext uri="{FF2B5EF4-FFF2-40B4-BE49-F238E27FC236}">
                <a16:creationId xmlns:a16="http://schemas.microsoft.com/office/drawing/2014/main" id="{88BB52CE-2798-EF71-093C-64995389D29D}"/>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261641" y="2878863"/>
            <a:ext cx="914400" cy="914400"/>
          </a:xfrm>
          <a:prstGeom prst="rect">
            <a:avLst/>
          </a:prstGeom>
        </p:spPr>
      </p:pic>
      <p:pic>
        <p:nvPicPr>
          <p:cNvPr id="7" name="Graphic 6" descr="Badge New outline">
            <a:extLst>
              <a:ext uri="{FF2B5EF4-FFF2-40B4-BE49-F238E27FC236}">
                <a16:creationId xmlns:a16="http://schemas.microsoft.com/office/drawing/2014/main" id="{4690DD34-269F-1F33-2731-21ACDA734E3D}"/>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261641" y="3807023"/>
            <a:ext cx="914400" cy="914400"/>
          </a:xfrm>
          <a:prstGeom prst="rect">
            <a:avLst/>
          </a:prstGeom>
        </p:spPr>
      </p:pic>
      <p:pic>
        <p:nvPicPr>
          <p:cNvPr id="8" name="Graphic 7" descr="Badge New outline">
            <a:extLst>
              <a:ext uri="{FF2B5EF4-FFF2-40B4-BE49-F238E27FC236}">
                <a16:creationId xmlns:a16="http://schemas.microsoft.com/office/drawing/2014/main" id="{E663604F-F8F7-BC77-ED0B-127BF806FC79}"/>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261641" y="4827608"/>
            <a:ext cx="914400" cy="914400"/>
          </a:xfrm>
          <a:prstGeom prst="rect">
            <a:avLst/>
          </a:prstGeom>
        </p:spPr>
      </p:pic>
      <p:pic>
        <p:nvPicPr>
          <p:cNvPr id="9" name="Graphic 8" descr="Badge New outline">
            <a:extLst>
              <a:ext uri="{FF2B5EF4-FFF2-40B4-BE49-F238E27FC236}">
                <a16:creationId xmlns:a16="http://schemas.microsoft.com/office/drawing/2014/main" id="{A1A74CF8-DD18-52AF-DFBA-936A902C0210}"/>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261641" y="5742008"/>
            <a:ext cx="914400" cy="914400"/>
          </a:xfrm>
          <a:prstGeom prst="rect">
            <a:avLst/>
          </a:prstGeom>
        </p:spPr>
      </p:pic>
      <p:graphicFrame>
        <p:nvGraphicFramePr>
          <p:cNvPr id="11" name="TextBox 1">
            <a:extLst>
              <a:ext uri="{FF2B5EF4-FFF2-40B4-BE49-F238E27FC236}">
                <a16:creationId xmlns:a16="http://schemas.microsoft.com/office/drawing/2014/main" id="{8CA1643A-334F-8A8F-BF92-8CA864D5238C}"/>
              </a:ext>
            </a:extLst>
          </p:cNvPr>
          <p:cNvGraphicFramePr/>
          <p:nvPr/>
        </p:nvGraphicFramePr>
        <p:xfrm>
          <a:off x="2176041" y="302359"/>
          <a:ext cx="9020536" cy="62478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4641618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DAA3013-AB15-4BBA-8D46-C8C427C94BF1}">
  <we:reference id="wa104178141" version="3.1.7.1" store="en-US" storeType="OMEX"/>
  <we:alternateReferences>
    <we:reference id="WA104178141" version="3.1.7.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264</TotalTime>
  <Words>1346</Words>
  <Application>Microsoft Office PowerPoint</Application>
  <PresentationFormat>Widescreen</PresentationFormat>
  <Paragraphs>116</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Roboto</vt:lpstr>
      <vt:lpstr>Wingdings 3</vt:lpstr>
      <vt:lpstr>Wisp</vt:lpstr>
      <vt:lpstr>MANISTEE COUNTY REGIONAL SUMMIT 2022</vt:lpstr>
      <vt:lpstr>PowerPoint Presentation</vt:lpstr>
      <vt:lpstr>21% of US adults experienced any mental illness in 2020 </vt:lpstr>
      <vt:lpstr>Mental Health Professionals recognized the impact on Mental Health and well-being during Covid.</vt:lpstr>
      <vt:lpstr>In February 2021, 39.9% of adults in Michigan reported symptoms of anxiety or depression.  27% were unable to get needed counseling or therapy.  Of the 421,000 adults in MI who did not receive needed mental health care 38% di not because of the cost 5.8% of people in MI are uninsured ( and Covid did not help this)  Michiganders are over 5x more likely to be forced out-of-network for mental health care than for primary health care — making it more difficult to find care and less affordable due to higher out-of-pocket costs.    THIS IS THE ONGOING FIGHT IN OUR STATE ON PARITY FOR MENTAL HEALTH SERVICES  4,224,425 people in MI live in community that does not have enough mental health professionals. </vt:lpstr>
      <vt:lpstr>PowerPoint Presentation</vt:lpstr>
      <vt:lpstr>Around 5% of adults reported serious thoughts of suicide (MI that equates to 319,000 – those people who reported)   Rates of adults experiencing  suicidal ideation  has increased  every year since  2011</vt:lpstr>
      <vt:lpstr>PowerPoint Presentation</vt:lpstr>
      <vt:lpstr>PowerPoint Presentation</vt:lpstr>
      <vt:lpstr>If there are more people in need of Mental Health Treatment, then why not hire more mental health professionals?</vt:lpstr>
      <vt:lpstr>PowerPoint Presentation</vt:lpstr>
      <vt:lpstr>Social Determinants of Health can drastically impact our well-being. So, what are Social Determinants of Health?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MANISTEE COUNTY REGIONAL SUMMIT 2022</dc:title>
  <dc:creator>Karen Goodman</dc:creator>
  <cp:lastModifiedBy>Karen Goodman</cp:lastModifiedBy>
  <cp:revision>3</cp:revision>
  <dcterms:created xsi:type="dcterms:W3CDTF">2022-09-28T12:19:39Z</dcterms:created>
  <dcterms:modified xsi:type="dcterms:W3CDTF">2022-09-28T16:46:30Z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