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6" r:id="rId10"/>
    <p:sldId id="267" r:id="rId11"/>
    <p:sldId id="268" r:id="rId12"/>
    <p:sldId id="264" r:id="rId13"/>
    <p:sldId id="265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02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04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77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97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6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10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0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4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2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9/28/2022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0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C7FE5201-BB98-480C-BADB-207C8F893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4D6F8-15A7-D8C3-2CB2-02492F2CD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07" y="4134848"/>
            <a:ext cx="11147071" cy="200622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dirty="0"/>
              <a:t>Manistee County Truancy/School Resource Deputy</a:t>
            </a:r>
          </a:p>
        </p:txBody>
      </p: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A7A030CB-D662-4E87-B668-9DE9163E9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95090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DCE941F-71E4-B598-76AE-AC8F63251D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01" y="670419"/>
            <a:ext cx="2715264" cy="3076787"/>
          </a:xfrm>
          <a:prstGeom prst="rect">
            <a:avLst/>
          </a:prstGeom>
        </p:spPr>
      </p:pic>
      <p:pic>
        <p:nvPicPr>
          <p:cNvPr id="1026" name="Picture 2" descr="Manistee Intermediate School District - Wikipedia">
            <a:extLst>
              <a:ext uri="{FF2B5EF4-FFF2-40B4-BE49-F238E27FC236}">
                <a16:creationId xmlns:a16="http://schemas.microsoft.com/office/drawing/2014/main" id="{EDF6B654-1C39-79C4-0DD0-5B82F2B5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9624" y="670419"/>
            <a:ext cx="4243844" cy="30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F89C6C02-EDA3-4D0B-9C4E-AAE0F2C7D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392253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06660E41-71CE-4FFE-9511-E9964B38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200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laying basketball&#10;&#10;Description automatically generated with low confidence">
            <a:extLst>
              <a:ext uri="{FF2B5EF4-FFF2-40B4-BE49-F238E27FC236}">
                <a16:creationId xmlns:a16="http://schemas.microsoft.com/office/drawing/2014/main" id="{E328452C-A359-1140-C56B-A210DCD16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AEAB9-88B0-3265-8FE1-94A0C5CD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99418"/>
            <a:ext cx="5613398" cy="292935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2021 – 2022 Statistics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6EBFE-00A3-1890-239A-BFB3BCD09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728775"/>
            <a:ext cx="5533671" cy="2299681"/>
          </a:xfrm>
        </p:spPr>
        <p:txBody>
          <a:bodyPr anchor="b">
            <a:normAutofit/>
          </a:bodyPr>
          <a:lstStyle/>
          <a:p>
            <a:pPr marL="342900" indent="-34290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>
                <a:solidFill>
                  <a:srgbClr val="FFFFFF"/>
                </a:solidFill>
              </a:rPr>
              <a:t>Kaleva Norman Dickson School: 36 Complaints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23 Truancy 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3 Assault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1 Harassment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2 Criminal Sexual Conduct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1 Threats Complaint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1 MIP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2 Assist to EMS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1 Suspicious Situation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1 Student Assist (Non-criminal)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000">
                <a:solidFill>
                  <a:srgbClr val="FFFFFF"/>
                </a:solidFill>
              </a:rPr>
              <a:t>1 Assist to CPS</a:t>
            </a:r>
          </a:p>
          <a:p>
            <a:pPr lvl="1" indent="0" algn="r">
              <a:lnSpc>
                <a:spcPct val="90000"/>
              </a:lnSpc>
              <a:buNone/>
            </a:pPr>
            <a:endParaRPr lang="en-US" sz="1000">
              <a:solidFill>
                <a:srgbClr val="FFFFFF"/>
              </a:solidFill>
            </a:endParaRPr>
          </a:p>
          <a:p>
            <a:pPr algn="r">
              <a:lnSpc>
                <a:spcPct val="90000"/>
              </a:lnSpc>
            </a:pPr>
            <a:endParaRPr lang="en-US" sz="100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39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talk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40E77B54-0414-0EC3-0E24-5E4F5712E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r="-1" b="861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F1096-80DE-B960-E226-F1A2B908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99418"/>
            <a:ext cx="5613398" cy="292935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2021 – 2022 Statistics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4A5C1-DE40-B387-E7B3-6F7A0E7B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728775"/>
            <a:ext cx="5533671" cy="2299681"/>
          </a:xfrm>
        </p:spPr>
        <p:txBody>
          <a:bodyPr anchor="b">
            <a:norm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Other Schools: 2 Complaints</a:t>
            </a:r>
          </a:p>
          <a:p>
            <a:pPr marL="1028700" lvl="1" indent="-342900" algn="r"/>
            <a:r>
              <a:rPr lang="en-US">
                <a:solidFill>
                  <a:srgbClr val="FFFFFF"/>
                </a:solidFill>
              </a:rPr>
              <a:t>1 Bus passing violation (Benzie Schools)</a:t>
            </a:r>
          </a:p>
          <a:p>
            <a:pPr marL="1028700" lvl="1" indent="-342900" algn="r"/>
            <a:r>
              <a:rPr lang="en-US">
                <a:solidFill>
                  <a:srgbClr val="FFFFFF"/>
                </a:solidFill>
              </a:rPr>
              <a:t>1 Truancy (Michigan International Prep School)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12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2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8EB9E-8A8F-C0A2-39EF-EED7898C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976152"/>
            <a:ext cx="5613399" cy="17725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 dirty="0"/>
              <a:t>Truancy policy improvements</a:t>
            </a:r>
          </a:p>
        </p:txBody>
      </p:sp>
      <p:cxnSp>
        <p:nvCxnSpPr>
          <p:cNvPr id="44" name="Straight Connector 34">
            <a:extLst>
              <a:ext uri="{FF2B5EF4-FFF2-40B4-BE49-F238E27FC236}">
                <a16:creationId xmlns:a16="http://schemas.microsoft.com/office/drawing/2014/main" id="{A7EA64D0-1FC1-41D1-9312-D2316443B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ontent Placeholder 29">
            <a:extLst>
              <a:ext uri="{FF2B5EF4-FFF2-40B4-BE49-F238E27FC236}">
                <a16:creationId xmlns:a16="http://schemas.microsoft.com/office/drawing/2014/main" id="{C41E6A6D-53D4-8DF0-C46B-2F0589E6A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144" y="976158"/>
            <a:ext cx="5114069" cy="1772517"/>
          </a:xfrm>
        </p:spPr>
        <p:txBody>
          <a:bodyPr anchor="ctr">
            <a:normAutofit/>
          </a:bodyPr>
          <a:lstStyle/>
          <a:p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B84F59-6E7D-9815-1B77-2DC07D955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7249" r="1" b="24649"/>
          <a:stretch/>
        </p:blipFill>
        <p:spPr>
          <a:xfrm>
            <a:off x="481803" y="2940693"/>
            <a:ext cx="11147071" cy="3432682"/>
          </a:xfrm>
          <a:prstGeom prst="rect">
            <a:avLst/>
          </a:prstGeom>
        </p:spPr>
      </p:pic>
      <p:cxnSp>
        <p:nvCxnSpPr>
          <p:cNvPr id="46" name="Straight Connector 36">
            <a:extLst>
              <a:ext uri="{FF2B5EF4-FFF2-40B4-BE49-F238E27FC236}">
                <a16:creationId xmlns:a16="http://schemas.microsoft.com/office/drawing/2014/main" id="{4105C5B1-BB24-4A5C-87B3-3B75CD25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2940693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38">
            <a:extLst>
              <a:ext uri="{FF2B5EF4-FFF2-40B4-BE49-F238E27FC236}">
                <a16:creationId xmlns:a16="http://schemas.microsoft.com/office/drawing/2014/main" id="{A1698572-1C65-478A-8670-BCFB6BD7C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808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laying basketball&#10;&#10;Description automatically generated with low confidence">
            <a:extLst>
              <a:ext uri="{FF2B5EF4-FFF2-40B4-BE49-F238E27FC236}">
                <a16:creationId xmlns:a16="http://schemas.microsoft.com/office/drawing/2014/main" id="{091BA4BF-6D61-ABAC-1F94-53AD2AD8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646B7-FAD4-DA62-69DB-B8FE3AE9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99418"/>
            <a:ext cx="5613398" cy="292935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What’s next?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0C2D3-3CA1-4D2A-5505-031F0D01B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728775"/>
            <a:ext cx="5533671" cy="2299681"/>
          </a:xfrm>
        </p:spPr>
        <p:txBody>
          <a:bodyPr anchor="b">
            <a:normAutofit/>
          </a:bodyPr>
          <a:lstStyle/>
          <a:p>
            <a:pPr marL="342900" indent="-34290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TEAM (Teaching, Educating, and Mentoring Liaison Program)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30 lesson plans for K-12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School violence, school and community relations, current trends, etc. </a:t>
            </a:r>
          </a:p>
          <a:p>
            <a:pPr algn="r"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</a:rPr>
              <a:t>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45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94F31-5B61-78A8-5B9D-B70A9761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6160"/>
            <a:ext cx="3964251" cy="22379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/>
              <a:t>How things got started</a:t>
            </a:r>
            <a:br>
              <a:rPr lang="en-US" sz="5100"/>
            </a:br>
            <a:endParaRPr lang="en-US" sz="510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615127-4E4B-44AE-B157-C50975D41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2788C-36D5-8790-42BE-D2FDD1088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3408254"/>
            <a:ext cx="3964250" cy="2470031"/>
          </a:xfrm>
        </p:spPr>
        <p:txBody>
          <a:bodyPr>
            <a:normAutofit/>
          </a:bodyPr>
          <a:lstStyle/>
          <a:p>
            <a:r>
              <a:rPr lang="en-US" sz="2000" dirty="0"/>
              <a:t>COVID-19</a:t>
            </a:r>
          </a:p>
          <a:p>
            <a:r>
              <a:rPr lang="en-US" sz="2000" dirty="0"/>
              <a:t>Struggles with consistent truancy issues</a:t>
            </a:r>
          </a:p>
          <a:p>
            <a:r>
              <a:rPr lang="en-US" sz="2000" dirty="0"/>
              <a:t>Manistee County School Safety Committee</a:t>
            </a:r>
          </a:p>
          <a:p>
            <a:endParaRPr lang="en-US" sz="20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501C66C-6CCE-7CF4-DF50-5D06DDACC1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17" y="659381"/>
            <a:ext cx="4874531" cy="553924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07C7DF-2703-4D3B-B500-8182840C0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91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7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67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erson in a police uniform talking to a person in a black shirt&#10;&#10;Description automatically generated with low confidence">
            <a:extLst>
              <a:ext uri="{FF2B5EF4-FFF2-40B4-BE49-F238E27FC236}">
                <a16:creationId xmlns:a16="http://schemas.microsoft.com/office/drawing/2014/main" id="{CA9105E3-8A8C-8F94-3535-609DA79CA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r="1" b="16806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pic>
        <p:nvPicPr>
          <p:cNvPr id="5" name="Content Placeholder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2BB11490-1DEB-AAE3-E90F-D7847377B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" r="1" b="14845"/>
          <a:stretch/>
        </p:blipFill>
        <p:spPr>
          <a:xfrm>
            <a:off x="6095999" y="10"/>
            <a:ext cx="6096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C18EB-44B9-C4FB-6E43-619A6BCA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10" y="3631748"/>
            <a:ext cx="5613399" cy="2736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Filling the role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211C0E0-1EC1-19AA-80E1-4E1728AEBE4A}"/>
              </a:ext>
            </a:extLst>
          </p:cNvPr>
          <p:cNvSpPr txBox="1"/>
          <p:nvPr/>
        </p:nvSpPr>
        <p:spPr>
          <a:xfrm>
            <a:off x="6095999" y="4357601"/>
            <a:ext cx="4264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Keeping kids in the classroom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Increasing communication with school administration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Building relationships with students and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6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classroom full of students&#10;&#10;Description automatically generated with low confidence">
            <a:extLst>
              <a:ext uri="{FF2B5EF4-FFF2-40B4-BE49-F238E27FC236}">
                <a16:creationId xmlns:a16="http://schemas.microsoft.com/office/drawing/2014/main" id="{71234768-BA3F-5205-F13B-ADFCC4CCA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5" r="-1" b="5456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87037D-D197-4CDD-BB5E-43AEE9E53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64E1D-E09B-38AA-1FAE-4C0DF9FE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4114799"/>
            <a:ext cx="6717129" cy="20139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Keeping kids in the classroom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E49A7D-8FD9-436A-B77B-246CE503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3BF173-E8FE-4201-89A7-ABF03E41D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392253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C773C5F-88DC-4BF1-8396-4EFD48900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99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8028A-4E9F-9622-9CDD-2BF576A0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3" y="976160"/>
            <a:ext cx="5526527" cy="22379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Increasing communication with school administration </a:t>
            </a:r>
          </a:p>
        </p:txBody>
      </p:sp>
      <p:pic>
        <p:nvPicPr>
          <p:cNvPr id="7" name="Picture 6" descr="A police officer talking to a person&#10;&#10;Description automatically generated with medium confidence">
            <a:extLst>
              <a:ext uri="{FF2B5EF4-FFF2-40B4-BE49-F238E27FC236}">
                <a16:creationId xmlns:a16="http://schemas.microsoft.com/office/drawing/2014/main" id="{438F793F-40F3-8181-F94B-3AA019E82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5" r="1" b="33165"/>
          <a:stretch/>
        </p:blipFill>
        <p:spPr>
          <a:xfrm>
            <a:off x="482600" y="489856"/>
            <a:ext cx="5102674" cy="293914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C706A1-458E-4A44-AF41-82895EB66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6E2F305-86E0-52BE-A398-ABECAE703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6" r="2" b="4856"/>
          <a:stretch/>
        </p:blipFill>
        <p:spPr>
          <a:xfrm>
            <a:off x="482600" y="3428997"/>
            <a:ext cx="5102674" cy="293914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E1859E-8058-48B1-E920-0FC55056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145" y="3408254"/>
            <a:ext cx="5526526" cy="24700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Established lines of 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Defines expectations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Defuses conflict and prevents animosity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01EA5F-1B29-456F-AF6D-233CCD813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72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9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13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14433D4-0C21-C98B-EB97-DEDA464F8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7" r="-1" b="8884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sp>
        <p:nvSpPr>
          <p:cNvPr id="35" name="Rectangle 19">
            <a:extLst>
              <a:ext uri="{FF2B5EF4-FFF2-40B4-BE49-F238E27FC236}">
                <a16:creationId xmlns:a16="http://schemas.microsoft.com/office/drawing/2014/main" id="{6233B4D5-2565-4CC0-A9B1-C9EA9E9DE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FAA86E-4667-13A9-9FA6-67755199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63" y="182796"/>
            <a:ext cx="563880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Building Relationships</a:t>
            </a:r>
          </a:p>
        </p:txBody>
      </p:sp>
      <p:cxnSp>
        <p:nvCxnSpPr>
          <p:cNvPr id="36" name="Straight Connector 21">
            <a:extLst>
              <a:ext uri="{FF2B5EF4-FFF2-40B4-BE49-F238E27FC236}">
                <a16:creationId xmlns:a16="http://schemas.microsoft.com/office/drawing/2014/main" id="{6D02D326-F829-4915-A540-3A4D5AD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23">
            <a:extLst>
              <a:ext uri="{FF2B5EF4-FFF2-40B4-BE49-F238E27FC236}">
                <a16:creationId xmlns:a16="http://schemas.microsoft.com/office/drawing/2014/main" id="{D528E080-CC35-4F6C-9D3C-949904DC4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95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person talk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52DD580D-FCAB-065A-103E-FAF25EB31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r="-1" b="8611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33B4D5-2565-4CC0-A9B1-C9EA9E9DE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25FDE-5817-ED23-31AF-E34F8F03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22363"/>
            <a:ext cx="563880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Year in review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02D326-F829-4915-A540-3A4D5AD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28E080-CC35-4F6C-9D3C-949904DC4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gym&#10;&#10;Description automatically generated with medium confidence">
            <a:extLst>
              <a:ext uri="{FF2B5EF4-FFF2-40B4-BE49-F238E27FC236}">
                <a16:creationId xmlns:a16="http://schemas.microsoft.com/office/drawing/2014/main" id="{C4426959-D44E-B727-4BDC-36AE2F801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F094C-E4E9-9D5E-F268-5951F2A3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99418"/>
            <a:ext cx="5613398" cy="292935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2021 – 2022 Statistics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542D0-0B01-8190-EBE0-33C9BCB77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728775"/>
            <a:ext cx="5533671" cy="2299681"/>
          </a:xfrm>
        </p:spPr>
        <p:txBody>
          <a:bodyPr anchor="b">
            <a:normAutofit/>
          </a:bodyPr>
          <a:lstStyle/>
          <a:p>
            <a:pPr marL="342900" indent="-34290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FFFFFF"/>
                </a:solidFill>
              </a:rPr>
              <a:t>Bear Lake School – 21 Complaints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300">
                <a:solidFill>
                  <a:srgbClr val="FFFFFF"/>
                </a:solidFill>
              </a:rPr>
              <a:t>4 Threats Complaints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300">
                <a:solidFill>
                  <a:srgbClr val="FFFFFF"/>
                </a:solidFill>
              </a:rPr>
              <a:t>5 Truancy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300">
                <a:solidFill>
                  <a:srgbClr val="FFFFFF"/>
                </a:solidFill>
              </a:rPr>
              <a:t>1 Arson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300">
                <a:solidFill>
                  <a:srgbClr val="FFFFFF"/>
                </a:solidFill>
              </a:rPr>
              <a:t>2 Incorrigible Youth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300">
                <a:solidFill>
                  <a:srgbClr val="FFFFFF"/>
                </a:solidFill>
              </a:rPr>
              <a:t>2 Assault Complaint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300">
                <a:solidFill>
                  <a:srgbClr val="FFFFFF"/>
                </a:solidFill>
              </a:rPr>
              <a:t>2 Assist to CPS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300">
                <a:solidFill>
                  <a:srgbClr val="FFFFFF"/>
                </a:solidFill>
              </a:rPr>
              <a:t>4 MIP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300">
                <a:solidFill>
                  <a:srgbClr val="FFFFFF"/>
                </a:solidFill>
              </a:rPr>
              <a:t>1 Larcency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888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a hallway&#10;&#10;Description automatically generated with medium confidence">
            <a:extLst>
              <a:ext uri="{FF2B5EF4-FFF2-40B4-BE49-F238E27FC236}">
                <a16:creationId xmlns:a16="http://schemas.microsoft.com/office/drawing/2014/main" id="{A0FAD255-40AA-88BF-56B7-16B70E0DD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0" r="-1" b="611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8CE348-B3F1-F85E-908B-45E9F3DF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99418"/>
            <a:ext cx="5613398" cy="292935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2021 – 2022 Statistics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238BA-7BF5-9B47-C34B-CABC7B7EA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728775"/>
            <a:ext cx="5533671" cy="2299681"/>
          </a:xfrm>
        </p:spPr>
        <p:txBody>
          <a:bodyPr anchor="b">
            <a:normAutofit/>
          </a:bodyPr>
          <a:lstStyle/>
          <a:p>
            <a:pPr marL="342900" indent="-34290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Onekama School: 23 Complaints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2 Asssists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4 Threats Complaints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5 Truancy Complaints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4 Welfare Checks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3 Incorrigible Youth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2 Suspicious Situation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1 Probation Violation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1 Criminal Sexual Conduct</a:t>
            </a:r>
          </a:p>
          <a:p>
            <a:pPr marL="1028700" lvl="1" indent="-342900" algn="r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1 Assist to CPS</a:t>
            </a:r>
          </a:p>
          <a:p>
            <a:pPr algn="r">
              <a:lnSpc>
                <a:spcPct val="90000"/>
              </a:lnSpc>
            </a:pPr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157281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3"/>
      </a:lt2>
      <a:accent1>
        <a:srgbClr val="C493BD"/>
      </a:accent1>
      <a:accent2>
        <a:srgbClr val="BA7F98"/>
      </a:accent2>
      <a:accent3>
        <a:srgbClr val="C69697"/>
      </a:accent3>
      <a:accent4>
        <a:srgbClr val="BA977F"/>
      </a:accent4>
      <a:accent5>
        <a:srgbClr val="ABA481"/>
      </a:accent5>
      <a:accent6>
        <a:srgbClr val="9DA974"/>
      </a:accent6>
      <a:hlink>
        <a:srgbClr val="568E5F"/>
      </a:hlink>
      <a:folHlink>
        <a:srgbClr val="7F7F7F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240</Words>
  <Application>Microsoft Office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Seaford</vt:lpstr>
      <vt:lpstr>LevelVTI</vt:lpstr>
      <vt:lpstr>Manistee County Truancy/School Resource Deputy</vt:lpstr>
      <vt:lpstr>How things got started </vt:lpstr>
      <vt:lpstr>Filling the role </vt:lpstr>
      <vt:lpstr>Keeping kids in the classroom</vt:lpstr>
      <vt:lpstr>Increasing communication with school administration </vt:lpstr>
      <vt:lpstr>Building Relationships</vt:lpstr>
      <vt:lpstr>Year in review </vt:lpstr>
      <vt:lpstr>2021 – 2022 Statistics</vt:lpstr>
      <vt:lpstr>2021 – 2022 Statistics</vt:lpstr>
      <vt:lpstr>2021 – 2022 Statistics</vt:lpstr>
      <vt:lpstr>2021 – 2022 Statistics</vt:lpstr>
      <vt:lpstr>Truancy policy improvements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Manistee County Truancy/School Resource Deputy</dc:title>
  <dc:creator>Sheriff Brian Gutowski</dc:creator>
  <cp:lastModifiedBy>Kristyn Malkowski</cp:lastModifiedBy>
  <cp:revision>1</cp:revision>
  <cp:lastPrinted>2022-09-28T16:05:16Z</cp:lastPrinted>
  <dcterms:created xsi:type="dcterms:W3CDTF">2022-09-27T17:55:09Z</dcterms:created>
  <dcterms:modified xsi:type="dcterms:W3CDTF">2022-09-28T16:10:04Z</dcterms:modified>
</cp:coreProperties>
</file>