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60" r:id="rId5"/>
    <p:sldId id="259" r:id="rId6"/>
    <p:sldId id="276" r:id="rId7"/>
    <p:sldId id="277" r:id="rId8"/>
    <p:sldId id="290" r:id="rId9"/>
    <p:sldId id="278" r:id="rId10"/>
    <p:sldId id="279" r:id="rId11"/>
    <p:sldId id="280" r:id="rId12"/>
    <p:sldId id="281" r:id="rId13"/>
    <p:sldId id="282" r:id="rId14"/>
    <p:sldId id="283" r:id="rId15"/>
    <p:sldId id="291" r:id="rId16"/>
    <p:sldId id="261" r:id="rId17"/>
    <p:sldId id="29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4" d="100"/>
          <a:sy n="84" d="100"/>
        </p:scale>
        <p:origin x="1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6C4D3F-AE13-468F-BC99-0A5F515B9789}"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D8540-22B7-4B46-8BFE-CFF7EBC65E07}" type="slidenum">
              <a:rPr lang="en-US" smtClean="0"/>
              <a:t>‹#›</a:t>
            </a:fld>
            <a:endParaRPr lang="en-US"/>
          </a:p>
        </p:txBody>
      </p:sp>
    </p:spTree>
    <p:extLst>
      <p:ext uri="{BB962C8B-B14F-4D97-AF65-F5344CB8AC3E}">
        <p14:creationId xmlns:p14="http://schemas.microsoft.com/office/powerpoint/2010/main" val="2437000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C4D3F-AE13-468F-BC99-0A5F515B9789}"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D8540-22B7-4B46-8BFE-CFF7EBC65E07}" type="slidenum">
              <a:rPr lang="en-US" smtClean="0"/>
              <a:t>‹#›</a:t>
            </a:fld>
            <a:endParaRPr lang="en-US"/>
          </a:p>
        </p:txBody>
      </p:sp>
    </p:spTree>
    <p:extLst>
      <p:ext uri="{BB962C8B-B14F-4D97-AF65-F5344CB8AC3E}">
        <p14:creationId xmlns:p14="http://schemas.microsoft.com/office/powerpoint/2010/main" val="3062565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C4D3F-AE13-468F-BC99-0A5F515B9789}"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D8540-22B7-4B46-8BFE-CFF7EBC65E07}" type="slidenum">
              <a:rPr lang="en-US" smtClean="0"/>
              <a:t>‹#›</a:t>
            </a:fld>
            <a:endParaRPr lang="en-US"/>
          </a:p>
        </p:txBody>
      </p:sp>
    </p:spTree>
    <p:extLst>
      <p:ext uri="{BB962C8B-B14F-4D97-AF65-F5344CB8AC3E}">
        <p14:creationId xmlns:p14="http://schemas.microsoft.com/office/powerpoint/2010/main" val="132931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C4D3F-AE13-468F-BC99-0A5F515B9789}"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D8540-22B7-4B46-8BFE-CFF7EBC65E07}" type="slidenum">
              <a:rPr lang="en-US" smtClean="0"/>
              <a:t>‹#›</a:t>
            </a:fld>
            <a:endParaRPr lang="en-US"/>
          </a:p>
        </p:txBody>
      </p:sp>
    </p:spTree>
    <p:extLst>
      <p:ext uri="{BB962C8B-B14F-4D97-AF65-F5344CB8AC3E}">
        <p14:creationId xmlns:p14="http://schemas.microsoft.com/office/powerpoint/2010/main" val="3377914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6C4D3F-AE13-468F-BC99-0A5F515B9789}"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D8540-22B7-4B46-8BFE-CFF7EBC65E07}" type="slidenum">
              <a:rPr lang="en-US" smtClean="0"/>
              <a:t>‹#›</a:t>
            </a:fld>
            <a:endParaRPr lang="en-US"/>
          </a:p>
        </p:txBody>
      </p:sp>
    </p:spTree>
    <p:extLst>
      <p:ext uri="{BB962C8B-B14F-4D97-AF65-F5344CB8AC3E}">
        <p14:creationId xmlns:p14="http://schemas.microsoft.com/office/powerpoint/2010/main" val="823572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6C4D3F-AE13-468F-BC99-0A5F515B9789}"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D8540-22B7-4B46-8BFE-CFF7EBC65E07}" type="slidenum">
              <a:rPr lang="en-US" smtClean="0"/>
              <a:t>‹#›</a:t>
            </a:fld>
            <a:endParaRPr lang="en-US"/>
          </a:p>
        </p:txBody>
      </p:sp>
    </p:spTree>
    <p:extLst>
      <p:ext uri="{BB962C8B-B14F-4D97-AF65-F5344CB8AC3E}">
        <p14:creationId xmlns:p14="http://schemas.microsoft.com/office/powerpoint/2010/main" val="413978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6C4D3F-AE13-468F-BC99-0A5F515B9789}" type="datetimeFigureOut">
              <a:rPr lang="en-US" smtClean="0"/>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5D8540-22B7-4B46-8BFE-CFF7EBC65E07}" type="slidenum">
              <a:rPr lang="en-US" smtClean="0"/>
              <a:t>‹#›</a:t>
            </a:fld>
            <a:endParaRPr lang="en-US"/>
          </a:p>
        </p:txBody>
      </p:sp>
    </p:spTree>
    <p:extLst>
      <p:ext uri="{BB962C8B-B14F-4D97-AF65-F5344CB8AC3E}">
        <p14:creationId xmlns:p14="http://schemas.microsoft.com/office/powerpoint/2010/main" val="904059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6C4D3F-AE13-468F-BC99-0A5F515B9789}" type="datetimeFigureOut">
              <a:rPr lang="en-US" smtClean="0"/>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5D8540-22B7-4B46-8BFE-CFF7EBC65E07}" type="slidenum">
              <a:rPr lang="en-US" smtClean="0"/>
              <a:t>‹#›</a:t>
            </a:fld>
            <a:endParaRPr lang="en-US"/>
          </a:p>
        </p:txBody>
      </p:sp>
    </p:spTree>
    <p:extLst>
      <p:ext uri="{BB962C8B-B14F-4D97-AF65-F5344CB8AC3E}">
        <p14:creationId xmlns:p14="http://schemas.microsoft.com/office/powerpoint/2010/main" val="212212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C4D3F-AE13-468F-BC99-0A5F515B9789}" type="datetimeFigureOut">
              <a:rPr lang="en-US" smtClean="0"/>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5D8540-22B7-4B46-8BFE-CFF7EBC65E07}" type="slidenum">
              <a:rPr lang="en-US" smtClean="0"/>
              <a:t>‹#›</a:t>
            </a:fld>
            <a:endParaRPr lang="en-US"/>
          </a:p>
        </p:txBody>
      </p:sp>
    </p:spTree>
    <p:extLst>
      <p:ext uri="{BB962C8B-B14F-4D97-AF65-F5344CB8AC3E}">
        <p14:creationId xmlns:p14="http://schemas.microsoft.com/office/powerpoint/2010/main" val="342493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6C4D3F-AE13-468F-BC99-0A5F515B9789}"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D8540-22B7-4B46-8BFE-CFF7EBC65E07}" type="slidenum">
              <a:rPr lang="en-US" smtClean="0"/>
              <a:t>‹#›</a:t>
            </a:fld>
            <a:endParaRPr lang="en-US"/>
          </a:p>
        </p:txBody>
      </p:sp>
    </p:spTree>
    <p:extLst>
      <p:ext uri="{BB962C8B-B14F-4D97-AF65-F5344CB8AC3E}">
        <p14:creationId xmlns:p14="http://schemas.microsoft.com/office/powerpoint/2010/main" val="585709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6C4D3F-AE13-468F-BC99-0A5F515B9789}"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D8540-22B7-4B46-8BFE-CFF7EBC65E07}" type="slidenum">
              <a:rPr lang="en-US" smtClean="0"/>
              <a:t>‹#›</a:t>
            </a:fld>
            <a:endParaRPr lang="en-US"/>
          </a:p>
        </p:txBody>
      </p:sp>
    </p:spTree>
    <p:extLst>
      <p:ext uri="{BB962C8B-B14F-4D97-AF65-F5344CB8AC3E}">
        <p14:creationId xmlns:p14="http://schemas.microsoft.com/office/powerpoint/2010/main" val="203618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C4D3F-AE13-468F-BC99-0A5F515B9789}" type="datetimeFigureOut">
              <a:rPr lang="en-US" smtClean="0"/>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5D8540-22B7-4B46-8BFE-CFF7EBC65E07}" type="slidenum">
              <a:rPr lang="en-US" smtClean="0"/>
              <a:t>‹#›</a:t>
            </a:fld>
            <a:endParaRPr lang="en-US"/>
          </a:p>
        </p:txBody>
      </p:sp>
    </p:spTree>
    <p:extLst>
      <p:ext uri="{BB962C8B-B14F-4D97-AF65-F5344CB8AC3E}">
        <p14:creationId xmlns:p14="http://schemas.microsoft.com/office/powerpoint/2010/main" val="13073401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mailto:hscbmanistee@gmail.com"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AFD37-B097-40EF-D134-18106145F164}"/>
              </a:ext>
            </a:extLst>
          </p:cNvPr>
          <p:cNvSpPr>
            <a:spLocks noGrp="1"/>
          </p:cNvSpPr>
          <p:nvPr>
            <p:ph type="ctrTitle"/>
          </p:nvPr>
        </p:nvSpPr>
        <p:spPr>
          <a:xfrm>
            <a:off x="1524000" y="1122362"/>
            <a:ext cx="9144000" cy="3381057"/>
          </a:xfrm>
        </p:spPr>
        <p:txBody>
          <a:bodyPr/>
          <a:lstStyle/>
          <a:p>
            <a:endParaRPr lang="en-US" dirty="0"/>
          </a:p>
        </p:txBody>
      </p:sp>
      <p:sp>
        <p:nvSpPr>
          <p:cNvPr id="3" name="Subtitle 2">
            <a:extLst>
              <a:ext uri="{FF2B5EF4-FFF2-40B4-BE49-F238E27FC236}">
                <a16:creationId xmlns:a16="http://schemas.microsoft.com/office/drawing/2014/main" id="{65592355-C443-6D1F-4AAC-6966EA8BB44A}"/>
              </a:ext>
            </a:extLst>
          </p:cNvPr>
          <p:cNvSpPr>
            <a:spLocks noGrp="1"/>
          </p:cNvSpPr>
          <p:nvPr>
            <p:ph type="subTitle" idx="1"/>
          </p:nvPr>
        </p:nvSpPr>
        <p:spPr>
          <a:xfrm>
            <a:off x="1524000" y="4665028"/>
            <a:ext cx="9144000" cy="1655762"/>
          </a:xfrm>
        </p:spPr>
        <p:txBody>
          <a:bodyPr>
            <a:normAutofit lnSpcReduction="10000"/>
          </a:bodyPr>
          <a:lstStyle/>
          <a:p>
            <a:r>
              <a:rPr lang="en-US" sz="4400" dirty="0"/>
              <a:t>Manistee County Housing Action Team</a:t>
            </a:r>
          </a:p>
          <a:p>
            <a:r>
              <a:rPr lang="en-US" sz="2800" dirty="0"/>
              <a:t>Manistee County 18</a:t>
            </a:r>
            <a:r>
              <a:rPr lang="en-US" sz="2800" baseline="30000" dirty="0"/>
              <a:t>th</a:t>
            </a:r>
            <a:r>
              <a:rPr lang="en-US" sz="2800" dirty="0"/>
              <a:t> Regional Summit</a:t>
            </a:r>
          </a:p>
          <a:p>
            <a:r>
              <a:rPr lang="en-US" sz="2800" dirty="0"/>
              <a:t>September 29, 2022</a:t>
            </a:r>
          </a:p>
        </p:txBody>
      </p:sp>
      <p:pic>
        <p:nvPicPr>
          <p:cNvPr id="5" name="Picture 4">
            <a:extLst>
              <a:ext uri="{FF2B5EF4-FFF2-40B4-BE49-F238E27FC236}">
                <a16:creationId xmlns:a16="http://schemas.microsoft.com/office/drawing/2014/main" id="{10B38669-4B8E-82C8-6F38-5E9CB9E47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7989" y="1452720"/>
            <a:ext cx="2716021" cy="2720339"/>
          </a:xfrm>
          <a:prstGeom prst="rect">
            <a:avLst/>
          </a:prstGeom>
        </p:spPr>
      </p:pic>
    </p:spTree>
    <p:extLst>
      <p:ext uri="{BB962C8B-B14F-4D97-AF65-F5344CB8AC3E}">
        <p14:creationId xmlns:p14="http://schemas.microsoft.com/office/powerpoint/2010/main" val="4133725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92425-B992-2443-6763-819AE21EF4C3}"/>
              </a:ext>
            </a:extLst>
          </p:cNvPr>
          <p:cNvSpPr>
            <a:spLocks noGrp="1"/>
          </p:cNvSpPr>
          <p:nvPr>
            <p:ph type="title"/>
          </p:nvPr>
        </p:nvSpPr>
        <p:spPr>
          <a:xfrm>
            <a:off x="838200" y="365125"/>
            <a:ext cx="10515600" cy="903605"/>
          </a:xfrm>
        </p:spPr>
        <p:txBody>
          <a:bodyPr/>
          <a:lstStyle/>
          <a:p>
            <a:pPr algn="ctr"/>
            <a:r>
              <a:rPr lang="en-US" dirty="0"/>
              <a:t>Top 10 Continued</a:t>
            </a:r>
          </a:p>
        </p:txBody>
      </p:sp>
      <p:sp>
        <p:nvSpPr>
          <p:cNvPr id="3" name="Content Placeholder 2">
            <a:extLst>
              <a:ext uri="{FF2B5EF4-FFF2-40B4-BE49-F238E27FC236}">
                <a16:creationId xmlns:a16="http://schemas.microsoft.com/office/drawing/2014/main" id="{4142E0D0-5A3D-266D-32D2-9C795C063339}"/>
              </a:ext>
            </a:extLst>
          </p:cNvPr>
          <p:cNvSpPr>
            <a:spLocks noGrp="1"/>
          </p:cNvSpPr>
          <p:nvPr>
            <p:ph idx="1"/>
          </p:nvPr>
        </p:nvSpPr>
        <p:spPr>
          <a:xfrm>
            <a:off x="274320" y="1120140"/>
            <a:ext cx="11704320" cy="5657850"/>
          </a:xfrm>
        </p:spPr>
        <p:txBody>
          <a:bodyPr>
            <a:normAutofit lnSpcReduction="10000"/>
          </a:bodyPr>
          <a:lstStyle/>
          <a:p>
            <a:pPr marL="0" indent="0" rtl="0" fontAlgn="base">
              <a:spcBef>
                <a:spcPts val="0"/>
              </a:spcBef>
              <a:spcAft>
                <a:spcPts val="0"/>
              </a:spcAft>
              <a:buNone/>
            </a:pPr>
            <a:r>
              <a:rPr lang="en-US" sz="2000" b="0" i="0" u="none" strike="noStrike" dirty="0">
                <a:solidFill>
                  <a:srgbClr val="000000"/>
                </a:solidFill>
                <a:effectLst/>
                <a:latin typeface="Arial" panose="020B0604020202020204" pitchFamily="34" charset="0"/>
              </a:rPr>
              <a:t>6. Use existing Plan for Action and Implementation to guide HAT and housing coordinator position. Housing Action Plan, October 2019.  (20)</a:t>
            </a:r>
          </a:p>
          <a:p>
            <a:pPr marL="742950" lvl="1" indent="-285750"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Use the city's Housing Action plan as the basis for a county-wide plan and identify 3 key strategies to move forward over the next three years. (19)</a:t>
            </a:r>
          </a:p>
          <a:p>
            <a:pPr marL="742950" lvl="1" indent="-285750" rtl="0" fontAlgn="base">
              <a:spcBef>
                <a:spcPts val="0"/>
              </a:spcBef>
              <a:spcAft>
                <a:spcPts val="0"/>
              </a:spcAft>
              <a:buFont typeface="Arial" panose="020B0604020202020204" pitchFamily="34" charset="0"/>
              <a:buChar char="•"/>
            </a:pPr>
            <a:endParaRPr lang="en-US" sz="2000" b="0" i="0" u="none" strike="noStrike" dirty="0">
              <a:solidFill>
                <a:srgbClr val="000000"/>
              </a:solidFill>
              <a:effectLst/>
              <a:latin typeface="Arial" panose="020B0604020202020204" pitchFamily="34" charset="0"/>
            </a:endParaRPr>
          </a:p>
          <a:p>
            <a:pPr marL="0" indent="0" rtl="0" fontAlgn="base">
              <a:spcBef>
                <a:spcPts val="0"/>
              </a:spcBef>
              <a:spcAft>
                <a:spcPts val="0"/>
              </a:spcAft>
              <a:buNone/>
            </a:pPr>
            <a:r>
              <a:rPr lang="en-US" sz="2000" b="0" i="0" u="none" strike="noStrike" dirty="0">
                <a:solidFill>
                  <a:srgbClr val="000000"/>
                </a:solidFill>
                <a:effectLst/>
                <a:latin typeface="Arial" panose="020B0604020202020204" pitchFamily="34" charset="0"/>
              </a:rPr>
              <a:t>7. Improve county-wide transportation options, so that tourism workers and aides can reside throughout the county. (20)</a:t>
            </a:r>
          </a:p>
          <a:p>
            <a:pPr marL="0" indent="0" rtl="0" fontAlgn="base">
              <a:spcBef>
                <a:spcPts val="0"/>
              </a:spcBef>
              <a:spcAft>
                <a:spcPts val="0"/>
              </a:spcAft>
              <a:buNone/>
            </a:pPr>
            <a:endParaRPr lang="en-US" sz="2000" b="0" i="0" u="none" strike="noStrike" dirty="0">
              <a:solidFill>
                <a:srgbClr val="000000"/>
              </a:solidFill>
              <a:effectLst/>
              <a:latin typeface="Arial" panose="020B0604020202020204" pitchFamily="34" charset="0"/>
            </a:endParaRPr>
          </a:p>
          <a:p>
            <a:pPr marL="0" indent="0" rtl="0" fontAlgn="base">
              <a:spcBef>
                <a:spcPts val="0"/>
              </a:spcBef>
              <a:spcAft>
                <a:spcPts val="0"/>
              </a:spcAft>
              <a:buNone/>
            </a:pPr>
            <a:r>
              <a:rPr lang="en-US" sz="2000" b="0" i="0" u="none" strike="noStrike" dirty="0">
                <a:solidFill>
                  <a:srgbClr val="000000"/>
                </a:solidFill>
                <a:effectLst/>
                <a:latin typeface="Arial" panose="020B0604020202020204" pitchFamily="34" charset="0"/>
              </a:rPr>
              <a:t>8. “Bold” landlord incentives to take on low income families. Recently, NMCAA has been able to pay first-time landlords $1500 to work with our homeless program. This got many homeless folks housed and introduced us to landlords we were not aware of. (19.5)</a:t>
            </a:r>
          </a:p>
          <a:p>
            <a:pPr marL="0" indent="0" rtl="0" fontAlgn="base">
              <a:spcBef>
                <a:spcPts val="0"/>
              </a:spcBef>
              <a:spcAft>
                <a:spcPts val="0"/>
              </a:spcAft>
              <a:buNone/>
            </a:pPr>
            <a:endParaRPr lang="en-US" sz="2000" b="0" i="0" u="none" strike="noStrike" dirty="0">
              <a:solidFill>
                <a:srgbClr val="000000"/>
              </a:solidFill>
              <a:effectLst/>
              <a:latin typeface="Arial" panose="020B0604020202020204" pitchFamily="34" charset="0"/>
            </a:endParaRPr>
          </a:p>
          <a:p>
            <a:pPr marL="0" indent="0" rtl="0" fontAlgn="base">
              <a:spcBef>
                <a:spcPts val="0"/>
              </a:spcBef>
              <a:spcAft>
                <a:spcPts val="0"/>
              </a:spcAft>
              <a:buNone/>
            </a:pPr>
            <a:r>
              <a:rPr lang="en-US" sz="2000" b="0" i="0" u="none" strike="noStrike" dirty="0">
                <a:solidFill>
                  <a:srgbClr val="000000"/>
                </a:solidFill>
                <a:effectLst/>
                <a:latin typeface="Arial" panose="020B0604020202020204" pitchFamily="34" charset="0"/>
              </a:rPr>
              <a:t>9. Middle class housing developments with associations, amenities. This allows for new families to move to Manistee and existing families to move up or downgrade. This also will free up different types of housing for low, middle and upper income limits. (19)</a:t>
            </a:r>
          </a:p>
          <a:p>
            <a:pPr marL="0" indent="0" rtl="0" fontAlgn="base">
              <a:spcBef>
                <a:spcPts val="0"/>
              </a:spcBef>
              <a:spcAft>
                <a:spcPts val="0"/>
              </a:spcAft>
              <a:buNone/>
            </a:pPr>
            <a:endParaRPr lang="en-US" sz="2000" b="0" i="0" u="none" strike="noStrike" dirty="0">
              <a:solidFill>
                <a:srgbClr val="000000"/>
              </a:solidFill>
              <a:effectLst/>
              <a:latin typeface="Arial" panose="020B0604020202020204" pitchFamily="34" charset="0"/>
            </a:endParaRPr>
          </a:p>
          <a:p>
            <a:pPr marL="0" indent="0" rtl="0" fontAlgn="base">
              <a:spcBef>
                <a:spcPts val="0"/>
              </a:spcBef>
              <a:spcAft>
                <a:spcPts val="0"/>
              </a:spcAft>
              <a:buNone/>
            </a:pPr>
            <a:r>
              <a:rPr lang="en-US" sz="2000" b="0" i="0" u="none" strike="noStrike" dirty="0">
                <a:solidFill>
                  <a:srgbClr val="000000"/>
                </a:solidFill>
                <a:effectLst/>
                <a:latin typeface="Arial" panose="020B0604020202020204" pitchFamily="34" charset="0"/>
              </a:rPr>
              <a:t>10. (three ideas written on this card) Landlord Meeting Association. Tiny home divisions/neighborhoods (1000 sq ft). Landlords cannot buy more property if their current property is not decent. (19)</a:t>
            </a:r>
          </a:p>
          <a:p>
            <a:pPr marL="0" indent="0" rtl="0" fontAlgn="base">
              <a:spcBef>
                <a:spcPts val="0"/>
              </a:spcBef>
              <a:spcAft>
                <a:spcPts val="0"/>
              </a:spcAft>
              <a:buNone/>
            </a:pPr>
            <a:endParaRPr lang="en-US" sz="2000" b="0" i="0" u="none" strike="noStrike" dirty="0">
              <a:solidFill>
                <a:srgbClr val="000000"/>
              </a:solidFill>
              <a:effectLst/>
              <a:latin typeface="Arial" panose="020B0604020202020204" pitchFamily="34" charset="0"/>
            </a:endParaRPr>
          </a:p>
          <a:p>
            <a:pPr marL="0" indent="0" rtl="0" fontAlgn="base">
              <a:spcBef>
                <a:spcPts val="0"/>
              </a:spcBef>
              <a:spcAft>
                <a:spcPts val="0"/>
              </a:spcAft>
              <a:buNone/>
            </a:pPr>
            <a:r>
              <a:rPr lang="en-US" sz="2000" b="0" i="0" u="none" strike="noStrike" dirty="0">
                <a:solidFill>
                  <a:srgbClr val="000000"/>
                </a:solidFill>
                <a:effectLst/>
                <a:latin typeface="Arial" panose="020B0604020202020204" pitchFamily="34" charset="0"/>
              </a:rPr>
              <a:t>11. Identify a specific housing need. Appoint a group from this assembly to move the project forward. Use the project as a pilot for future momentum. (19) (tied with other 19 scores)</a:t>
            </a:r>
          </a:p>
          <a:p>
            <a:endParaRPr lang="en-US" dirty="0"/>
          </a:p>
        </p:txBody>
      </p:sp>
    </p:spTree>
    <p:extLst>
      <p:ext uri="{BB962C8B-B14F-4D97-AF65-F5344CB8AC3E}">
        <p14:creationId xmlns:p14="http://schemas.microsoft.com/office/powerpoint/2010/main" val="4044486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617AA-CED9-5075-5A12-7A226BF47B1E}"/>
              </a:ext>
            </a:extLst>
          </p:cNvPr>
          <p:cNvSpPr>
            <a:spLocks noGrp="1"/>
          </p:cNvSpPr>
          <p:nvPr>
            <p:ph type="title"/>
          </p:nvPr>
        </p:nvSpPr>
        <p:spPr>
          <a:xfrm>
            <a:off x="838200" y="365125"/>
            <a:ext cx="10515600" cy="652145"/>
          </a:xfrm>
        </p:spPr>
        <p:txBody>
          <a:bodyPr>
            <a:normAutofit/>
          </a:bodyPr>
          <a:lstStyle/>
          <a:p>
            <a:pPr algn="ctr"/>
            <a:r>
              <a:rPr lang="en-US" sz="2000" b="0" i="0" u="none" strike="noStrike" dirty="0">
                <a:solidFill>
                  <a:srgbClr val="000000"/>
                </a:solidFill>
                <a:effectLst/>
                <a:latin typeface="Arial" panose="020B0604020202020204" pitchFamily="34" charset="0"/>
              </a:rPr>
              <a:t>Remaining ideas in descending order of score </a:t>
            </a:r>
            <a:endParaRPr lang="en-US" sz="2000" dirty="0"/>
          </a:p>
        </p:txBody>
      </p:sp>
      <p:sp>
        <p:nvSpPr>
          <p:cNvPr id="3" name="Content Placeholder 2">
            <a:extLst>
              <a:ext uri="{FF2B5EF4-FFF2-40B4-BE49-F238E27FC236}">
                <a16:creationId xmlns:a16="http://schemas.microsoft.com/office/drawing/2014/main" id="{B54B75E1-89A1-E410-A6AB-8EB68E77AD25}"/>
              </a:ext>
            </a:extLst>
          </p:cNvPr>
          <p:cNvSpPr>
            <a:spLocks noGrp="1"/>
          </p:cNvSpPr>
          <p:nvPr>
            <p:ph idx="1"/>
          </p:nvPr>
        </p:nvSpPr>
        <p:spPr>
          <a:xfrm>
            <a:off x="171450" y="891540"/>
            <a:ext cx="11864340" cy="5886450"/>
          </a:xfrm>
        </p:spPr>
        <p:txBody>
          <a:bodyPr>
            <a:normAutofit fontScale="92500" lnSpcReduction="10000"/>
          </a:bodyPr>
          <a:lstStyle/>
          <a:p>
            <a:pPr marL="0" indent="0" rtl="0">
              <a:spcBef>
                <a:spcPts val="0"/>
              </a:spcBef>
              <a:spcAft>
                <a:spcPts val="0"/>
              </a:spcAft>
              <a:buNone/>
            </a:pPr>
            <a:r>
              <a:rPr lang="en-US" sz="1800" b="0" i="0" u="none" strike="noStrike" dirty="0">
                <a:solidFill>
                  <a:srgbClr val="000000"/>
                </a:solidFill>
                <a:effectLst/>
                <a:latin typeface="Arial" panose="020B0604020202020204" pitchFamily="34" charset="0"/>
              </a:rPr>
              <a:t>12. Identify blighted homes and create a database and use it to qualify for a community  brownfield grant from the state. Identify vacant homes, vacant lots and abandoned buildings and use these as a basic asset for developers. Use brownfield grant funding to allow tax deferment for 20 years for people buying new homes/townhouses. (17) </a:t>
            </a:r>
          </a:p>
          <a:p>
            <a:pPr marL="228600" indent="-228600" rtl="0">
              <a:spcBef>
                <a:spcPts val="0"/>
              </a:spcBef>
              <a:spcAft>
                <a:spcPts val="0"/>
              </a:spcAft>
            </a:pPr>
            <a:endParaRPr lang="en-US" b="0" dirty="0">
              <a:effectLst/>
            </a:endParaRPr>
          </a:p>
          <a:p>
            <a:pPr marL="0" indent="0" rtl="0">
              <a:spcBef>
                <a:spcPts val="0"/>
              </a:spcBef>
              <a:spcAft>
                <a:spcPts val="0"/>
              </a:spcAft>
              <a:buNone/>
            </a:pPr>
            <a:r>
              <a:rPr lang="en-US" sz="1800" b="0" i="0" u="none" strike="noStrike" dirty="0">
                <a:solidFill>
                  <a:srgbClr val="000000"/>
                </a:solidFill>
                <a:effectLst/>
                <a:latin typeface="Arial" panose="020B0604020202020204" pitchFamily="34" charset="0"/>
              </a:rPr>
              <a:t>13. Do it now: Publish the results of this meeting to our public. Explain HAT. Not the organizations that were present (today). Note the scope of housing issues in Manistee County. Segment the needs of groups needing housing. Note employment of Housing (Ready) position and duties. Then: follow up with information as first steps are taken. Maintain downstream communication. (17)</a:t>
            </a:r>
          </a:p>
          <a:p>
            <a:pPr marL="228600" indent="-228600" rtl="0">
              <a:spcBef>
                <a:spcPts val="0"/>
              </a:spcBef>
              <a:spcAft>
                <a:spcPts val="0"/>
              </a:spcAft>
            </a:pPr>
            <a:endParaRPr lang="en-US" b="0" dirty="0">
              <a:effectLst/>
            </a:endParaRPr>
          </a:p>
          <a:p>
            <a:pPr marL="0" indent="0" rtl="0">
              <a:spcBef>
                <a:spcPts val="0"/>
              </a:spcBef>
              <a:spcAft>
                <a:spcPts val="0"/>
              </a:spcAft>
              <a:buNone/>
            </a:pPr>
            <a:r>
              <a:rPr lang="en-US" sz="1800" b="0" i="0" u="none" strike="noStrike" dirty="0">
                <a:solidFill>
                  <a:srgbClr val="000000"/>
                </a:solidFill>
                <a:effectLst/>
                <a:latin typeface="Arial" panose="020B0604020202020204" pitchFamily="34" charset="0"/>
              </a:rPr>
              <a:t>14. Develop housing on existing city-owned parcels and parking lots in the next 2 years. (17)</a:t>
            </a:r>
          </a:p>
          <a:p>
            <a:pPr marL="228600" indent="-228600" rtl="0">
              <a:spcBef>
                <a:spcPts val="0"/>
              </a:spcBef>
              <a:spcAft>
                <a:spcPts val="0"/>
              </a:spcAft>
            </a:pPr>
            <a:endParaRPr lang="en-US" b="0" dirty="0">
              <a:effectLst/>
            </a:endParaRPr>
          </a:p>
          <a:p>
            <a:pPr marL="0" indent="0" rtl="0">
              <a:spcBef>
                <a:spcPts val="0"/>
              </a:spcBef>
              <a:spcAft>
                <a:spcPts val="0"/>
              </a:spcAft>
              <a:buNone/>
            </a:pPr>
            <a:r>
              <a:rPr lang="en-US" sz="1800" b="0" i="0" u="none" strike="noStrike" dirty="0">
                <a:solidFill>
                  <a:srgbClr val="000000"/>
                </a:solidFill>
                <a:effectLst/>
                <a:latin typeface="Arial" panose="020B0604020202020204" pitchFamily="34" charset="0"/>
              </a:rPr>
              <a:t>15. Create neighborhood enterprise zones in various parts of the community! (16)</a:t>
            </a:r>
          </a:p>
          <a:p>
            <a:pPr marL="228600" indent="-228600" rtl="0">
              <a:spcBef>
                <a:spcPts val="0"/>
              </a:spcBef>
              <a:spcAft>
                <a:spcPts val="0"/>
              </a:spcAft>
            </a:pPr>
            <a:endParaRPr lang="en-US" b="0" dirty="0">
              <a:effectLst/>
            </a:endParaRPr>
          </a:p>
          <a:p>
            <a:pPr marL="0" indent="0" rtl="0">
              <a:spcBef>
                <a:spcPts val="0"/>
              </a:spcBef>
              <a:spcAft>
                <a:spcPts val="0"/>
              </a:spcAft>
              <a:buNone/>
            </a:pPr>
            <a:r>
              <a:rPr lang="en-US" sz="1800" b="0" i="0" u="none" strike="noStrike" dirty="0">
                <a:solidFill>
                  <a:srgbClr val="000000"/>
                </a:solidFill>
                <a:effectLst/>
                <a:latin typeface="Arial" panose="020B0604020202020204" pitchFamily="34" charset="0"/>
              </a:rPr>
              <a:t>16. Unity/collaboration was clearly identified by this group as a key success factor toward solving the housing challenges in the county. So, if this HAT and the (new) staff person can be somehow tied to the county governmental units… and </a:t>
            </a:r>
            <a:r>
              <a:rPr lang="en-US" sz="1800" b="0" i="0" u="none" strike="noStrike" dirty="0" err="1">
                <a:solidFill>
                  <a:srgbClr val="000000"/>
                </a:solidFill>
                <a:effectLst/>
                <a:latin typeface="Arial" panose="020B0604020202020204" pitchFamily="34" charset="0"/>
              </a:rPr>
              <a:t>itf</a:t>
            </a:r>
            <a:r>
              <a:rPr lang="en-US" sz="1800" b="0" i="0" u="none" strike="noStrike" dirty="0">
                <a:solidFill>
                  <a:srgbClr val="000000"/>
                </a:solidFill>
                <a:effectLst/>
                <a:latin typeface="Arial" panose="020B0604020202020204" pitchFamily="34" charset="0"/>
              </a:rPr>
              <a:t> possible, have HAT focus on being the REPOSITORY for EVERYTHING HOUSING! +benchmark projects and pre-negotiate materials and contractor pricing + proper and successful processes +proper consultants +best zoning/planning processes. (16)</a:t>
            </a:r>
            <a:endParaRPr lang="en-US" b="0" dirty="0">
              <a:effectLst/>
            </a:endParaRPr>
          </a:p>
          <a:p>
            <a:pPr marL="0" indent="0">
              <a:buNone/>
            </a:pPr>
            <a:br>
              <a:rPr lang="en-US" dirty="0"/>
            </a:br>
            <a:endParaRPr lang="en-US" b="0" dirty="0">
              <a:effectLst/>
            </a:endParaRPr>
          </a:p>
          <a:p>
            <a:pPr marL="0" indent="0">
              <a:buNone/>
            </a:pPr>
            <a:br>
              <a:rPr lang="en-US" dirty="0"/>
            </a:br>
            <a:endParaRPr lang="en-US" dirty="0"/>
          </a:p>
        </p:txBody>
      </p:sp>
    </p:spTree>
    <p:extLst>
      <p:ext uri="{BB962C8B-B14F-4D97-AF65-F5344CB8AC3E}">
        <p14:creationId xmlns:p14="http://schemas.microsoft.com/office/powerpoint/2010/main" val="2224620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2F277-9E1B-6135-690D-A7F68CC181C9}"/>
              </a:ext>
            </a:extLst>
          </p:cNvPr>
          <p:cNvSpPr>
            <a:spLocks noGrp="1"/>
          </p:cNvSpPr>
          <p:nvPr>
            <p:ph type="title"/>
          </p:nvPr>
        </p:nvSpPr>
        <p:spPr>
          <a:xfrm>
            <a:off x="838200" y="365125"/>
            <a:ext cx="10515600" cy="492125"/>
          </a:xfrm>
        </p:spPr>
        <p:txBody>
          <a:bodyPr>
            <a:normAutofit/>
          </a:bodyPr>
          <a:lstStyle/>
          <a:p>
            <a:pPr algn="ctr"/>
            <a:r>
              <a:rPr lang="en-US" sz="2000" dirty="0"/>
              <a:t>Remaining Ideas Continued</a:t>
            </a:r>
          </a:p>
        </p:txBody>
      </p:sp>
      <p:sp>
        <p:nvSpPr>
          <p:cNvPr id="3" name="Content Placeholder 2">
            <a:extLst>
              <a:ext uri="{FF2B5EF4-FFF2-40B4-BE49-F238E27FC236}">
                <a16:creationId xmlns:a16="http://schemas.microsoft.com/office/drawing/2014/main" id="{EE5DBC5E-F09A-75D4-3A48-14831F22ECD7}"/>
              </a:ext>
            </a:extLst>
          </p:cNvPr>
          <p:cNvSpPr>
            <a:spLocks noGrp="1"/>
          </p:cNvSpPr>
          <p:nvPr>
            <p:ph idx="1"/>
          </p:nvPr>
        </p:nvSpPr>
        <p:spPr>
          <a:xfrm>
            <a:off x="342900" y="857250"/>
            <a:ext cx="11647170" cy="5840730"/>
          </a:xfrm>
        </p:spPr>
        <p:txBody>
          <a:bodyPr>
            <a:normAutofit fontScale="85000" lnSpcReduction="20000"/>
          </a:bodyPr>
          <a:lstStyle/>
          <a:p>
            <a:pPr marL="0" indent="0" rtl="0">
              <a:spcBef>
                <a:spcPts val="0"/>
              </a:spcBef>
              <a:spcAft>
                <a:spcPts val="0"/>
              </a:spcAft>
              <a:buNone/>
            </a:pPr>
            <a:r>
              <a:rPr lang="en-US" sz="2800" b="0" i="0" u="none" strike="noStrike" dirty="0">
                <a:solidFill>
                  <a:srgbClr val="000000"/>
                </a:solidFill>
                <a:effectLst/>
                <a:latin typeface="Arial" panose="020B0604020202020204" pitchFamily="34" charset="0"/>
              </a:rPr>
              <a:t>17. Manistee County hires a qualified Housing Readiness Coordinator who is a “hub” then managers a resource list –  a 2-1-1 of housing information. When/where there is an issue, concern, roadblock, this person is able to coordinate an effective response/solution. (15)</a:t>
            </a:r>
          </a:p>
          <a:p>
            <a:pPr marL="0" indent="0" rtl="0">
              <a:spcBef>
                <a:spcPts val="0"/>
              </a:spcBef>
              <a:spcAft>
                <a:spcPts val="0"/>
              </a:spcAft>
              <a:buNone/>
            </a:pPr>
            <a:endParaRPr lang="en-US" b="0" dirty="0">
              <a:effectLst/>
            </a:endParaRPr>
          </a:p>
          <a:p>
            <a:pPr marL="0" indent="0" rtl="0">
              <a:spcBef>
                <a:spcPts val="0"/>
              </a:spcBef>
              <a:spcAft>
                <a:spcPts val="0"/>
              </a:spcAft>
              <a:buNone/>
            </a:pPr>
            <a:r>
              <a:rPr lang="en-US" sz="2800" b="0" i="0" u="none" strike="noStrike" dirty="0">
                <a:solidFill>
                  <a:srgbClr val="000000"/>
                </a:solidFill>
                <a:effectLst/>
                <a:latin typeface="Arial" panose="020B0604020202020204" pitchFamily="34" charset="0"/>
              </a:rPr>
              <a:t>18. Settle on one place to start to build a success. (15)</a:t>
            </a:r>
          </a:p>
          <a:p>
            <a:pPr marL="0" indent="0" rtl="0">
              <a:spcBef>
                <a:spcPts val="0"/>
              </a:spcBef>
              <a:spcAft>
                <a:spcPts val="0"/>
              </a:spcAft>
              <a:buNone/>
            </a:pPr>
            <a:endParaRPr lang="en-US" b="0" dirty="0">
              <a:effectLst/>
            </a:endParaRPr>
          </a:p>
          <a:p>
            <a:pPr marL="0" indent="0" rtl="0">
              <a:spcBef>
                <a:spcPts val="0"/>
              </a:spcBef>
              <a:spcAft>
                <a:spcPts val="0"/>
              </a:spcAft>
              <a:buNone/>
            </a:pPr>
            <a:r>
              <a:rPr lang="en-US" sz="2800" b="0" i="0" u="none" strike="noStrike" dirty="0">
                <a:solidFill>
                  <a:srgbClr val="000000"/>
                </a:solidFill>
                <a:effectLst/>
                <a:latin typeface="Arial" panose="020B0604020202020204" pitchFamily="34" charset="0"/>
              </a:rPr>
              <a:t>19. Property Maintenance Program (code). Addresses exterior issues (blight) which holds homeowners’ feet to the first on exterior maintenance such as paint, broken windows, torn screens. (14)</a:t>
            </a:r>
          </a:p>
          <a:p>
            <a:pPr marL="0" indent="0" rtl="0">
              <a:spcBef>
                <a:spcPts val="0"/>
              </a:spcBef>
              <a:spcAft>
                <a:spcPts val="0"/>
              </a:spcAft>
              <a:buNone/>
            </a:pPr>
            <a:endParaRPr lang="en-US" b="0" dirty="0">
              <a:effectLst/>
            </a:endParaRPr>
          </a:p>
          <a:p>
            <a:pPr marL="0" indent="0" rtl="0">
              <a:spcBef>
                <a:spcPts val="0"/>
              </a:spcBef>
              <a:spcAft>
                <a:spcPts val="0"/>
              </a:spcAft>
              <a:buNone/>
            </a:pPr>
            <a:r>
              <a:rPr lang="en-US" sz="2800" b="0" i="0" u="none" strike="noStrike" dirty="0">
                <a:solidFill>
                  <a:srgbClr val="000000"/>
                </a:solidFill>
                <a:effectLst/>
                <a:latin typeface="Arial" panose="020B0604020202020204" pitchFamily="34" charset="0"/>
              </a:rPr>
              <a:t>20. Additional thoughts/resources for traditionally lower-wage occupations that are plentiful/necessary, </a:t>
            </a:r>
            <a:r>
              <a:rPr lang="en-US" sz="3200" b="0" i="0" u="none" strike="noStrike" dirty="0">
                <a:solidFill>
                  <a:srgbClr val="000000"/>
                </a:solidFill>
                <a:effectLst/>
                <a:latin typeface="Arial" panose="020B0604020202020204" pitchFamily="34" charset="0"/>
              </a:rPr>
              <a:t> </a:t>
            </a:r>
            <a:r>
              <a:rPr lang="en-US" sz="2000" b="0" i="0" u="none" strike="noStrike" dirty="0">
                <a:solidFill>
                  <a:srgbClr val="000000"/>
                </a:solidFill>
                <a:effectLst/>
                <a:latin typeface="Arial" panose="020B0604020202020204" pitchFamily="34" charset="0"/>
              </a:rPr>
              <a:t>e.g. hospitality, support workers.</a:t>
            </a:r>
            <a:r>
              <a:rPr lang="en-US" sz="1800" b="0" i="0" u="none" strike="noStrike" dirty="0">
                <a:solidFill>
                  <a:srgbClr val="000000"/>
                </a:solidFill>
                <a:effectLst/>
                <a:latin typeface="Arial" panose="020B0604020202020204" pitchFamily="34" charset="0"/>
              </a:rPr>
              <a:t> </a:t>
            </a:r>
            <a:r>
              <a:rPr lang="en-US" sz="2800" b="0" i="0" u="none" strike="noStrike" dirty="0">
                <a:solidFill>
                  <a:srgbClr val="000000"/>
                </a:solidFill>
                <a:effectLst/>
                <a:latin typeface="Arial" panose="020B0604020202020204" pitchFamily="34" charset="0"/>
              </a:rPr>
              <a:t>(14)</a:t>
            </a:r>
          </a:p>
          <a:p>
            <a:pPr marL="0" indent="0" rtl="0">
              <a:spcBef>
                <a:spcPts val="0"/>
              </a:spcBef>
              <a:spcAft>
                <a:spcPts val="0"/>
              </a:spcAft>
              <a:buNone/>
            </a:pPr>
            <a:endParaRPr lang="en-US" b="0" dirty="0">
              <a:effectLst/>
            </a:endParaRPr>
          </a:p>
          <a:p>
            <a:pPr marL="0" indent="0" rtl="0">
              <a:spcBef>
                <a:spcPts val="0"/>
              </a:spcBef>
              <a:spcAft>
                <a:spcPts val="0"/>
              </a:spcAft>
              <a:buNone/>
            </a:pPr>
            <a:r>
              <a:rPr lang="en-US" sz="2800" b="0" i="0" u="none" strike="noStrike" dirty="0">
                <a:solidFill>
                  <a:srgbClr val="000000"/>
                </a:solidFill>
                <a:effectLst/>
                <a:latin typeface="Arial" panose="020B0604020202020204" pitchFamily="34" charset="0"/>
              </a:rPr>
              <a:t>21. Stakeholders from across the housing spectrum from homeless to market rate construction identified and agree to serve on HAT. HAT then works with the Housing Ready position to begin taking action to improve housing in Manistee County. (14)</a:t>
            </a:r>
            <a:endParaRPr lang="en-US" b="0" dirty="0">
              <a:effectLst/>
            </a:endParaRPr>
          </a:p>
          <a:p>
            <a:pPr marL="0" indent="0" rtl="0">
              <a:spcBef>
                <a:spcPts val="0"/>
              </a:spcBef>
              <a:spcAft>
                <a:spcPts val="0"/>
              </a:spcAft>
              <a:buNone/>
            </a:pPr>
            <a:r>
              <a:rPr lang="en-US" sz="2800" b="0" i="0" u="none" strike="noStrike" dirty="0">
                <a:solidFill>
                  <a:srgbClr val="000000"/>
                </a:solidFill>
                <a:effectLst/>
                <a:latin typeface="Arial" panose="020B0604020202020204" pitchFamily="34" charset="0"/>
              </a:rPr>
              <a:t>22. Open dialogue and thinking outside the box to collaborate and make housing happen. Revitalizing the community. (13)</a:t>
            </a:r>
            <a:endParaRPr lang="en-US" b="0" dirty="0">
              <a:effectLst/>
            </a:endParaRPr>
          </a:p>
          <a:p>
            <a:pPr marL="0" indent="0">
              <a:buNone/>
            </a:pPr>
            <a:br>
              <a:rPr lang="en-US" dirty="0"/>
            </a:br>
            <a:endParaRPr lang="en-US" dirty="0"/>
          </a:p>
        </p:txBody>
      </p:sp>
    </p:spTree>
    <p:extLst>
      <p:ext uri="{BB962C8B-B14F-4D97-AF65-F5344CB8AC3E}">
        <p14:creationId xmlns:p14="http://schemas.microsoft.com/office/powerpoint/2010/main" val="2567637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4175D-B981-F5CD-A204-3B6A50C6DA8C}"/>
              </a:ext>
            </a:extLst>
          </p:cNvPr>
          <p:cNvSpPr>
            <a:spLocks noGrp="1"/>
          </p:cNvSpPr>
          <p:nvPr>
            <p:ph type="title"/>
          </p:nvPr>
        </p:nvSpPr>
        <p:spPr>
          <a:xfrm>
            <a:off x="838200" y="353695"/>
            <a:ext cx="10515600" cy="1325563"/>
          </a:xfrm>
        </p:spPr>
        <p:txBody>
          <a:bodyPr/>
          <a:lstStyle/>
          <a:p>
            <a:pPr algn="ctr"/>
            <a:r>
              <a:rPr lang="en-US" dirty="0"/>
              <a:t>Crowd Sourcing Recommendation</a:t>
            </a:r>
          </a:p>
        </p:txBody>
      </p:sp>
      <p:sp>
        <p:nvSpPr>
          <p:cNvPr id="3" name="Content Placeholder 2">
            <a:extLst>
              <a:ext uri="{FF2B5EF4-FFF2-40B4-BE49-F238E27FC236}">
                <a16:creationId xmlns:a16="http://schemas.microsoft.com/office/drawing/2014/main" id="{DD85B0CD-C25C-9D22-011D-C437FB4C02D0}"/>
              </a:ext>
            </a:extLst>
          </p:cNvPr>
          <p:cNvSpPr>
            <a:spLocks noGrp="1"/>
          </p:cNvSpPr>
          <p:nvPr>
            <p:ph idx="1"/>
          </p:nvPr>
        </p:nvSpPr>
        <p:spPr>
          <a:xfrm>
            <a:off x="838200" y="2614295"/>
            <a:ext cx="10515600" cy="3020695"/>
          </a:xfrm>
        </p:spPr>
        <p:txBody>
          <a:bodyPr/>
          <a:lstStyle/>
          <a:p>
            <a:pPr marL="0" indent="0" algn="ctr">
              <a:buNone/>
            </a:pPr>
            <a:r>
              <a:rPr lang="en-US" dirty="0"/>
              <a:t>Recommendation 4.D.1</a:t>
            </a:r>
          </a:p>
          <a:p>
            <a:pPr marL="0" indent="0" algn="ctr">
              <a:buNone/>
            </a:pPr>
            <a:r>
              <a:rPr lang="en-US" dirty="0"/>
              <a:t>It is recommended to use Crowdsourcing results as serious food for thought. Crowdsourcing has sparked successful change projects, small and large, around the world. </a:t>
            </a:r>
          </a:p>
          <a:p>
            <a:pPr marL="0" indent="0" algn="ctr">
              <a:buNone/>
            </a:pPr>
            <a:endParaRPr lang="en-US" dirty="0"/>
          </a:p>
        </p:txBody>
      </p:sp>
    </p:spTree>
    <p:extLst>
      <p:ext uri="{BB962C8B-B14F-4D97-AF65-F5344CB8AC3E}">
        <p14:creationId xmlns:p14="http://schemas.microsoft.com/office/powerpoint/2010/main" val="3731174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B0C4A-F454-E763-9E98-F286432B7F88}"/>
              </a:ext>
            </a:extLst>
          </p:cNvPr>
          <p:cNvSpPr>
            <a:spLocks noGrp="1"/>
          </p:cNvSpPr>
          <p:nvPr>
            <p:ph type="title"/>
          </p:nvPr>
        </p:nvSpPr>
        <p:spPr/>
        <p:txBody>
          <a:bodyPr/>
          <a:lstStyle/>
          <a:p>
            <a:pPr algn="ctr"/>
            <a:r>
              <a:rPr lang="en-US" dirty="0"/>
              <a:t>HAT Structure Going Forward?</a:t>
            </a:r>
          </a:p>
        </p:txBody>
      </p:sp>
      <p:pic>
        <p:nvPicPr>
          <p:cNvPr id="4" name="Content Placeholder 3">
            <a:extLst>
              <a:ext uri="{FF2B5EF4-FFF2-40B4-BE49-F238E27FC236}">
                <a16:creationId xmlns:a16="http://schemas.microsoft.com/office/drawing/2014/main" id="{4D78CA21-0D73-5EEE-52BC-8EB5CC76B611}"/>
              </a:ext>
            </a:extLst>
          </p:cNvPr>
          <p:cNvPicPr>
            <a:picLocks noGrp="1" noChangeAspect="1"/>
          </p:cNvPicPr>
          <p:nvPr>
            <p:ph idx="1"/>
          </p:nvPr>
        </p:nvPicPr>
        <p:blipFill>
          <a:blip r:embed="rId2"/>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1064763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E6403-05EF-A07B-6E9F-58500AB6818E}"/>
              </a:ext>
            </a:extLst>
          </p:cNvPr>
          <p:cNvSpPr>
            <a:spLocks noGrp="1"/>
          </p:cNvSpPr>
          <p:nvPr>
            <p:ph type="title"/>
          </p:nvPr>
        </p:nvSpPr>
        <p:spPr/>
        <p:txBody>
          <a:bodyPr/>
          <a:lstStyle/>
          <a:p>
            <a:r>
              <a:rPr lang="en-US" dirty="0"/>
              <a:t>Recommendations for Operational Excellence</a:t>
            </a:r>
          </a:p>
        </p:txBody>
      </p:sp>
      <p:sp>
        <p:nvSpPr>
          <p:cNvPr id="3" name="Content Placeholder 2">
            <a:extLst>
              <a:ext uri="{FF2B5EF4-FFF2-40B4-BE49-F238E27FC236}">
                <a16:creationId xmlns:a16="http://schemas.microsoft.com/office/drawing/2014/main" id="{8691D0DD-B4D4-9634-F00A-DCD3F0C60E9D}"/>
              </a:ext>
            </a:extLst>
          </p:cNvPr>
          <p:cNvSpPr>
            <a:spLocks noGrp="1"/>
          </p:cNvSpPr>
          <p:nvPr>
            <p:ph idx="1"/>
          </p:nvPr>
        </p:nvSpPr>
        <p:spPr/>
        <p:txBody>
          <a:bodyPr>
            <a:normAutofit fontScale="62500" lnSpcReduction="20000"/>
          </a:bodyPr>
          <a:lstStyle/>
          <a:p>
            <a:pPr marL="0" indent="0">
              <a:buNone/>
            </a:pPr>
            <a:r>
              <a:rPr lang="en-US" b="1" dirty="0"/>
              <a:t>Recommendation 4.D.1</a:t>
            </a:r>
          </a:p>
          <a:p>
            <a:pPr marL="0" indent="0">
              <a:buNone/>
            </a:pPr>
            <a:r>
              <a:rPr lang="en-US" dirty="0"/>
              <a:t>Find at least one tool to engage and develop discipline for formal chartering. High performing teams start with strong onboarding, distribute leadership, follow through with individual and shared responsibilities, use meeting time wisely and respectfully maintain progress checks and balances for accountability.  Among the resource for chartering is </a:t>
            </a:r>
            <a:r>
              <a:rPr lang="en-US" b="1" dirty="0"/>
              <a:t>“Purpose to Practice” ( P2P)</a:t>
            </a:r>
            <a:r>
              <a:rPr lang="en-US" dirty="0"/>
              <a:t> found online at liberatingstructures.com.  The elements of P2P have relentlessly proven to foster alignment, clarity, collaboration and readiness for SMART goals compared to informal start-ups. No matter the process you engage, seriously consider the 4 elements of P2P and create your process to form.</a:t>
            </a:r>
          </a:p>
          <a:p>
            <a:endParaRPr lang="en-US" dirty="0"/>
          </a:p>
          <a:p>
            <a:pPr marL="0" indent="0">
              <a:buNone/>
            </a:pPr>
            <a:r>
              <a:rPr lang="en-US" b="1" dirty="0"/>
              <a:t>Recommendation 4.D.2</a:t>
            </a:r>
          </a:p>
          <a:p>
            <a:pPr marL="0" indent="0">
              <a:buNone/>
            </a:pPr>
            <a:r>
              <a:rPr lang="en-US" dirty="0"/>
              <a:t>Another important consideration is </a:t>
            </a:r>
            <a:r>
              <a:rPr lang="en-US" b="1" dirty="0"/>
              <a:t>“RACI”. </a:t>
            </a:r>
            <a:r>
              <a:rPr lang="en-US" dirty="0"/>
              <a:t>This acronym describes an activity management matrix that clearly defines “who is </a:t>
            </a:r>
            <a:r>
              <a:rPr lang="en-US" b="1" dirty="0"/>
              <a:t>r</a:t>
            </a:r>
            <a:r>
              <a:rPr lang="en-US" dirty="0"/>
              <a:t>esponsible” for something, who is </a:t>
            </a:r>
            <a:r>
              <a:rPr lang="en-US" b="1" dirty="0"/>
              <a:t>a</a:t>
            </a:r>
            <a:r>
              <a:rPr lang="en-US" dirty="0"/>
              <a:t>ccountable for it, who should be included in  </a:t>
            </a:r>
            <a:r>
              <a:rPr lang="en-US" b="1" dirty="0"/>
              <a:t>c</a:t>
            </a:r>
            <a:r>
              <a:rPr lang="en-US" dirty="0"/>
              <a:t>ommunication with about it, and who are others to </a:t>
            </a:r>
            <a:r>
              <a:rPr lang="en-US" b="1" dirty="0"/>
              <a:t>i</a:t>
            </a:r>
            <a:r>
              <a:rPr lang="en-US" dirty="0"/>
              <a:t>nform about it. </a:t>
            </a:r>
          </a:p>
          <a:p>
            <a:endParaRPr lang="en-US" dirty="0"/>
          </a:p>
          <a:p>
            <a:pPr marL="0" indent="0">
              <a:buNone/>
            </a:pPr>
            <a:r>
              <a:rPr lang="en-US" dirty="0"/>
              <a:t>There is no current recommendation herein, as Housing North is experienced to bring this to the table in relationship to the Housing Ready coordinator position. This process can be learned by HAT to replicate and adapt for anything else it is does. It is incumbent on Manistee County-based HAT members to ensure that RACIs are crystal clear, are a standard reference, and are updated as actions progress or change.</a:t>
            </a:r>
          </a:p>
          <a:p>
            <a:endParaRPr lang="en-US" dirty="0"/>
          </a:p>
        </p:txBody>
      </p:sp>
    </p:spTree>
    <p:extLst>
      <p:ext uri="{BB962C8B-B14F-4D97-AF65-F5344CB8AC3E}">
        <p14:creationId xmlns:p14="http://schemas.microsoft.com/office/powerpoint/2010/main" val="2455775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775E0F-5B2D-4E54-F5A5-E60B6317EA67}"/>
              </a:ext>
            </a:extLst>
          </p:cNvPr>
          <p:cNvSpPr txBox="1"/>
          <p:nvPr/>
        </p:nvSpPr>
        <p:spPr>
          <a:xfrm>
            <a:off x="457200" y="1097280"/>
            <a:ext cx="4103370" cy="5909310"/>
          </a:xfrm>
          <a:prstGeom prst="rect">
            <a:avLst/>
          </a:prstGeom>
          <a:noFill/>
        </p:spPr>
        <p:txBody>
          <a:bodyPr wrap="square" rtlCol="0">
            <a:spAutoFit/>
          </a:bodyPr>
          <a:lstStyle/>
          <a:p>
            <a:r>
              <a:rPr lang="en-US" dirty="0"/>
              <a:t>Bold Concepts LLC</a:t>
            </a:r>
          </a:p>
          <a:p>
            <a:r>
              <a:rPr lang="en-US" dirty="0"/>
              <a:t>Century 21 Northland – Manistee</a:t>
            </a:r>
          </a:p>
          <a:p>
            <a:r>
              <a:rPr lang="en-US" dirty="0"/>
              <a:t>Centra Wellness Network</a:t>
            </a:r>
          </a:p>
          <a:p>
            <a:r>
              <a:rPr lang="en-US" dirty="0"/>
              <a:t>CHOICES</a:t>
            </a:r>
          </a:p>
          <a:p>
            <a:r>
              <a:rPr lang="en-US" dirty="0"/>
              <a:t>City of Manistee</a:t>
            </a:r>
          </a:p>
          <a:p>
            <a:r>
              <a:rPr lang="en-US" dirty="0"/>
              <a:t>City of Manistee – City Council</a:t>
            </a:r>
          </a:p>
          <a:p>
            <a:r>
              <a:rPr lang="en-US" dirty="0"/>
              <a:t>City of Manistee Housing Commission</a:t>
            </a:r>
          </a:p>
          <a:p>
            <a:r>
              <a:rPr lang="en-US" dirty="0"/>
              <a:t>DDA – Filer Township</a:t>
            </a:r>
          </a:p>
          <a:p>
            <a:r>
              <a:rPr lang="en-US" dirty="0"/>
              <a:t>DHD#10 – Community Connections</a:t>
            </a:r>
          </a:p>
          <a:p>
            <a:r>
              <a:rPr lang="en-US" dirty="0"/>
              <a:t>ECHO His Love – Safe Harbor</a:t>
            </a:r>
          </a:p>
          <a:p>
            <a:r>
              <a:rPr lang="en-US" dirty="0" err="1"/>
              <a:t>FiveCAP</a:t>
            </a:r>
            <a:endParaRPr lang="en-US" dirty="0"/>
          </a:p>
          <a:p>
            <a:r>
              <a:rPr lang="en-US" dirty="0"/>
              <a:t>Housing North</a:t>
            </a:r>
          </a:p>
          <a:p>
            <a:r>
              <a:rPr lang="en-US" dirty="0"/>
              <a:t>Integrated Architecture</a:t>
            </a:r>
          </a:p>
          <a:p>
            <a:r>
              <a:rPr lang="en-US" dirty="0"/>
              <a:t>Lakeshore Construction</a:t>
            </a:r>
          </a:p>
          <a:p>
            <a:r>
              <a:rPr lang="en-US" dirty="0"/>
              <a:t>Manistee County Administration</a:t>
            </a:r>
          </a:p>
          <a:p>
            <a:r>
              <a:rPr lang="en-US" dirty="0"/>
              <a:t>Manistee County Board of Commissioners</a:t>
            </a:r>
          </a:p>
          <a:p>
            <a:r>
              <a:rPr lang="en-US" dirty="0"/>
              <a:t>Manistee County Commission on Aging</a:t>
            </a:r>
          </a:p>
          <a:p>
            <a:r>
              <a:rPr lang="en-US" dirty="0"/>
              <a:t>Manistee County Community Foundation</a:t>
            </a:r>
          </a:p>
          <a:p>
            <a:r>
              <a:rPr lang="en-US" dirty="0"/>
              <a:t>Manistee County Economic Development</a:t>
            </a:r>
          </a:p>
          <a:p>
            <a:endParaRPr lang="en-US" dirty="0"/>
          </a:p>
          <a:p>
            <a:endParaRPr lang="en-US" dirty="0"/>
          </a:p>
        </p:txBody>
      </p:sp>
      <p:sp>
        <p:nvSpPr>
          <p:cNvPr id="3" name="TextBox 2">
            <a:extLst>
              <a:ext uri="{FF2B5EF4-FFF2-40B4-BE49-F238E27FC236}">
                <a16:creationId xmlns:a16="http://schemas.microsoft.com/office/drawing/2014/main" id="{B0E1BBA1-1C30-C716-780B-402C52F2CEE8}"/>
              </a:ext>
            </a:extLst>
          </p:cNvPr>
          <p:cNvSpPr txBox="1"/>
          <p:nvPr/>
        </p:nvSpPr>
        <p:spPr>
          <a:xfrm>
            <a:off x="6096000" y="1097280"/>
            <a:ext cx="5494020" cy="5355312"/>
          </a:xfrm>
          <a:prstGeom prst="rect">
            <a:avLst/>
          </a:prstGeom>
          <a:noFill/>
        </p:spPr>
        <p:txBody>
          <a:bodyPr wrap="square" rtlCol="0">
            <a:spAutoFit/>
          </a:bodyPr>
          <a:lstStyle/>
          <a:p>
            <a:r>
              <a:rPr lang="en-US" dirty="0"/>
              <a:t>Manistee County Habitat for Humanity</a:t>
            </a:r>
          </a:p>
          <a:p>
            <a:r>
              <a:rPr lang="en-US" dirty="0"/>
              <a:t>Manistee County HSCB</a:t>
            </a:r>
          </a:p>
          <a:p>
            <a:r>
              <a:rPr lang="en-US" dirty="0"/>
              <a:t>Manistee County Land Bank Authority</a:t>
            </a:r>
          </a:p>
          <a:p>
            <a:r>
              <a:rPr lang="en-US" dirty="0"/>
              <a:t>Manistee County Planning Dept.</a:t>
            </a:r>
          </a:p>
          <a:p>
            <a:r>
              <a:rPr lang="en-US" dirty="0"/>
              <a:t>Manistee County Sheriff’s Dept.</a:t>
            </a:r>
          </a:p>
          <a:p>
            <a:r>
              <a:rPr lang="en-US" dirty="0"/>
              <a:t>Manistee County United Way</a:t>
            </a:r>
          </a:p>
          <a:p>
            <a:r>
              <a:rPr lang="en-US" dirty="0"/>
              <a:t>McKinney-Vento Homeless Education Grant Coordinator</a:t>
            </a:r>
          </a:p>
          <a:p>
            <a:r>
              <a:rPr lang="en-US" dirty="0"/>
              <a:t>MDHHS</a:t>
            </a:r>
          </a:p>
          <a:p>
            <a:r>
              <a:rPr lang="en-US" dirty="0"/>
              <a:t>Munson Health Care</a:t>
            </a:r>
          </a:p>
          <a:p>
            <a:r>
              <a:rPr lang="en-US" dirty="0"/>
              <a:t>Networks Northwest</a:t>
            </a:r>
          </a:p>
          <a:p>
            <a:r>
              <a:rPr lang="en-US" dirty="0"/>
              <a:t>Northern Michigan Community Action Agency</a:t>
            </a:r>
          </a:p>
          <a:p>
            <a:r>
              <a:rPr lang="en-US" dirty="0"/>
              <a:t>Northwest Michigan Health Services, Inc.</a:t>
            </a:r>
          </a:p>
          <a:p>
            <a:r>
              <a:rPr lang="en-US" dirty="0"/>
              <a:t>Office of Rural Development</a:t>
            </a:r>
          </a:p>
          <a:p>
            <a:r>
              <a:rPr lang="en-US" dirty="0"/>
              <a:t>Safe Built</a:t>
            </a:r>
          </a:p>
          <a:p>
            <a:r>
              <a:rPr lang="en-US" dirty="0"/>
              <a:t>Shelby State Bank</a:t>
            </a:r>
          </a:p>
          <a:p>
            <a:r>
              <a:rPr lang="en-US" dirty="0"/>
              <a:t>Spicer Group</a:t>
            </a:r>
          </a:p>
          <a:p>
            <a:r>
              <a:rPr lang="en-US" dirty="0"/>
              <a:t>Staircase Youth Services</a:t>
            </a:r>
          </a:p>
          <a:p>
            <a:r>
              <a:rPr lang="en-US" dirty="0"/>
              <a:t>Tip of the Mitt</a:t>
            </a:r>
          </a:p>
          <a:p>
            <a:r>
              <a:rPr lang="en-US" dirty="0"/>
              <a:t>West Michigan Mediation Services</a:t>
            </a:r>
          </a:p>
        </p:txBody>
      </p:sp>
      <p:sp>
        <p:nvSpPr>
          <p:cNvPr id="4" name="TextBox 3">
            <a:extLst>
              <a:ext uri="{FF2B5EF4-FFF2-40B4-BE49-F238E27FC236}">
                <a16:creationId xmlns:a16="http://schemas.microsoft.com/office/drawing/2014/main" id="{D50F47D7-9CB4-A268-9579-9B4F497D037D}"/>
              </a:ext>
            </a:extLst>
          </p:cNvPr>
          <p:cNvSpPr txBox="1"/>
          <p:nvPr/>
        </p:nvSpPr>
        <p:spPr>
          <a:xfrm>
            <a:off x="685800" y="514350"/>
            <a:ext cx="10378440" cy="646331"/>
          </a:xfrm>
          <a:prstGeom prst="rect">
            <a:avLst/>
          </a:prstGeom>
          <a:noFill/>
        </p:spPr>
        <p:txBody>
          <a:bodyPr wrap="square" rtlCol="0">
            <a:spAutoFit/>
          </a:bodyPr>
          <a:lstStyle/>
          <a:p>
            <a:pPr algn="ctr"/>
            <a:r>
              <a:rPr lang="en-US" sz="3600" dirty="0"/>
              <a:t>38 Agencies/Organizations Already At Table!!!</a:t>
            </a:r>
          </a:p>
        </p:txBody>
      </p:sp>
    </p:spTree>
    <p:extLst>
      <p:ext uri="{BB962C8B-B14F-4D97-AF65-F5344CB8AC3E}">
        <p14:creationId xmlns:p14="http://schemas.microsoft.com/office/powerpoint/2010/main" val="3087424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17401A-67D0-76E7-BFD4-1AF638BE42DE}"/>
              </a:ext>
            </a:extLst>
          </p:cNvPr>
          <p:cNvSpPr txBox="1"/>
          <p:nvPr/>
        </p:nvSpPr>
        <p:spPr>
          <a:xfrm>
            <a:off x="1223010" y="1531620"/>
            <a:ext cx="8069580" cy="1446550"/>
          </a:xfrm>
          <a:prstGeom prst="rect">
            <a:avLst/>
          </a:prstGeom>
          <a:noFill/>
        </p:spPr>
        <p:txBody>
          <a:bodyPr wrap="square" rtlCol="0">
            <a:spAutoFit/>
          </a:bodyPr>
          <a:lstStyle/>
          <a:p>
            <a:pPr algn="ctr"/>
            <a:r>
              <a:rPr lang="en-US" sz="8800" dirty="0">
                <a:latin typeface="Broadway" panose="04040905080B02020502" pitchFamily="82" charset="0"/>
              </a:rPr>
              <a:t>Thank you!</a:t>
            </a:r>
          </a:p>
        </p:txBody>
      </p:sp>
      <p:sp>
        <p:nvSpPr>
          <p:cNvPr id="3" name="TextBox 2">
            <a:extLst>
              <a:ext uri="{FF2B5EF4-FFF2-40B4-BE49-F238E27FC236}">
                <a16:creationId xmlns:a16="http://schemas.microsoft.com/office/drawing/2014/main" id="{9031E337-4829-4539-5EC9-0F2D0C6FAAFE}"/>
              </a:ext>
            </a:extLst>
          </p:cNvPr>
          <p:cNvSpPr txBox="1"/>
          <p:nvPr/>
        </p:nvSpPr>
        <p:spPr>
          <a:xfrm>
            <a:off x="3761422" y="3440430"/>
            <a:ext cx="4669155" cy="1938992"/>
          </a:xfrm>
          <a:prstGeom prst="rect">
            <a:avLst/>
          </a:prstGeom>
          <a:noFill/>
        </p:spPr>
        <p:txBody>
          <a:bodyPr wrap="square" rtlCol="0">
            <a:spAutoFit/>
          </a:bodyPr>
          <a:lstStyle/>
          <a:p>
            <a:r>
              <a:rPr lang="en-US" sz="2400" dirty="0"/>
              <a:t>Anyone interested can contact </a:t>
            </a:r>
          </a:p>
          <a:p>
            <a:r>
              <a:rPr lang="en-US" sz="2400" dirty="0"/>
              <a:t>Rose Fosdick at </a:t>
            </a:r>
            <a:r>
              <a:rPr lang="en-US" sz="2400" dirty="0">
                <a:hlinkClick r:id="rId2"/>
              </a:rPr>
              <a:t>hscbmanistee@gmail.com</a:t>
            </a:r>
            <a:r>
              <a:rPr lang="en-US" sz="2400" dirty="0"/>
              <a:t> or </a:t>
            </a:r>
          </a:p>
          <a:p>
            <a:r>
              <a:rPr lang="en-US" sz="2400" dirty="0"/>
              <a:t>call 231-510-6518 </a:t>
            </a:r>
          </a:p>
          <a:p>
            <a:r>
              <a:rPr lang="en-US" sz="2400" dirty="0"/>
              <a:t>to be added to the HAT mailing list.</a:t>
            </a:r>
          </a:p>
        </p:txBody>
      </p:sp>
    </p:spTree>
    <p:extLst>
      <p:ext uri="{BB962C8B-B14F-4D97-AF65-F5344CB8AC3E}">
        <p14:creationId xmlns:p14="http://schemas.microsoft.com/office/powerpoint/2010/main" val="136613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A695-BEE6-514C-AB40-7B40307A1A06}"/>
              </a:ext>
            </a:extLst>
          </p:cNvPr>
          <p:cNvSpPr>
            <a:spLocks noGrp="1"/>
          </p:cNvSpPr>
          <p:nvPr>
            <p:ph type="title"/>
          </p:nvPr>
        </p:nvSpPr>
        <p:spPr/>
        <p:txBody>
          <a:bodyPr/>
          <a:lstStyle/>
          <a:p>
            <a:pPr algn="ctr"/>
            <a:r>
              <a:rPr lang="en-US" dirty="0"/>
              <a:t>Defining the Manistee Housing Crisis</a:t>
            </a:r>
          </a:p>
        </p:txBody>
      </p:sp>
      <p:pic>
        <p:nvPicPr>
          <p:cNvPr id="5" name="Content Placeholder 4">
            <a:extLst>
              <a:ext uri="{FF2B5EF4-FFF2-40B4-BE49-F238E27FC236}">
                <a16:creationId xmlns:a16="http://schemas.microsoft.com/office/drawing/2014/main" id="{4F8617F1-0B80-D7A4-5CBA-C2F98BFECD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3970" y="1825625"/>
            <a:ext cx="5904059" cy="4351338"/>
          </a:xfrm>
        </p:spPr>
      </p:pic>
    </p:spTree>
    <p:extLst>
      <p:ext uri="{BB962C8B-B14F-4D97-AF65-F5344CB8AC3E}">
        <p14:creationId xmlns:p14="http://schemas.microsoft.com/office/powerpoint/2010/main" val="4268621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FA265-302A-FD97-B26B-47CCA93F0679}"/>
              </a:ext>
            </a:extLst>
          </p:cNvPr>
          <p:cNvPicPr>
            <a:picLocks noChangeAspect="1"/>
          </p:cNvPicPr>
          <p:nvPr/>
        </p:nvPicPr>
        <p:blipFill>
          <a:blip r:embed="rId2"/>
          <a:stretch>
            <a:fillRect/>
          </a:stretch>
        </p:blipFill>
        <p:spPr>
          <a:xfrm>
            <a:off x="1618100" y="2201249"/>
            <a:ext cx="8955800" cy="3895682"/>
          </a:xfrm>
          <a:prstGeom prst="rect">
            <a:avLst/>
          </a:prstGeom>
        </p:spPr>
      </p:pic>
      <p:sp>
        <p:nvSpPr>
          <p:cNvPr id="5" name="TextBox 4">
            <a:extLst>
              <a:ext uri="{FF2B5EF4-FFF2-40B4-BE49-F238E27FC236}">
                <a16:creationId xmlns:a16="http://schemas.microsoft.com/office/drawing/2014/main" id="{A5967292-BA7C-5A4E-C523-7ADA66EBD8F7}"/>
              </a:ext>
            </a:extLst>
          </p:cNvPr>
          <p:cNvSpPr txBox="1"/>
          <p:nvPr/>
        </p:nvSpPr>
        <p:spPr>
          <a:xfrm>
            <a:off x="1209675" y="1245870"/>
            <a:ext cx="9772650" cy="584775"/>
          </a:xfrm>
          <a:prstGeom prst="rect">
            <a:avLst/>
          </a:prstGeom>
          <a:noFill/>
        </p:spPr>
        <p:txBody>
          <a:bodyPr wrap="square" rtlCol="0">
            <a:spAutoFit/>
          </a:bodyPr>
          <a:lstStyle/>
          <a:p>
            <a:r>
              <a:rPr lang="en-US" sz="3200" dirty="0"/>
              <a:t>Let’s Find Housing Solutions Together Summit - Purpose</a:t>
            </a:r>
          </a:p>
        </p:txBody>
      </p:sp>
    </p:spTree>
    <p:extLst>
      <p:ext uri="{BB962C8B-B14F-4D97-AF65-F5344CB8AC3E}">
        <p14:creationId xmlns:p14="http://schemas.microsoft.com/office/powerpoint/2010/main" val="1904663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A985C4-ED82-BC49-0434-05EF25C3F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082" y="1711400"/>
            <a:ext cx="8982657" cy="5016469"/>
          </a:xfrm>
          <a:prstGeom prst="rect">
            <a:avLst/>
          </a:prstGeom>
        </p:spPr>
      </p:pic>
      <p:sp>
        <p:nvSpPr>
          <p:cNvPr id="4" name="TextBox 3">
            <a:extLst>
              <a:ext uri="{FF2B5EF4-FFF2-40B4-BE49-F238E27FC236}">
                <a16:creationId xmlns:a16="http://schemas.microsoft.com/office/drawing/2014/main" id="{533AF375-FB9C-7484-FAF9-51274C9C3AEB}"/>
              </a:ext>
            </a:extLst>
          </p:cNvPr>
          <p:cNvSpPr txBox="1"/>
          <p:nvPr/>
        </p:nvSpPr>
        <p:spPr>
          <a:xfrm>
            <a:off x="1264005" y="502920"/>
            <a:ext cx="9474810" cy="584775"/>
          </a:xfrm>
          <a:prstGeom prst="rect">
            <a:avLst/>
          </a:prstGeom>
          <a:noFill/>
        </p:spPr>
        <p:txBody>
          <a:bodyPr wrap="square" rtlCol="0">
            <a:spAutoFit/>
          </a:bodyPr>
          <a:lstStyle/>
          <a:p>
            <a:r>
              <a:rPr lang="en-US" sz="3200" dirty="0"/>
              <a:t>Let’s Find Housing Solutions Together Summit -  Agenda</a:t>
            </a:r>
          </a:p>
        </p:txBody>
      </p:sp>
    </p:spTree>
    <p:extLst>
      <p:ext uri="{BB962C8B-B14F-4D97-AF65-F5344CB8AC3E}">
        <p14:creationId xmlns:p14="http://schemas.microsoft.com/office/powerpoint/2010/main" val="2418290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AED6D2-50B4-3A28-20F1-155884DC8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915" y="980446"/>
            <a:ext cx="11178169" cy="4897107"/>
          </a:xfrm>
          <a:prstGeom prst="rect">
            <a:avLst/>
          </a:prstGeom>
        </p:spPr>
      </p:pic>
    </p:spTree>
    <p:extLst>
      <p:ext uri="{BB962C8B-B14F-4D97-AF65-F5344CB8AC3E}">
        <p14:creationId xmlns:p14="http://schemas.microsoft.com/office/powerpoint/2010/main" val="2869132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FF76E-DD81-B3AA-2FFA-D516D3622D7A}"/>
              </a:ext>
            </a:extLst>
          </p:cNvPr>
          <p:cNvSpPr>
            <a:spLocks noGrp="1"/>
          </p:cNvSpPr>
          <p:nvPr>
            <p:ph type="title"/>
          </p:nvPr>
        </p:nvSpPr>
        <p:spPr>
          <a:xfrm>
            <a:off x="838200" y="365125"/>
            <a:ext cx="10515600" cy="1280795"/>
          </a:xfrm>
        </p:spPr>
        <p:txBody>
          <a:bodyPr>
            <a:normAutofit fontScale="90000"/>
          </a:bodyPr>
          <a:lstStyle/>
          <a:p>
            <a:pPr algn="ctr"/>
            <a:r>
              <a:rPr lang="en-US" dirty="0"/>
              <a:t>Fishbowl Notes</a:t>
            </a:r>
            <a:br>
              <a:rPr lang="en-US" dirty="0"/>
            </a:br>
            <a:r>
              <a:rPr lang="en-US" sz="2000" dirty="0"/>
              <a:t>What Participants Had To Say</a:t>
            </a:r>
            <a:br>
              <a:rPr lang="en-US" dirty="0"/>
            </a:br>
            <a:endParaRPr lang="en-US" dirty="0"/>
          </a:p>
        </p:txBody>
      </p:sp>
      <p:sp>
        <p:nvSpPr>
          <p:cNvPr id="3" name="Content Placeholder 2">
            <a:extLst>
              <a:ext uri="{FF2B5EF4-FFF2-40B4-BE49-F238E27FC236}">
                <a16:creationId xmlns:a16="http://schemas.microsoft.com/office/drawing/2014/main" id="{82D447BC-F58B-4393-6825-001E5269E260}"/>
              </a:ext>
            </a:extLst>
          </p:cNvPr>
          <p:cNvSpPr>
            <a:spLocks noGrp="1"/>
          </p:cNvSpPr>
          <p:nvPr>
            <p:ph idx="1"/>
          </p:nvPr>
        </p:nvSpPr>
        <p:spPr>
          <a:xfrm>
            <a:off x="838200" y="1245870"/>
            <a:ext cx="10515600" cy="5383530"/>
          </a:xfrm>
        </p:spPr>
        <p:txBody>
          <a:bodyPr>
            <a:normAutofit fontScale="47500" lnSpcReduction="20000"/>
          </a:bodyPr>
          <a:lstStyle/>
          <a:p>
            <a:r>
              <a:rPr lang="en-US" dirty="0"/>
              <a:t>Capacity is important to consider before building plans. Lessons Learned from a prior project regarding what it takes to administer a grant, to “do the outcomes”, to “do the tracking” </a:t>
            </a:r>
          </a:p>
          <a:p>
            <a:r>
              <a:rPr lang="en-US" dirty="0"/>
              <a:t>Tactical knowledge is paramount. </a:t>
            </a:r>
          </a:p>
          <a:p>
            <a:r>
              <a:rPr lang="en-US" dirty="0"/>
              <a:t>Contractor training in our county will build capacity in our county to meet the knowledge needs of contractors, zoning, code, builders, enforcement etc. </a:t>
            </a:r>
          </a:p>
          <a:p>
            <a:r>
              <a:rPr lang="en-US" dirty="0"/>
              <a:t>HAT Housing Ready Coordinator must point the way. Not be in the weeds.</a:t>
            </a:r>
          </a:p>
          <a:p>
            <a:r>
              <a:rPr lang="en-US" dirty="0"/>
              <a:t>Tactical concerns for the HAT Housing Ready Coordinator. Needs office talent support. Someone to support email, office work. </a:t>
            </a:r>
          </a:p>
          <a:p>
            <a:r>
              <a:rPr lang="en-US" dirty="0"/>
              <a:t>HAT Housing Ready Coordinator  is ideally tech savvy</a:t>
            </a:r>
          </a:p>
          <a:p>
            <a:r>
              <a:rPr lang="en-US" dirty="0"/>
              <a:t>HSBC should focus the Housing Ready Coordinator. “We cannot scare this person away!”</a:t>
            </a:r>
          </a:p>
          <a:p>
            <a:r>
              <a:rPr lang="en-US" dirty="0"/>
              <a:t>Caution, if we don’t drill down on the homeless, the Section 8, and housing rehab.</a:t>
            </a:r>
          </a:p>
          <a:p>
            <a:r>
              <a:rPr lang="en-US" dirty="0"/>
              <a:t>Safe and affordable housing is key to success for people new to the area as well as present citizens who are limited</a:t>
            </a:r>
          </a:p>
          <a:p>
            <a:r>
              <a:rPr lang="en-US" dirty="0"/>
              <a:t>Housing North must quickly understand their local assets and which to leverage for what</a:t>
            </a:r>
          </a:p>
          <a:p>
            <a:r>
              <a:rPr lang="en-US" dirty="0"/>
              <a:t>We must think big. One case of thinking big in Margaritaville in Florida. Manistee County cannot think “in tens”. We need to think “in hundreds”.</a:t>
            </a:r>
          </a:p>
          <a:p>
            <a:r>
              <a:rPr lang="en-US" dirty="0"/>
              <a:t>Appeal to the differences among people through options and scale. Affordability does not mean the same to everyone. Different levels meet different needs across  types of citizens.</a:t>
            </a:r>
          </a:p>
          <a:p>
            <a:r>
              <a:rPr lang="en-US" dirty="0"/>
              <a:t>We need to know who really needs housing. How many? Are we 400-500 short?</a:t>
            </a:r>
          </a:p>
          <a:p>
            <a:r>
              <a:rPr lang="en-US" dirty="0"/>
              <a:t>Does Manistee need an updated study of vacant, available, scale of rehabilitation needed on a property (80% need on one house, 30% on another).</a:t>
            </a:r>
          </a:p>
          <a:p>
            <a:r>
              <a:rPr lang="en-US" dirty="0"/>
              <a:t>There is too  much to be done to take time for another study.</a:t>
            </a:r>
          </a:p>
          <a:p>
            <a:r>
              <a:rPr lang="en-US" dirty="0"/>
              <a:t>Quality for seniors. Makes available housing for families. We have too many seniors with unused space that would suit young families. We need to increase investing in senior housing to make room for young families.</a:t>
            </a:r>
          </a:p>
          <a:p>
            <a:r>
              <a:rPr lang="en-US" dirty="0"/>
              <a:t>About MOUs and MOAs. Borrow the best practice processes.</a:t>
            </a:r>
          </a:p>
          <a:p>
            <a:endParaRPr lang="en-US" dirty="0"/>
          </a:p>
        </p:txBody>
      </p:sp>
    </p:spTree>
    <p:extLst>
      <p:ext uri="{BB962C8B-B14F-4D97-AF65-F5344CB8AC3E}">
        <p14:creationId xmlns:p14="http://schemas.microsoft.com/office/powerpoint/2010/main" val="1816231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4EC2-DA94-EC63-F92E-218B0BEAB23A}"/>
              </a:ext>
            </a:extLst>
          </p:cNvPr>
          <p:cNvSpPr>
            <a:spLocks noGrp="1"/>
          </p:cNvSpPr>
          <p:nvPr>
            <p:ph type="title"/>
          </p:nvPr>
        </p:nvSpPr>
        <p:spPr/>
        <p:txBody>
          <a:bodyPr/>
          <a:lstStyle/>
          <a:p>
            <a:r>
              <a:rPr lang="en-US" dirty="0"/>
              <a:t>Fishbowl Notes - Continued</a:t>
            </a:r>
          </a:p>
        </p:txBody>
      </p:sp>
      <p:sp>
        <p:nvSpPr>
          <p:cNvPr id="5" name="Content Placeholder 4">
            <a:extLst>
              <a:ext uri="{FF2B5EF4-FFF2-40B4-BE49-F238E27FC236}">
                <a16:creationId xmlns:a16="http://schemas.microsoft.com/office/drawing/2014/main" id="{2CFB098A-16EB-F65D-2A05-90AE8D8CB9F4}"/>
              </a:ext>
            </a:extLst>
          </p:cNvPr>
          <p:cNvSpPr>
            <a:spLocks noGrp="1"/>
          </p:cNvSpPr>
          <p:nvPr>
            <p:ph idx="1"/>
          </p:nvPr>
        </p:nvSpPr>
        <p:spPr>
          <a:xfrm>
            <a:off x="171450" y="1211580"/>
            <a:ext cx="11921490" cy="5646420"/>
          </a:xfrm>
        </p:spPr>
        <p:txBody>
          <a:bodyPr>
            <a:normAutofit fontScale="40000" lnSpcReduction="20000"/>
          </a:bodyPr>
          <a:lstStyle/>
          <a:p>
            <a:pPr marL="0" indent="0">
              <a:buNone/>
            </a:pPr>
            <a:endParaRPr lang="en-US" dirty="0"/>
          </a:p>
          <a:p>
            <a:r>
              <a:rPr lang="en-US" dirty="0"/>
              <a:t>Permitting and zoning. Dig up the archaic and the outdated.</a:t>
            </a:r>
          </a:p>
          <a:p>
            <a:r>
              <a:rPr lang="en-US" dirty="0"/>
              <a:t>Our mindset must be “why we can”. “Yes we can”. “Let us work with you”. “Let us go to talk to this person”. To make this go and grown, someone has to get it done through broad collaboration and mindset.</a:t>
            </a:r>
          </a:p>
          <a:p>
            <a:r>
              <a:rPr lang="en-US" dirty="0"/>
              <a:t>Get rid of showstoppers. Rules that work against suitable housing solutions. Things that no longer apply and make it possible to comply because they are archaic.</a:t>
            </a:r>
          </a:p>
          <a:p>
            <a:r>
              <a:rPr lang="en-US" dirty="0"/>
              <a:t>Caution on trailer homes. Without a foundation on a home, non-taxable. Appealing to some but contracts the need for a strong tax base.</a:t>
            </a:r>
          </a:p>
          <a:p>
            <a:r>
              <a:rPr lang="en-US" dirty="0"/>
              <a:t>We need to get a program together and keep it, as there is no longer state money available for workforce affordable builds nor rehabilitation for rental properties.</a:t>
            </a:r>
          </a:p>
          <a:p>
            <a:r>
              <a:rPr lang="en-US" dirty="0"/>
              <a:t>Public relations is a critical fundamental for Manistee County housing. We have a culture of being against things that are for the common good and safety of citizens. </a:t>
            </a:r>
          </a:p>
          <a:p>
            <a:r>
              <a:rPr lang="en-US" dirty="0"/>
              <a:t>Are we really ready for many more citizens? Manistee governments own land. </a:t>
            </a:r>
          </a:p>
          <a:p>
            <a:r>
              <a:rPr lang="en-US" dirty="0"/>
              <a:t>There are potential citizens who have government-backed loans who want to move into our county. There are visitors who come here and have a “Hallmark Cards experience” who want to move here.  </a:t>
            </a:r>
          </a:p>
          <a:p>
            <a:r>
              <a:rPr lang="en-US" dirty="0"/>
              <a:t>We are not the old game (that held Manistee County down in days before now)</a:t>
            </a:r>
          </a:p>
          <a:p>
            <a:r>
              <a:rPr lang="en-US" dirty="0"/>
              <a:t>Concern for year round housing purchased and repurposed as vacation home or short-term rental.</a:t>
            </a:r>
          </a:p>
          <a:p>
            <a:r>
              <a:rPr lang="en-US" dirty="0"/>
              <a:t>If we want people to come here. Multi-family (e.g. duplex, quadplex) is efficient and affordable.</a:t>
            </a:r>
          </a:p>
          <a:p>
            <a:r>
              <a:rPr lang="en-US" dirty="0"/>
              <a:t>What is the problem we are trying to solve? HAT’s challenge.</a:t>
            </a:r>
          </a:p>
          <a:p>
            <a:r>
              <a:rPr lang="en-US" dirty="0"/>
              <a:t>Averaging 3 times per week, seniors are reaching out for assistance from United Way to find financial assistance for maintenance of their homes. Things they cannot afford to repair. Assessment of need is important, so that we can fix, meet code to help seniors do what they cannot do alone.</a:t>
            </a:r>
          </a:p>
          <a:p>
            <a:r>
              <a:rPr lang="en-US" dirty="0"/>
              <a:t>HAT will be most effective by identifying its shared principles, agreements,  vision, and ways of operating.  </a:t>
            </a:r>
          </a:p>
          <a:p>
            <a:r>
              <a:rPr lang="en-US" dirty="0"/>
              <a:t>Existing city Housing Action Plan applies to much of the county’s need for an action plan.</a:t>
            </a:r>
          </a:p>
          <a:p>
            <a:r>
              <a:rPr lang="en-US" dirty="0"/>
              <a:t>City, township and county roles must enable housing. We need to recruit township officers.</a:t>
            </a:r>
          </a:p>
          <a:p>
            <a:r>
              <a:rPr lang="en-US" dirty="0"/>
              <a:t>Housing Ready checklist. For example, no Housing North Ready Coordinator should be solo in meetings without a local HAT member also present.  We have to have shared (local/regional)  action, knowledge and influence, not compartmentalized. </a:t>
            </a:r>
          </a:p>
          <a:p>
            <a:r>
              <a:rPr lang="en-US" dirty="0"/>
              <a:t>Michigan Township Association might be a good partner and resource for HAT endeavors</a:t>
            </a:r>
          </a:p>
          <a:p>
            <a:pPr marL="0" indent="0">
              <a:buNone/>
            </a:pPr>
            <a:r>
              <a:rPr lang="en-US" dirty="0"/>
              <a:t> </a:t>
            </a:r>
          </a:p>
          <a:p>
            <a:endParaRPr lang="en-US" dirty="0"/>
          </a:p>
        </p:txBody>
      </p:sp>
    </p:spTree>
    <p:extLst>
      <p:ext uri="{BB962C8B-B14F-4D97-AF65-F5344CB8AC3E}">
        <p14:creationId xmlns:p14="http://schemas.microsoft.com/office/powerpoint/2010/main" val="1311191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3F63-AC56-243C-5A78-7706FB880CB3}"/>
              </a:ext>
            </a:extLst>
          </p:cNvPr>
          <p:cNvSpPr>
            <a:spLocks noGrp="1"/>
          </p:cNvSpPr>
          <p:nvPr>
            <p:ph type="title"/>
          </p:nvPr>
        </p:nvSpPr>
        <p:spPr/>
        <p:txBody>
          <a:bodyPr/>
          <a:lstStyle/>
          <a:p>
            <a:pPr algn="ctr"/>
            <a:r>
              <a:rPr lang="en-US" b="1" dirty="0"/>
              <a:t>Fishbowl Recommendations </a:t>
            </a:r>
          </a:p>
        </p:txBody>
      </p:sp>
      <p:sp>
        <p:nvSpPr>
          <p:cNvPr id="3" name="Content Placeholder 2">
            <a:extLst>
              <a:ext uri="{FF2B5EF4-FFF2-40B4-BE49-F238E27FC236}">
                <a16:creationId xmlns:a16="http://schemas.microsoft.com/office/drawing/2014/main" id="{FE143D80-45BD-A920-498E-B476B18B5623}"/>
              </a:ext>
            </a:extLst>
          </p:cNvPr>
          <p:cNvSpPr>
            <a:spLocks noGrp="1"/>
          </p:cNvSpPr>
          <p:nvPr>
            <p:ph idx="1"/>
          </p:nvPr>
        </p:nvSpPr>
        <p:spPr/>
        <p:txBody>
          <a:bodyPr/>
          <a:lstStyle/>
          <a:p>
            <a:pPr marL="0" indent="0">
              <a:buNone/>
            </a:pPr>
            <a:r>
              <a:rPr lang="en-US" b="1" dirty="0"/>
              <a:t>Recommendation 4.C.1</a:t>
            </a:r>
          </a:p>
          <a:p>
            <a:pPr marL="0" indent="0">
              <a:buNone/>
            </a:pPr>
            <a:r>
              <a:rPr lang="en-US" dirty="0"/>
              <a:t>Fishbowl comments are there to unpack. This is not considered data. It can be used, however,  as data-gathering from the minds of future collaborators. Passion was exhibited and sparked cascading involvement of others. Over 30 people worked together to make conversation happen and flow through talk and listen. HAT may wish to refer to the Fishbowl transcript during their forming or planning stage. No longer is there a blank slate on what a large collective of partners has on their minds. </a:t>
            </a:r>
          </a:p>
          <a:p>
            <a:endParaRPr lang="en-US" dirty="0"/>
          </a:p>
        </p:txBody>
      </p:sp>
    </p:spTree>
    <p:extLst>
      <p:ext uri="{BB962C8B-B14F-4D97-AF65-F5344CB8AC3E}">
        <p14:creationId xmlns:p14="http://schemas.microsoft.com/office/powerpoint/2010/main" val="4080295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C1674-E386-6091-1635-A35988F0A4ED}"/>
              </a:ext>
            </a:extLst>
          </p:cNvPr>
          <p:cNvSpPr>
            <a:spLocks noGrp="1"/>
          </p:cNvSpPr>
          <p:nvPr>
            <p:ph type="title"/>
          </p:nvPr>
        </p:nvSpPr>
        <p:spPr/>
        <p:txBody>
          <a:bodyPr>
            <a:normAutofit fontScale="90000"/>
          </a:bodyPr>
          <a:lstStyle/>
          <a:p>
            <a:pPr algn="ctr"/>
            <a:r>
              <a:rPr lang="en-US" dirty="0"/>
              <a:t>Crowdsourcing</a:t>
            </a:r>
            <a:br>
              <a:rPr lang="en-US" dirty="0"/>
            </a:br>
            <a:r>
              <a:rPr lang="en-US" sz="3100" dirty="0"/>
              <a:t>Top 10 ideas </a:t>
            </a:r>
            <a:br>
              <a:rPr lang="en-US" dirty="0"/>
            </a:br>
            <a:r>
              <a:rPr lang="en-US" sz="2200" dirty="0"/>
              <a:t>To “move the needle” on Manistee County Housing.</a:t>
            </a:r>
            <a:br>
              <a:rPr lang="en-US" sz="2200" dirty="0"/>
            </a:br>
            <a:endParaRPr lang="en-US" sz="2200" dirty="0"/>
          </a:p>
        </p:txBody>
      </p:sp>
      <p:sp>
        <p:nvSpPr>
          <p:cNvPr id="3" name="Content Placeholder 2">
            <a:extLst>
              <a:ext uri="{FF2B5EF4-FFF2-40B4-BE49-F238E27FC236}">
                <a16:creationId xmlns:a16="http://schemas.microsoft.com/office/drawing/2014/main" id="{85C0C110-60FB-F5F7-796B-338789294FBB}"/>
              </a:ext>
            </a:extLst>
          </p:cNvPr>
          <p:cNvSpPr>
            <a:spLocks noGrp="1"/>
          </p:cNvSpPr>
          <p:nvPr>
            <p:ph idx="1"/>
          </p:nvPr>
        </p:nvSpPr>
        <p:spPr>
          <a:xfrm>
            <a:off x="205740" y="1497330"/>
            <a:ext cx="11738610" cy="5200650"/>
          </a:xfrm>
        </p:spPr>
        <p:txBody>
          <a:bodyPr>
            <a:normAutofit/>
          </a:bodyPr>
          <a:lstStyle/>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Quality, senior rental housing for all seniors without limits on income. (23)</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this card unscored New senior housing development to free up single family homes. </a:t>
            </a:r>
          </a:p>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Home improvement / Home rehabilitation program. (22)</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(21) In collaboration with other organizations, create a local Manistee Housing Fund and launch a fundraising campaign including home rehabilitation. Match with grants. </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(20) Incentives for Rehabilitating existing homes. </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(18) Rehab of homes. Grants/ability.</a:t>
            </a:r>
          </a:p>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Emmet County did a study on their Master Plan to determine if their Housing Ordinances regarding lot size and housing square footage was sustainable. Because of the large lot and housing square footage, it was determined the old Zoning was not sustainable. They made changes as a result. We should do that here in Manistee County.  (21)</a:t>
            </a:r>
          </a:p>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A housing development with safe, affordable housing. Duplex and tiny home. At least 100 homes. Also rehabilitation project to make run down homes safe &amp; livable. (21)</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(16) Fifty (50)  tiny homes, 400-700 sq. ft. within a single truck width. Community space recreation center; parking for food trucks; community gardens </a:t>
            </a:r>
          </a:p>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Fund Landbank. Immediate development of blighted county properties to build on 11 acres a transitional housing project. Including apartments, tiny houses, duplexes, and a complex that offers common use building space for required (credit toward rental money) educational, skill building, workforce preparation, &amp; social-emotional well being. (20.5)</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Join the new housing position with the Landbank and have quick success! (19)</a:t>
            </a:r>
          </a:p>
          <a:p>
            <a:pPr marL="0" indent="0" rtl="0" fontAlgn="base">
              <a:spcBef>
                <a:spcPts val="0"/>
              </a:spcBef>
              <a:spcAft>
                <a:spcPts val="0"/>
              </a:spcAft>
              <a:buNone/>
            </a:pPr>
            <a:endParaRPr lang="en-US" dirty="0"/>
          </a:p>
        </p:txBody>
      </p:sp>
    </p:spTree>
    <p:extLst>
      <p:ext uri="{BB962C8B-B14F-4D97-AF65-F5344CB8AC3E}">
        <p14:creationId xmlns:p14="http://schemas.microsoft.com/office/powerpoint/2010/main" val="10061238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515</TotalTime>
  <Words>2500</Words>
  <Application>Microsoft Office PowerPoint</Application>
  <PresentationFormat>Widescreen</PresentationFormat>
  <Paragraphs>153</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Broadway</vt:lpstr>
      <vt:lpstr>Calibri</vt:lpstr>
      <vt:lpstr>Calibri Light</vt:lpstr>
      <vt:lpstr>Office Theme</vt:lpstr>
      <vt:lpstr>PowerPoint Presentation</vt:lpstr>
      <vt:lpstr>Defining the Manistee Housing Crisis</vt:lpstr>
      <vt:lpstr>PowerPoint Presentation</vt:lpstr>
      <vt:lpstr>PowerPoint Presentation</vt:lpstr>
      <vt:lpstr>PowerPoint Presentation</vt:lpstr>
      <vt:lpstr>Fishbowl Notes What Participants Had To Say </vt:lpstr>
      <vt:lpstr>Fishbowl Notes - Continued</vt:lpstr>
      <vt:lpstr>Fishbowl Recommendations </vt:lpstr>
      <vt:lpstr>Crowdsourcing Top 10 ideas  To “move the needle” on Manistee County Housing. </vt:lpstr>
      <vt:lpstr>Top 10 Continued</vt:lpstr>
      <vt:lpstr>Remaining ideas in descending order of score </vt:lpstr>
      <vt:lpstr>Remaining Ideas Continued</vt:lpstr>
      <vt:lpstr>Crowd Sourcing Recommendation</vt:lpstr>
      <vt:lpstr>HAT Structure Going Forward?</vt:lpstr>
      <vt:lpstr>Recommendations for Operational Excellence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Heaton</dc:creator>
  <cp:lastModifiedBy>Rose Heaton</cp:lastModifiedBy>
  <cp:revision>4</cp:revision>
  <dcterms:created xsi:type="dcterms:W3CDTF">2022-09-17T19:10:27Z</dcterms:created>
  <dcterms:modified xsi:type="dcterms:W3CDTF">2022-09-19T14:40:34Z</dcterms:modified>
</cp:coreProperties>
</file>