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34" r:id="rId2"/>
    <p:sldMasterId id="2147483755" r:id="rId3"/>
  </p:sldMasterIdLst>
  <p:notesMasterIdLst>
    <p:notesMasterId r:id="rId18"/>
  </p:notesMasterIdLst>
  <p:sldIdLst>
    <p:sldId id="2200" r:id="rId4"/>
    <p:sldId id="2177" r:id="rId5"/>
    <p:sldId id="304" r:id="rId6"/>
    <p:sldId id="2195" r:id="rId7"/>
    <p:sldId id="2196" r:id="rId8"/>
    <p:sldId id="2216" r:id="rId9"/>
    <p:sldId id="2193" r:id="rId10"/>
    <p:sldId id="2194" r:id="rId11"/>
    <p:sldId id="2206" r:id="rId12"/>
    <p:sldId id="2217" r:id="rId13"/>
    <p:sldId id="2218" r:id="rId14"/>
    <p:sldId id="2132" r:id="rId15"/>
    <p:sldId id="2221" r:id="rId16"/>
    <p:sldId id="21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6E1C3"/>
    <a:srgbClr val="5F4777"/>
    <a:srgbClr val="6E88B6"/>
    <a:srgbClr val="FFFFFF"/>
    <a:srgbClr val="7094D3"/>
    <a:srgbClr val="A6A6A6"/>
    <a:srgbClr val="A293AF"/>
    <a:srgbClr val="7E6A8F"/>
    <a:srgbClr val="E95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6ED5C-F984-41B8-A8DB-D3A7B24DF625}" v="5" dt="2022-09-15T19:08:33.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228" autoAdjust="0"/>
  </p:normalViewPr>
  <p:slideViewPr>
    <p:cSldViewPr snapToGrid="0">
      <p:cViewPr varScale="1">
        <p:scale>
          <a:sx n="73" d="100"/>
          <a:sy n="73" d="100"/>
        </p:scale>
        <p:origin x="1042" y="48"/>
      </p:cViewPr>
      <p:guideLst>
        <p:guide orient="horz" pos="2160"/>
        <p:guide pos="3840"/>
      </p:guideLst>
    </p:cSldViewPr>
  </p:slideViewPr>
  <p:outlineViewPr>
    <p:cViewPr>
      <p:scale>
        <a:sx n="33" d="100"/>
        <a:sy n="33" d="100"/>
      </p:scale>
      <p:origin x="0" y="-7853"/>
    </p:cViewPr>
  </p:outlin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row Brown" userId="54254c9ce02aca9f" providerId="LiveId" clId="{A616ED5C-F984-41B8-A8DB-D3A7B24DF625}"/>
    <pc:docChg chg="undo custSel addSld delSld modSld sldOrd">
      <pc:chgData name="Yarrow Brown" userId="54254c9ce02aca9f" providerId="LiveId" clId="{A616ED5C-F984-41B8-A8DB-D3A7B24DF625}" dt="2022-09-20T20:20:24.468" v="396" actId="14100"/>
      <pc:docMkLst>
        <pc:docMk/>
      </pc:docMkLst>
      <pc:sldChg chg="addSp modSp mod ord">
        <pc:chgData name="Yarrow Brown" userId="54254c9ce02aca9f" providerId="LiveId" clId="{A616ED5C-F984-41B8-A8DB-D3A7B24DF625}" dt="2022-09-20T20:20:13.371" v="393" actId="21"/>
        <pc:sldMkLst>
          <pc:docMk/>
          <pc:sldMk cId="2913295203" sldId="2132"/>
        </pc:sldMkLst>
        <pc:spChg chg="mod">
          <ac:chgData name="Yarrow Brown" userId="54254c9ce02aca9f" providerId="LiveId" clId="{A616ED5C-F984-41B8-A8DB-D3A7B24DF625}" dt="2022-09-15T19:09:20.122" v="323" actId="14100"/>
          <ac:spMkLst>
            <pc:docMk/>
            <pc:sldMk cId="2913295203" sldId="2132"/>
            <ac:spMk id="2" creationId="{1410622E-7EEC-484D-9930-8FA3E13AC0A7}"/>
          </ac:spMkLst>
        </pc:spChg>
        <pc:spChg chg="mod">
          <ac:chgData name="Yarrow Brown" userId="54254c9ce02aca9f" providerId="LiveId" clId="{A616ED5C-F984-41B8-A8DB-D3A7B24DF625}" dt="2022-09-15T19:07:30.307" v="220" actId="20577"/>
          <ac:spMkLst>
            <pc:docMk/>
            <pc:sldMk cId="2913295203" sldId="2132"/>
            <ac:spMk id="3" creationId="{C8537260-41CF-4DAE-8A4A-0C99AB31B8FA}"/>
          </ac:spMkLst>
        </pc:spChg>
        <pc:spChg chg="add mod">
          <ac:chgData name="Yarrow Brown" userId="54254c9ce02aca9f" providerId="LiveId" clId="{A616ED5C-F984-41B8-A8DB-D3A7B24DF625}" dt="2022-09-20T20:20:13.371" v="393" actId="21"/>
          <ac:spMkLst>
            <pc:docMk/>
            <pc:sldMk cId="2913295203" sldId="2132"/>
            <ac:spMk id="6" creationId="{0A28D29A-E75F-2EED-8631-5BDF67BD3171}"/>
          </ac:spMkLst>
        </pc:spChg>
      </pc:sldChg>
      <pc:sldChg chg="modSp mod">
        <pc:chgData name="Yarrow Brown" userId="54254c9ce02aca9f" providerId="LiveId" clId="{A616ED5C-F984-41B8-A8DB-D3A7B24DF625}" dt="2022-09-15T19:05:13.749" v="149" actId="27636"/>
        <pc:sldMkLst>
          <pc:docMk/>
          <pc:sldMk cId="3436692945" sldId="2135"/>
        </pc:sldMkLst>
        <pc:spChg chg="mod">
          <ac:chgData name="Yarrow Brown" userId="54254c9ce02aca9f" providerId="LiveId" clId="{A616ED5C-F984-41B8-A8DB-D3A7B24DF625}" dt="2022-09-15T19:05:13.749" v="149" actId="27636"/>
          <ac:spMkLst>
            <pc:docMk/>
            <pc:sldMk cId="3436692945" sldId="2135"/>
            <ac:spMk id="3" creationId="{DD2C4FDF-C3CB-4102-9BD8-DC2EF79A8543}"/>
          </ac:spMkLst>
        </pc:spChg>
      </pc:sldChg>
      <pc:sldChg chg="delSp del mod">
        <pc:chgData name="Yarrow Brown" userId="54254c9ce02aca9f" providerId="LiveId" clId="{A616ED5C-F984-41B8-A8DB-D3A7B24DF625}" dt="2022-09-15T19:05:40.325" v="150" actId="2696"/>
        <pc:sldMkLst>
          <pc:docMk/>
          <pc:sldMk cId="1815940930" sldId="2180"/>
        </pc:sldMkLst>
        <pc:picChg chg="del">
          <ac:chgData name="Yarrow Brown" userId="54254c9ce02aca9f" providerId="LiveId" clId="{A616ED5C-F984-41B8-A8DB-D3A7B24DF625}" dt="2022-09-15T19:03:50.235" v="0" actId="478"/>
          <ac:picMkLst>
            <pc:docMk/>
            <pc:sldMk cId="1815940930" sldId="2180"/>
            <ac:picMk id="8" creationId="{16418049-38EB-46D3-9C11-C3419DD8FC72}"/>
          </ac:picMkLst>
        </pc:picChg>
        <pc:picChg chg="del">
          <ac:chgData name="Yarrow Brown" userId="54254c9ce02aca9f" providerId="LiveId" clId="{A616ED5C-F984-41B8-A8DB-D3A7B24DF625}" dt="2022-09-15T19:03:52.907" v="1" actId="478"/>
          <ac:picMkLst>
            <pc:docMk/>
            <pc:sldMk cId="1815940930" sldId="2180"/>
            <ac:picMk id="10" creationId="{C9840763-E656-4F95-83CF-00C1AFB10718}"/>
          </ac:picMkLst>
        </pc:picChg>
      </pc:sldChg>
      <pc:sldChg chg="del">
        <pc:chgData name="Yarrow Brown" userId="54254c9ce02aca9f" providerId="LiveId" clId="{A616ED5C-F984-41B8-A8DB-D3A7B24DF625}" dt="2022-09-15T19:04:15.763" v="2" actId="2696"/>
        <pc:sldMkLst>
          <pc:docMk/>
          <pc:sldMk cId="1006180862" sldId="2199"/>
        </pc:sldMkLst>
      </pc:sldChg>
      <pc:sldChg chg="modSp del mod">
        <pc:chgData name="Yarrow Brown" userId="54254c9ce02aca9f" providerId="LiveId" clId="{A616ED5C-F984-41B8-A8DB-D3A7B24DF625}" dt="2022-09-20T20:19:09.896" v="389" actId="2696"/>
        <pc:sldMkLst>
          <pc:docMk/>
          <pc:sldMk cId="3231995330" sldId="2205"/>
        </pc:sldMkLst>
        <pc:spChg chg="mod">
          <ac:chgData name="Yarrow Brown" userId="54254c9ce02aca9f" providerId="LiveId" clId="{A616ED5C-F984-41B8-A8DB-D3A7B24DF625}" dt="2022-09-15T19:09:59.864" v="387" actId="1076"/>
          <ac:spMkLst>
            <pc:docMk/>
            <pc:sldMk cId="3231995330" sldId="2205"/>
            <ac:spMk id="2" creationId="{1410622E-7EEC-484D-9930-8FA3E13AC0A7}"/>
          </ac:spMkLst>
        </pc:spChg>
      </pc:sldChg>
      <pc:sldChg chg="modSp mod">
        <pc:chgData name="Yarrow Brown" userId="54254c9ce02aca9f" providerId="LiveId" clId="{A616ED5C-F984-41B8-A8DB-D3A7B24DF625}" dt="2022-09-15T19:07:18.190" v="219" actId="20577"/>
        <pc:sldMkLst>
          <pc:docMk/>
          <pc:sldMk cId="3605760600" sldId="2218"/>
        </pc:sldMkLst>
        <pc:spChg chg="mod">
          <ac:chgData name="Yarrow Brown" userId="54254c9ce02aca9f" providerId="LiveId" clId="{A616ED5C-F984-41B8-A8DB-D3A7B24DF625}" dt="2022-09-15T19:07:18.190" v="219" actId="20577"/>
          <ac:spMkLst>
            <pc:docMk/>
            <pc:sldMk cId="3605760600" sldId="2218"/>
            <ac:spMk id="3" creationId="{C8537260-41CF-4DAE-8A4A-0C99AB31B8FA}"/>
          </ac:spMkLst>
        </pc:spChg>
      </pc:sldChg>
      <pc:sldChg chg="del ord">
        <pc:chgData name="Yarrow Brown" userId="54254c9ce02aca9f" providerId="LiveId" clId="{A616ED5C-F984-41B8-A8DB-D3A7B24DF625}" dt="2022-09-20T20:18:49.665" v="388" actId="2696"/>
        <pc:sldMkLst>
          <pc:docMk/>
          <pc:sldMk cId="2135932473" sldId="2219"/>
        </pc:sldMkLst>
      </pc:sldChg>
      <pc:sldChg chg="addSp delSp modSp new del mod">
        <pc:chgData name="Yarrow Brown" userId="54254c9ce02aca9f" providerId="LiveId" clId="{A616ED5C-F984-41B8-A8DB-D3A7B24DF625}" dt="2022-09-15T19:08:57.715" v="239" actId="2696"/>
        <pc:sldMkLst>
          <pc:docMk/>
          <pc:sldMk cId="2654829255" sldId="2220"/>
        </pc:sldMkLst>
        <pc:spChg chg="mod">
          <ac:chgData name="Yarrow Brown" userId="54254c9ce02aca9f" providerId="LiveId" clId="{A616ED5C-F984-41B8-A8DB-D3A7B24DF625}" dt="2022-09-15T19:08:41.910" v="237" actId="1076"/>
          <ac:spMkLst>
            <pc:docMk/>
            <pc:sldMk cId="2654829255" sldId="2220"/>
            <ac:spMk id="2" creationId="{20554DC6-AA1E-EA2F-6926-2B9B8A02D9AC}"/>
          </ac:spMkLst>
        </pc:spChg>
        <pc:spChg chg="add del mod">
          <ac:chgData name="Yarrow Brown" userId="54254c9ce02aca9f" providerId="LiveId" clId="{A616ED5C-F984-41B8-A8DB-D3A7B24DF625}" dt="2022-09-15T19:08:32.409" v="235"/>
          <ac:spMkLst>
            <pc:docMk/>
            <pc:sldMk cId="2654829255" sldId="2220"/>
            <ac:spMk id="5" creationId="{59FE758B-C719-CF8A-F585-DA274370F85A}"/>
          </ac:spMkLst>
        </pc:spChg>
        <pc:spChg chg="add mod">
          <ac:chgData name="Yarrow Brown" userId="54254c9ce02aca9f" providerId="LiveId" clId="{A616ED5C-F984-41B8-A8DB-D3A7B24DF625}" dt="2022-09-15T19:08:33.553" v="236"/>
          <ac:spMkLst>
            <pc:docMk/>
            <pc:sldMk cId="2654829255" sldId="2220"/>
            <ac:spMk id="6" creationId="{1CC60871-6FE4-35D2-3514-73D24D79C568}"/>
          </ac:spMkLst>
        </pc:spChg>
      </pc:sldChg>
      <pc:sldChg chg="del">
        <pc:chgData name="Yarrow Brown" userId="54254c9ce02aca9f" providerId="LiveId" clId="{A616ED5C-F984-41B8-A8DB-D3A7B24DF625}" dt="2022-09-15T19:06:05.118" v="151" actId="2696"/>
        <pc:sldMkLst>
          <pc:docMk/>
          <pc:sldMk cId="2711059066" sldId="2220"/>
        </pc:sldMkLst>
      </pc:sldChg>
      <pc:sldChg chg="del">
        <pc:chgData name="Yarrow Brown" userId="54254c9ce02aca9f" providerId="LiveId" clId="{A616ED5C-F984-41B8-A8DB-D3A7B24DF625}" dt="2022-09-15T19:04:31.555" v="5" actId="2696"/>
        <pc:sldMkLst>
          <pc:docMk/>
          <pc:sldMk cId="642881770" sldId="2221"/>
        </pc:sldMkLst>
      </pc:sldChg>
      <pc:sldChg chg="addSp modSp add mod">
        <pc:chgData name="Yarrow Brown" userId="54254c9ce02aca9f" providerId="LiveId" clId="{A616ED5C-F984-41B8-A8DB-D3A7B24DF625}" dt="2022-09-20T20:20:24.468" v="396" actId="14100"/>
        <pc:sldMkLst>
          <pc:docMk/>
          <pc:sldMk cId="1190577838" sldId="2221"/>
        </pc:sldMkLst>
        <pc:spChg chg="mod">
          <ac:chgData name="Yarrow Brown" userId="54254c9ce02aca9f" providerId="LiveId" clId="{A616ED5C-F984-41B8-A8DB-D3A7B24DF625}" dt="2022-09-15T19:09:40.658" v="351" actId="1076"/>
          <ac:spMkLst>
            <pc:docMk/>
            <pc:sldMk cId="1190577838" sldId="2221"/>
            <ac:spMk id="2" creationId="{1410622E-7EEC-484D-9930-8FA3E13AC0A7}"/>
          </ac:spMkLst>
        </pc:spChg>
        <pc:spChg chg="add mod">
          <ac:chgData name="Yarrow Brown" userId="54254c9ce02aca9f" providerId="LiveId" clId="{A616ED5C-F984-41B8-A8DB-D3A7B24DF625}" dt="2022-09-20T20:20:24.468" v="396" actId="14100"/>
          <ac:spMkLst>
            <pc:docMk/>
            <pc:sldMk cId="1190577838" sldId="2221"/>
            <ac:spMk id="6" creationId="{6A935F0A-9FD2-2528-96FF-D139F823A332}"/>
          </ac:spMkLst>
        </pc:spChg>
      </pc:sldChg>
      <pc:sldMasterChg chg="delSldLayout">
        <pc:chgData name="Yarrow Brown" userId="54254c9ce02aca9f" providerId="LiveId" clId="{A616ED5C-F984-41B8-A8DB-D3A7B24DF625}" dt="2022-09-20T20:18:49.665" v="388" actId="2696"/>
        <pc:sldMasterMkLst>
          <pc:docMk/>
          <pc:sldMasterMk cId="565009076" sldId="2147483658"/>
        </pc:sldMasterMkLst>
        <pc:sldLayoutChg chg="del">
          <pc:chgData name="Yarrow Brown" userId="54254c9ce02aca9f" providerId="LiveId" clId="{A616ED5C-F984-41B8-A8DB-D3A7B24DF625}" dt="2022-09-20T20:18:49.665" v="388" actId="2696"/>
          <pc:sldLayoutMkLst>
            <pc:docMk/>
            <pc:sldMasterMk cId="565009076" sldId="2147483658"/>
            <pc:sldLayoutMk cId="218591822" sldId="21474837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89F19-F07D-4EC4-9199-CD75CD0C6868}"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C1EF-AB72-47BD-97C8-F100D999AA22}" type="slidenum">
              <a:rPr lang="en-US" smtClean="0"/>
              <a:t>‹#›</a:t>
            </a:fld>
            <a:endParaRPr lang="en-US"/>
          </a:p>
        </p:txBody>
      </p:sp>
    </p:spTree>
    <p:extLst>
      <p:ext uri="{BB962C8B-B14F-4D97-AF65-F5344CB8AC3E}">
        <p14:creationId xmlns:p14="http://schemas.microsoft.com/office/powerpoint/2010/main" val="182245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A6AC5-C52D-4A3B-AB01-0A5FC5745A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20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latin typeface="+mj-lt"/>
                <a:ea typeface="+mj-ea"/>
                <a:cs typeface="+mj-cs"/>
              </a:rPr>
              <a:t>……we’re really just talking about </a:t>
            </a:r>
            <a:r>
              <a:rPr lang="en-US" sz="1200" i="1" kern="1200" dirty="0">
                <a:solidFill>
                  <a:schemeClr val="tx2"/>
                </a:solidFill>
                <a:latin typeface="+mj-lt"/>
                <a:ea typeface="+mj-ea"/>
                <a:cs typeface="+mj-cs"/>
              </a:rPr>
              <a:t>any</a:t>
            </a:r>
            <a:r>
              <a:rPr lang="en-US" sz="1200" kern="1200" dirty="0">
                <a:solidFill>
                  <a:schemeClr val="tx2"/>
                </a:solidFill>
                <a:latin typeface="+mj-lt"/>
                <a:ea typeface="+mj-ea"/>
                <a:cs typeface="+mj-cs"/>
              </a:rPr>
              <a:t> year-round housing)</a:t>
            </a:r>
            <a:endParaRPr lang="en-US" dirty="0"/>
          </a:p>
        </p:txBody>
      </p:sp>
      <p:sp>
        <p:nvSpPr>
          <p:cNvPr id="4" name="Slide Number Placeholder 3"/>
          <p:cNvSpPr>
            <a:spLocks noGrp="1"/>
          </p:cNvSpPr>
          <p:nvPr>
            <p:ph type="sldNum" sz="quarter" idx="5"/>
          </p:nvPr>
        </p:nvSpPr>
        <p:spPr/>
        <p:txBody>
          <a:bodyPr/>
          <a:lstStyle/>
          <a:p>
            <a:fld id="{5B96C1EF-AB72-47BD-97C8-F100D999AA22}" type="slidenum">
              <a:rPr lang="en-US" smtClean="0"/>
              <a:t>2</a:t>
            </a:fld>
            <a:endParaRPr lang="en-US"/>
          </a:p>
        </p:txBody>
      </p:sp>
    </p:spTree>
    <p:extLst>
      <p:ext uri="{BB962C8B-B14F-4D97-AF65-F5344CB8AC3E}">
        <p14:creationId xmlns:p14="http://schemas.microsoft.com/office/powerpoint/2010/main" val="149378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Michigan Coalition</a:t>
            </a:r>
          </a:p>
          <a:p>
            <a:pPr marL="574675" lvl="1" indent="-174625">
              <a:spcBef>
                <a:spcPts val="0"/>
              </a:spcBef>
              <a:spcAft>
                <a:spcPts val="600"/>
              </a:spcAft>
              <a:buClr>
                <a:srgbClr val="2F5597"/>
              </a:buClr>
              <a:buFont typeface="Calibri" panose="020F0502020204030204" pitchFamily="34" charset="0"/>
              <a:buChar char="…"/>
            </a:pPr>
            <a:r>
              <a:rPr lang="en-US" sz="1200" dirty="0">
                <a:solidFill>
                  <a:srgbClr val="2F5597"/>
                </a:solidFill>
                <a:latin typeface="Calibri" panose="020F0502020204030204" pitchFamily="34" charset="0"/>
                <a:cs typeface="Calibri" panose="020F0502020204030204" pitchFamily="34" charset="0"/>
              </a:rPr>
              <a:t>Make workforce rentals more affordable</a:t>
            </a:r>
          </a:p>
          <a:p>
            <a:pPr marL="574675" lvl="1" indent="-174625">
              <a:spcBef>
                <a:spcPts val="0"/>
              </a:spcBef>
              <a:spcAft>
                <a:spcPts val="600"/>
              </a:spcAft>
              <a:buClr>
                <a:srgbClr val="2F5597"/>
              </a:buClr>
              <a:buFont typeface="Calibri" panose="020F0502020204030204" pitchFamily="34" charset="0"/>
              <a:buChar char="…"/>
            </a:pPr>
            <a:r>
              <a:rPr lang="en-US" sz="1200" dirty="0">
                <a:solidFill>
                  <a:srgbClr val="2F5597"/>
                </a:solidFill>
                <a:latin typeface="Calibri" panose="020F0502020204030204" pitchFamily="34" charset="0"/>
                <a:cs typeface="Calibri" panose="020F0502020204030204" pitchFamily="34" charset="0"/>
              </a:rPr>
              <a:t>Incentivize long-term rentals (vs use of property as a short-term rental)</a:t>
            </a:r>
          </a:p>
          <a:p>
            <a:pPr marL="574675" lvl="1" indent="-174625">
              <a:spcBef>
                <a:spcPts val="0"/>
              </a:spcBef>
              <a:spcAft>
                <a:spcPts val="600"/>
              </a:spcAft>
              <a:buClr>
                <a:srgbClr val="2F5597"/>
              </a:buClr>
              <a:buFont typeface="Calibri" panose="020F0502020204030204" pitchFamily="34" charset="0"/>
              <a:buChar char="…"/>
            </a:pPr>
            <a:endParaRPr lang="en-US" sz="1200" dirty="0">
              <a:solidFill>
                <a:srgbClr val="2F5597"/>
              </a:solidFill>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200" dirty="0">
                <a:solidFill>
                  <a:srgbClr val="2F5597"/>
                </a:solidFill>
                <a:latin typeface="Calibri" panose="020F0502020204030204" pitchFamily="34" charset="0"/>
                <a:cs typeface="Calibri" panose="020F0502020204030204" pitchFamily="34" charset="0"/>
              </a:rPr>
              <a:t>AFCI Increase housing credit allocations</a:t>
            </a:r>
          </a:p>
          <a:p>
            <a:pPr marL="574675" lvl="1" indent="-174625">
              <a:spcBef>
                <a:spcPts val="0"/>
              </a:spcBef>
              <a:spcAft>
                <a:spcPts val="600"/>
              </a:spcAft>
              <a:buClr>
                <a:srgbClr val="2F5597"/>
              </a:buClr>
              <a:buFont typeface="Calibri" panose="020F0502020204030204" pitchFamily="34" charset="0"/>
              <a:buChar char="…"/>
            </a:pPr>
            <a:r>
              <a:rPr lang="en-US" sz="1200" dirty="0">
                <a:solidFill>
                  <a:srgbClr val="2F5597"/>
                </a:solidFill>
                <a:latin typeface="Calibri" panose="020F0502020204030204" pitchFamily="34" charset="0"/>
                <a:cs typeface="Calibri" panose="020F0502020204030204" pitchFamily="34" charset="0"/>
              </a:rPr>
              <a:t>Create additional opportunities for access to credits for rural communities</a:t>
            </a:r>
          </a:p>
          <a:p>
            <a:pPr marL="574675" lvl="1" indent="-174625">
              <a:spcBef>
                <a:spcPts val="0"/>
              </a:spcBef>
              <a:spcAft>
                <a:spcPts val="600"/>
              </a:spcAft>
              <a:buClr>
                <a:srgbClr val="2F5597"/>
              </a:buClr>
              <a:buFont typeface="Calibri" panose="020F0502020204030204" pitchFamily="34" charset="0"/>
              <a:buChar char="…"/>
            </a:pPr>
            <a:r>
              <a:rPr lang="en-US" sz="1200" dirty="0">
                <a:solidFill>
                  <a:srgbClr val="2F5597"/>
                </a:solidFill>
                <a:latin typeface="Calibri" panose="020F0502020204030204" pitchFamily="34" charset="0"/>
                <a:cs typeface="Calibri" panose="020F0502020204030204" pitchFamily="34" charset="0"/>
              </a:rPr>
              <a:t>Increase access for hard-to-serve communities like rural, Native American, high poverty, and high-cost areas</a:t>
            </a:r>
          </a:p>
          <a:p>
            <a:pPr marL="574675" lvl="1" indent="-174625">
              <a:spcBef>
                <a:spcPts val="0"/>
              </a:spcBef>
              <a:spcAft>
                <a:spcPts val="600"/>
              </a:spcAft>
              <a:buClr>
                <a:srgbClr val="2F5597"/>
              </a:buClr>
              <a:buFont typeface="Calibri" panose="020F0502020204030204" pitchFamily="34" charset="0"/>
              <a:buChar char="…"/>
            </a:pPr>
            <a:endParaRPr lang="en-US" sz="1200" dirty="0">
              <a:solidFill>
                <a:srgbClr val="2F5597"/>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pitchFamily="34" charset="0"/>
              </a:rPr>
              <a:t>Develop a new and innovative tax structure for property owners seeking to provide long-term (greater than one month) rental housing for the workforce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C1EF-AB72-47BD-97C8-F100D999A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27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dirty="0"/>
              <a:t>Working with a bi-partisan group of legislators from across Michigan, we are focused on creating and expanding tools for local governments to support the development or rehabilitation of housing supply that is attainable to more of our citizens. </a:t>
            </a:r>
            <a:r>
              <a:rPr lang="en-US" kern="0" dirty="0"/>
              <a:t>There are multiple reasons for the housing gap.</a:t>
            </a:r>
          </a:p>
          <a:p>
            <a:pPr marL="0" indent="0"/>
            <a:endParaRPr lang="en-US" kern="0" dirty="0"/>
          </a:p>
          <a:p>
            <a:pPr marL="0" indent="0"/>
            <a:r>
              <a:rPr lang="en-US" kern="0" dirty="0"/>
              <a:t>There is NO Silver Bullet.</a:t>
            </a:r>
          </a:p>
          <a:p>
            <a:pPr marL="0" indent="0"/>
            <a:endParaRPr lang="en-US" kern="0" dirty="0"/>
          </a:p>
          <a:p>
            <a:pPr marL="0" indent="0"/>
            <a:r>
              <a:rPr lang="en-US" kern="0" dirty="0"/>
              <a:t>We need changes in policy, attitudes, and incentive on multiple fronts.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C1EF-AB72-47BD-97C8-F100D999A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7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C1EF-AB72-47BD-97C8-F100D999A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46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Land Bank/Brownfield TIF Workforce Housing Program</a:t>
            </a:r>
          </a:p>
          <a:p>
            <a:pPr marR="0" lvl="0">
              <a:lnSpc>
                <a:spcPct val="107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Housing Ready Master Plan and Zoning Amendments</a:t>
            </a:r>
          </a:p>
          <a:p>
            <a:pPr marR="0" lvl="0">
              <a:lnSpc>
                <a:spcPct val="107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Supporting Housing Advocacy Teams within local communities</a:t>
            </a:r>
          </a:p>
          <a:p>
            <a:pPr marR="0" lvl="0">
              <a:lnSpc>
                <a:spcPct val="107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Pursuing Housing Opportunities including projects for 4% and 9% Low Income Housing Tax Credits (LIHTC)</a:t>
            </a:r>
          </a:p>
          <a:p>
            <a:pPr marR="0" lvl="0">
              <a:lnSpc>
                <a:spcPct val="107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Deed Restriction Program/Accessory Dwelling Unit Program</a:t>
            </a:r>
          </a:p>
          <a:p>
            <a:endParaRPr lang="en-US" dirty="0"/>
          </a:p>
        </p:txBody>
      </p:sp>
      <p:sp>
        <p:nvSpPr>
          <p:cNvPr id="4" name="Slide Number Placeholder 3"/>
          <p:cNvSpPr>
            <a:spLocks noGrp="1"/>
          </p:cNvSpPr>
          <p:nvPr>
            <p:ph type="sldNum" sz="quarter" idx="5"/>
          </p:nvPr>
        </p:nvSpPr>
        <p:spPr/>
        <p:txBody>
          <a:bodyPr/>
          <a:lstStyle/>
          <a:p>
            <a:fld id="{5B96C1EF-AB72-47BD-97C8-F100D999AA22}" type="slidenum">
              <a:rPr lang="en-US" smtClean="0"/>
              <a:t>11</a:t>
            </a:fld>
            <a:endParaRPr lang="en-US"/>
          </a:p>
        </p:txBody>
      </p:sp>
    </p:spTree>
    <p:extLst>
      <p:ext uri="{BB962C8B-B14F-4D97-AF65-F5344CB8AC3E}">
        <p14:creationId xmlns:p14="http://schemas.microsoft.com/office/powerpoint/2010/main" val="238538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C1EF-AB72-47BD-97C8-F100D999A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5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6C1EF-AB72-47BD-97C8-F100D999AA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5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96C1EF-AB72-47BD-97C8-F100D999AA22}" type="slidenum">
              <a:rPr lang="en-US" smtClean="0"/>
              <a:t>14</a:t>
            </a:fld>
            <a:endParaRPr lang="en-US"/>
          </a:p>
        </p:txBody>
      </p:sp>
    </p:spTree>
    <p:extLst>
      <p:ext uri="{BB962C8B-B14F-4D97-AF65-F5344CB8AC3E}">
        <p14:creationId xmlns:p14="http://schemas.microsoft.com/office/powerpoint/2010/main" val="1443245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HNtitleslide.jpg">
            <a:extLst>
              <a:ext uri="{FF2B5EF4-FFF2-40B4-BE49-F238E27FC236}">
                <a16:creationId xmlns:a16="http://schemas.microsoft.com/office/drawing/2014/main" id="{2F83EA34-C271-4A31-9C10-6083C85F33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345936" y="0"/>
            <a:ext cx="5846064" cy="6858000"/>
          </a:xfrm>
          <a:prstGeom prst="rect">
            <a:avLst/>
          </a:prstGeom>
        </p:spPr>
      </p:pic>
      <p:pic>
        <p:nvPicPr>
          <p:cNvPr id="18" name="Picture 17" descr="HNtitleslide.jpg">
            <a:extLst>
              <a:ext uri="{FF2B5EF4-FFF2-40B4-BE49-F238E27FC236}">
                <a16:creationId xmlns:a16="http://schemas.microsoft.com/office/drawing/2014/main" id="{93DFB92E-604F-45F1-9BC3-2FAF9A571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8046720" cy="6858000"/>
          </a:xfrm>
          <a:prstGeom prst="rect">
            <a:avLst/>
          </a:prstGeom>
        </p:spPr>
      </p:pic>
      <p:sp>
        <p:nvSpPr>
          <p:cNvPr id="2" name="Title 1">
            <a:extLst>
              <a:ext uri="{FF2B5EF4-FFF2-40B4-BE49-F238E27FC236}">
                <a16:creationId xmlns:a16="http://schemas.microsoft.com/office/drawing/2014/main" id="{F4E3FFBB-7210-43BF-AA55-B1B790792057}"/>
              </a:ext>
            </a:extLst>
          </p:cNvPr>
          <p:cNvSpPr>
            <a:spLocks noGrp="1"/>
          </p:cNvSpPr>
          <p:nvPr>
            <p:ph type="ctrTitle"/>
          </p:nvPr>
        </p:nvSpPr>
        <p:spPr>
          <a:xfrm>
            <a:off x="3438144" y="1497267"/>
            <a:ext cx="8136540" cy="2387600"/>
          </a:xfrm>
        </p:spPr>
        <p:txBody>
          <a:bodyPr anchor="b"/>
          <a:lstStyle>
            <a:lvl1pPr algn="l">
              <a:spcBef>
                <a:spcPts val="0"/>
              </a:spcBef>
              <a:spcAft>
                <a:spcPts val="0"/>
              </a:spcAft>
              <a:defRPr sz="60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0A8E9BFE-2D2A-42A3-A0F8-975F163DE6BB}"/>
              </a:ext>
            </a:extLst>
          </p:cNvPr>
          <p:cNvSpPr>
            <a:spLocks noGrp="1"/>
          </p:cNvSpPr>
          <p:nvPr>
            <p:ph type="subTitle" idx="1"/>
          </p:nvPr>
        </p:nvSpPr>
        <p:spPr>
          <a:xfrm>
            <a:off x="3438144" y="3912934"/>
            <a:ext cx="8136540" cy="1655762"/>
          </a:xfrm>
        </p:spPr>
        <p:txBody>
          <a:bodyPr/>
          <a:lstStyle>
            <a:lvl1pPr marL="0" indent="0" algn="l">
              <a:spcBef>
                <a:spcPts val="0"/>
              </a:spcBef>
              <a:spcAft>
                <a:spcPts val="0"/>
              </a:spcAft>
              <a:buNone/>
              <a:defRPr sz="2400">
                <a:solidFill>
                  <a:srgbClr val="55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4F0DB7D-5EBE-4F9A-8C9E-8A993004E374}"/>
              </a:ext>
            </a:extLst>
          </p:cNvPr>
          <p:cNvSpPr>
            <a:spLocks noGrp="1"/>
          </p:cNvSpPr>
          <p:nvPr>
            <p:ph type="ftr" sz="quarter" idx="11"/>
          </p:nvPr>
        </p:nvSpPr>
        <p:spPr>
          <a:xfrm>
            <a:off x="0" y="6611779"/>
            <a:ext cx="4114800" cy="246221"/>
          </a:xfrm>
        </p:spPr>
        <p:txBody>
          <a:bodyPr>
            <a:spAutoFit/>
          </a:bodyPr>
          <a:lstStyle>
            <a:lvl1pPr algn="l">
              <a:defRPr>
                <a:solidFill>
                  <a:srgbClr val="B7C997"/>
                </a:solidFill>
              </a:defRPr>
            </a:lvl1pPr>
          </a:lstStyle>
          <a:p>
            <a:r>
              <a:rPr lang="en-US"/>
              <a:t>Housing North 2022</a:t>
            </a:r>
            <a:endParaRPr lang="en-US" dirty="0"/>
          </a:p>
        </p:txBody>
      </p:sp>
      <p:sp>
        <p:nvSpPr>
          <p:cNvPr id="27" name="TextBox 26">
            <a:extLst>
              <a:ext uri="{FF2B5EF4-FFF2-40B4-BE49-F238E27FC236}">
                <a16:creationId xmlns:a16="http://schemas.microsoft.com/office/drawing/2014/main" id="{0BA720F5-A5C8-4057-9EA7-032A4A83D620}"/>
              </a:ext>
            </a:extLst>
          </p:cNvPr>
          <p:cNvSpPr txBox="1"/>
          <p:nvPr userDrawn="1"/>
        </p:nvSpPr>
        <p:spPr>
          <a:xfrm>
            <a:off x="0" y="0"/>
            <a:ext cx="3337560" cy="207963"/>
          </a:xfrm>
          <a:prstGeom prst="rect">
            <a:avLst/>
          </a:prstGeom>
          <a:noFill/>
        </p:spPr>
        <p:txBody>
          <a:bodyPr wrap="square" rtlCol="0">
            <a:noAutofit/>
          </a:bodyPr>
          <a:lstStyle/>
          <a:p>
            <a:endParaRPr lang="en-US" dirty="0"/>
          </a:p>
        </p:txBody>
      </p:sp>
    </p:spTree>
    <p:extLst>
      <p:ext uri="{BB962C8B-B14F-4D97-AF65-F5344CB8AC3E}">
        <p14:creationId xmlns:p14="http://schemas.microsoft.com/office/powerpoint/2010/main" val="103104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HNpptPUrp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4952"/>
          </a:xfrm>
          <a:prstGeom prst="rect">
            <a:avLst/>
          </a:prstGeom>
        </p:spPr>
      </p:pic>
    </p:spTree>
    <p:extLst>
      <p:ext uri="{BB962C8B-B14F-4D97-AF65-F5344CB8AC3E}">
        <p14:creationId xmlns:p14="http://schemas.microsoft.com/office/powerpoint/2010/main" val="108169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HNpptGREE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16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302838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107529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406576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64507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416060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1969112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spTree>
    <p:extLst>
      <p:ext uri="{BB962C8B-B14F-4D97-AF65-F5344CB8AC3E}">
        <p14:creationId xmlns:p14="http://schemas.microsoft.com/office/powerpoint/2010/main" val="233339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pic>
        <p:nvPicPr>
          <p:cNvPr id="8" name="Picture 7" descr="HNpptGREEN.jpg">
            <a:extLst>
              <a:ext uri="{FF2B5EF4-FFF2-40B4-BE49-F238E27FC236}">
                <a16:creationId xmlns:a16="http://schemas.microsoft.com/office/drawing/2014/main" id="{55C20A77-BF4A-4995-9847-1CAA6CFA2B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2" y="-1713"/>
            <a:ext cx="6258558" cy="6858000"/>
          </a:xfrm>
          <a:prstGeom prst="rect">
            <a:avLst/>
          </a:prstGeom>
        </p:spPr>
      </p:pic>
      <p:sp>
        <p:nvSpPr>
          <p:cNvPr id="9" name="TextBox 8">
            <a:extLst>
              <a:ext uri="{FF2B5EF4-FFF2-40B4-BE49-F238E27FC236}">
                <a16:creationId xmlns:a16="http://schemas.microsoft.com/office/drawing/2014/main" id="{83FD63DA-F175-47A8-9139-8056B544C75F}"/>
              </a:ext>
            </a:extLst>
          </p:cNvPr>
          <p:cNvSpPr txBox="1"/>
          <p:nvPr userDrawn="1"/>
        </p:nvSpPr>
        <p:spPr>
          <a:xfrm>
            <a:off x="0" y="0"/>
            <a:ext cx="6089650" cy="6858000"/>
          </a:xfrm>
          <a:prstGeom prst="rect">
            <a:avLst/>
          </a:prstGeom>
          <a:solidFill>
            <a:srgbClr val="638C3C"/>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rgbClr val="C8D5B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224443-34B2-48BB-B010-BDBD8D8F4C5B}"/>
              </a:ext>
            </a:extLst>
          </p:cNvPr>
          <p:cNvSpPr>
            <a:spLocks noGrp="1"/>
          </p:cNvSpPr>
          <p:nvPr>
            <p:ph type="ftr" sz="quarter" idx="11"/>
          </p:nvPr>
        </p:nvSpPr>
        <p:spPr/>
        <p:txBody>
          <a:bodyPr/>
          <a:lstStyle/>
          <a:p>
            <a:r>
              <a:rPr lang="en-US"/>
              <a:t>Housing North 2022</a:t>
            </a:r>
          </a:p>
        </p:txBody>
      </p:sp>
      <p:sp>
        <p:nvSpPr>
          <p:cNvPr id="6" name="Slide Number Placeholder 5">
            <a:extLst>
              <a:ext uri="{FF2B5EF4-FFF2-40B4-BE49-F238E27FC236}">
                <a16:creationId xmlns:a16="http://schemas.microsoft.com/office/drawing/2014/main" id="{9B91BE58-8523-4C9D-A3DF-C0C893B14CE6}"/>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4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F408-50D1-453B-A600-74C76AC897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44A099F-5772-4F2F-9E6B-04AE3234E63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2FBDD08-EE06-406D-82F3-09E17AAB6CF5}"/>
              </a:ext>
            </a:extLst>
          </p:cNvPr>
          <p:cNvSpPr>
            <a:spLocks noGrp="1"/>
          </p:cNvSpPr>
          <p:nvPr>
            <p:ph type="ftr" sz="quarter" idx="11"/>
          </p:nvPr>
        </p:nvSpPr>
        <p:spPr/>
        <p:txBody>
          <a:bodyPr/>
          <a:lstStyle/>
          <a:p>
            <a:r>
              <a:rPr lang="en-US"/>
              <a:t>Housing North 2022</a:t>
            </a:r>
          </a:p>
        </p:txBody>
      </p:sp>
      <p:sp>
        <p:nvSpPr>
          <p:cNvPr id="6" name="Slide Number Placeholder 5">
            <a:extLst>
              <a:ext uri="{FF2B5EF4-FFF2-40B4-BE49-F238E27FC236}">
                <a16:creationId xmlns:a16="http://schemas.microsoft.com/office/drawing/2014/main" id="{3A825FFF-73B6-41F6-949A-875D871DAD09}"/>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a16="http://schemas.microsoft.com/office/drawing/2014/main" id="{85C3E016-7DBB-41E3-B045-B19563C3B3C0}"/>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7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HNtitleslide.jpg">
            <a:extLst>
              <a:ext uri="{FF2B5EF4-FFF2-40B4-BE49-F238E27FC236}">
                <a16:creationId xmlns:a16="http://schemas.microsoft.com/office/drawing/2014/main" id="{2F83EA34-C271-4A31-9C10-6083C85F33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345936" y="0"/>
            <a:ext cx="5846064" cy="6858000"/>
          </a:xfrm>
          <a:prstGeom prst="rect">
            <a:avLst/>
          </a:prstGeom>
        </p:spPr>
      </p:pic>
      <p:pic>
        <p:nvPicPr>
          <p:cNvPr id="18" name="Picture 17" descr="HNtitleslide.jpg">
            <a:extLst>
              <a:ext uri="{FF2B5EF4-FFF2-40B4-BE49-F238E27FC236}">
                <a16:creationId xmlns:a16="http://schemas.microsoft.com/office/drawing/2014/main" id="{93DFB92E-604F-45F1-9BC3-2FAF9A571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8046720" cy="6858000"/>
          </a:xfrm>
          <a:prstGeom prst="rect">
            <a:avLst/>
          </a:prstGeom>
        </p:spPr>
      </p:pic>
      <p:sp>
        <p:nvSpPr>
          <p:cNvPr id="2" name="Title 1">
            <a:extLst>
              <a:ext uri="{FF2B5EF4-FFF2-40B4-BE49-F238E27FC236}">
                <a16:creationId xmlns:a16="http://schemas.microsoft.com/office/drawing/2014/main" id="{F4E3FFBB-7210-43BF-AA55-B1B790792057}"/>
              </a:ext>
            </a:extLst>
          </p:cNvPr>
          <p:cNvSpPr>
            <a:spLocks noGrp="1"/>
          </p:cNvSpPr>
          <p:nvPr>
            <p:ph type="ctrTitle"/>
          </p:nvPr>
        </p:nvSpPr>
        <p:spPr>
          <a:xfrm>
            <a:off x="3438144" y="1497267"/>
            <a:ext cx="8136540" cy="2387600"/>
          </a:xfrm>
        </p:spPr>
        <p:txBody>
          <a:bodyPr anchor="b"/>
          <a:lstStyle>
            <a:lvl1pPr algn="l">
              <a:spcBef>
                <a:spcPts val="0"/>
              </a:spcBef>
              <a:spcAft>
                <a:spcPts val="0"/>
              </a:spcAft>
              <a:defRPr sz="60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0A8E9BFE-2D2A-42A3-A0F8-975F163DE6BB}"/>
              </a:ext>
            </a:extLst>
          </p:cNvPr>
          <p:cNvSpPr>
            <a:spLocks noGrp="1"/>
          </p:cNvSpPr>
          <p:nvPr>
            <p:ph type="subTitle" idx="1"/>
          </p:nvPr>
        </p:nvSpPr>
        <p:spPr>
          <a:xfrm>
            <a:off x="3438144" y="3912934"/>
            <a:ext cx="8136540" cy="1655762"/>
          </a:xfrm>
        </p:spPr>
        <p:txBody>
          <a:bodyPr/>
          <a:lstStyle>
            <a:lvl1pPr marL="0" indent="0" algn="l">
              <a:spcBef>
                <a:spcPts val="0"/>
              </a:spcBef>
              <a:spcAft>
                <a:spcPts val="0"/>
              </a:spcAft>
              <a:buNone/>
              <a:defRPr sz="2400">
                <a:solidFill>
                  <a:srgbClr val="55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4F0DB7D-5EBE-4F9A-8C9E-8A993004E374}"/>
              </a:ext>
            </a:extLst>
          </p:cNvPr>
          <p:cNvSpPr>
            <a:spLocks noGrp="1"/>
          </p:cNvSpPr>
          <p:nvPr>
            <p:ph type="ftr" sz="quarter" idx="11"/>
          </p:nvPr>
        </p:nvSpPr>
        <p:spPr>
          <a:xfrm>
            <a:off x="0" y="6611779"/>
            <a:ext cx="4114800" cy="246221"/>
          </a:xfrm>
        </p:spPr>
        <p:txBody>
          <a:bodyPr>
            <a:spAutoFit/>
          </a:bodyPr>
          <a:lstStyle>
            <a:lvl1pPr algn="l">
              <a:defRPr>
                <a:solidFill>
                  <a:srgbClr val="B7C997"/>
                </a:solidFill>
              </a:defRPr>
            </a:lvl1pPr>
          </a:lstStyle>
          <a:p>
            <a:r>
              <a:rPr lang="en-US"/>
              <a:t>Housing North 2022</a:t>
            </a:r>
            <a:endParaRPr lang="en-US" dirty="0"/>
          </a:p>
        </p:txBody>
      </p:sp>
      <p:sp>
        <p:nvSpPr>
          <p:cNvPr id="27" name="TextBox 26">
            <a:extLst>
              <a:ext uri="{FF2B5EF4-FFF2-40B4-BE49-F238E27FC236}">
                <a16:creationId xmlns:a16="http://schemas.microsoft.com/office/drawing/2014/main" id="{0BA720F5-A5C8-4057-9EA7-032A4A83D620}"/>
              </a:ext>
            </a:extLst>
          </p:cNvPr>
          <p:cNvSpPr txBox="1"/>
          <p:nvPr userDrawn="1"/>
        </p:nvSpPr>
        <p:spPr>
          <a:xfrm>
            <a:off x="0" y="0"/>
            <a:ext cx="3337560" cy="207963"/>
          </a:xfrm>
          <a:prstGeom prst="rect">
            <a:avLst/>
          </a:prstGeom>
          <a:noFill/>
        </p:spPr>
        <p:txBody>
          <a:bodyPr wrap="square" rtlCol="0">
            <a:noAutofit/>
          </a:bodyPr>
          <a:lstStyle/>
          <a:p>
            <a:endParaRPr lang="en-US" dirty="0"/>
          </a:p>
        </p:txBody>
      </p:sp>
    </p:spTree>
    <p:extLst>
      <p:ext uri="{BB962C8B-B14F-4D97-AF65-F5344CB8AC3E}">
        <p14:creationId xmlns:p14="http://schemas.microsoft.com/office/powerpoint/2010/main" val="2258182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F408-50D1-453B-A600-74C76AC897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44A099F-5772-4F2F-9E6B-04AE3234E63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2FBDD08-EE06-406D-82F3-09E17AAB6CF5}"/>
              </a:ext>
            </a:extLst>
          </p:cNvPr>
          <p:cNvSpPr>
            <a:spLocks noGrp="1"/>
          </p:cNvSpPr>
          <p:nvPr>
            <p:ph type="ftr" sz="quarter" idx="11"/>
          </p:nvPr>
        </p:nvSpPr>
        <p:spPr/>
        <p:txBody>
          <a:bodyPr/>
          <a:lstStyle/>
          <a:p>
            <a:r>
              <a:rPr lang="en-US"/>
              <a:t>Housing North 2022</a:t>
            </a:r>
          </a:p>
        </p:txBody>
      </p:sp>
      <p:sp>
        <p:nvSpPr>
          <p:cNvPr id="6" name="Slide Number Placeholder 5">
            <a:extLst>
              <a:ext uri="{FF2B5EF4-FFF2-40B4-BE49-F238E27FC236}">
                <a16:creationId xmlns:a16="http://schemas.microsoft.com/office/drawing/2014/main" id="{3A825FFF-73B6-41F6-949A-875D871DAD09}"/>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a16="http://schemas.microsoft.com/office/drawing/2014/main" id="{85C3E016-7DBB-41E3-B045-B19563C3B3C0}"/>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867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HNpptGREEN.jpg">
            <a:extLst>
              <a:ext uri="{FF2B5EF4-FFF2-40B4-BE49-F238E27FC236}">
                <a16:creationId xmlns:a16="http://schemas.microsoft.com/office/drawing/2014/main" id="{55C20A77-BF4A-4995-9847-1CAA6CFA2B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2" y="-1713"/>
            <a:ext cx="6258558" cy="6858000"/>
          </a:xfrm>
          <a:prstGeom prst="rect">
            <a:avLst/>
          </a:prstGeom>
        </p:spPr>
      </p:pic>
      <p:sp>
        <p:nvSpPr>
          <p:cNvPr id="9" name="TextBox 8">
            <a:extLst>
              <a:ext uri="{FF2B5EF4-FFF2-40B4-BE49-F238E27FC236}">
                <a16:creationId xmlns:a16="http://schemas.microsoft.com/office/drawing/2014/main" id="{83FD63DA-F175-47A8-9139-8056B544C75F}"/>
              </a:ext>
            </a:extLst>
          </p:cNvPr>
          <p:cNvSpPr txBox="1"/>
          <p:nvPr userDrawn="1"/>
        </p:nvSpPr>
        <p:spPr>
          <a:xfrm>
            <a:off x="0" y="0"/>
            <a:ext cx="6089650" cy="6858000"/>
          </a:xfrm>
          <a:prstGeom prst="rect">
            <a:avLst/>
          </a:prstGeom>
          <a:solidFill>
            <a:srgbClr val="638C3C"/>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rgbClr val="C8D5B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224443-34B2-48BB-B010-BDBD8D8F4C5B}"/>
              </a:ext>
            </a:extLst>
          </p:cNvPr>
          <p:cNvSpPr>
            <a:spLocks noGrp="1"/>
          </p:cNvSpPr>
          <p:nvPr>
            <p:ph type="ftr" sz="quarter" idx="11"/>
          </p:nvPr>
        </p:nvSpPr>
        <p:spPr/>
        <p:txBody>
          <a:bodyPr/>
          <a:lstStyle/>
          <a:p>
            <a:r>
              <a:rPr lang="en-US"/>
              <a:t>Housing North 2022</a:t>
            </a:r>
          </a:p>
        </p:txBody>
      </p:sp>
      <p:sp>
        <p:nvSpPr>
          <p:cNvPr id="6" name="Slide Number Placeholder 5">
            <a:extLst>
              <a:ext uri="{FF2B5EF4-FFF2-40B4-BE49-F238E27FC236}">
                <a16:creationId xmlns:a16="http://schemas.microsoft.com/office/drawing/2014/main" id="{9B91BE58-8523-4C9D-A3DF-C0C893B14CE6}"/>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95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9" descr="HNpptPUrple.jpg">
            <a:extLst>
              <a:ext uri="{FF2B5EF4-FFF2-40B4-BE49-F238E27FC236}">
                <a16:creationId xmlns:a16="http://schemas.microsoft.com/office/drawing/2014/main" id="{A8D5FF23-6C3E-4424-BED5-3B9E6FC86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1" y="-3426"/>
            <a:ext cx="6245859" cy="6854952"/>
          </a:xfrm>
          <a:prstGeom prst="rect">
            <a:avLst/>
          </a:prstGeom>
        </p:spPr>
      </p:pic>
      <p:sp>
        <p:nvSpPr>
          <p:cNvPr id="9" name="TextBox 8">
            <a:extLst>
              <a:ext uri="{FF2B5EF4-FFF2-40B4-BE49-F238E27FC236}">
                <a16:creationId xmlns:a16="http://schemas.microsoft.com/office/drawing/2014/main" id="{83FD63DA-F175-47A8-9139-8056B544C75F}"/>
              </a:ext>
            </a:extLst>
          </p:cNvPr>
          <p:cNvSpPr txBox="1"/>
          <p:nvPr userDrawn="1"/>
        </p:nvSpPr>
        <p:spPr>
          <a:xfrm>
            <a:off x="0" y="0"/>
            <a:ext cx="6089650" cy="6858000"/>
          </a:xfrm>
          <a:prstGeom prst="rect">
            <a:avLst/>
          </a:prstGeom>
          <a:solidFill>
            <a:srgbClr val="5F4777"/>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224443-34B2-48BB-B010-BDBD8D8F4C5B}"/>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a:t>Housing North 2022</a:t>
            </a:r>
          </a:p>
        </p:txBody>
      </p:sp>
      <p:sp>
        <p:nvSpPr>
          <p:cNvPr id="6" name="Slide Number Placeholder 5">
            <a:extLst>
              <a:ext uri="{FF2B5EF4-FFF2-40B4-BE49-F238E27FC236}">
                <a16:creationId xmlns:a16="http://schemas.microsoft.com/office/drawing/2014/main" id="{9B91BE58-8523-4C9D-A3DF-C0C893B14CE6}"/>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CC51C8D2-D7CB-4527-9110-A7992170F953}" type="slidenum">
              <a:rPr lang="en-US" smtClean="0"/>
              <a:pPr/>
              <a:t>‹#›</a:t>
            </a:fld>
            <a:endParaRPr lang="en-US"/>
          </a:p>
        </p:txBody>
      </p:sp>
      <p:cxnSp>
        <p:nvCxnSpPr>
          <p:cNvPr id="7" name="Straight Connector 6">
            <a:extLst>
              <a:ext uri="{FF2B5EF4-FFF2-40B4-BE49-F238E27FC236}">
                <a16:creationId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656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2903-BC8D-4C36-9DC3-CFCB065D8CFB}"/>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E493DC9-2285-4539-8600-06AAF717DE58}"/>
              </a:ext>
            </a:extLst>
          </p:cNvPr>
          <p:cNvSpPr>
            <a:spLocks noGrp="1"/>
          </p:cNvSpPr>
          <p:nvPr>
            <p:ph type="ftr" sz="quarter" idx="11"/>
          </p:nvPr>
        </p:nvSpPr>
        <p:spPr/>
        <p:txBody>
          <a:bodyPr/>
          <a:lstStyle/>
          <a:p>
            <a:r>
              <a:rPr lang="en-US"/>
              <a:t>Housing North 2022</a:t>
            </a:r>
            <a:endParaRPr lang="en-US" dirty="0"/>
          </a:p>
        </p:txBody>
      </p:sp>
      <p:sp>
        <p:nvSpPr>
          <p:cNvPr id="5" name="Slide Number Placeholder 4">
            <a:extLst>
              <a:ext uri="{FF2B5EF4-FFF2-40B4-BE49-F238E27FC236}">
                <a16:creationId xmlns:a16="http://schemas.microsoft.com/office/drawing/2014/main" id="{41A9D39C-2F7F-4F75-8480-EB0277BCC023}"/>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6" name="Straight Connector 5">
            <a:extLst>
              <a:ext uri="{FF2B5EF4-FFF2-40B4-BE49-F238E27FC236}">
                <a16:creationId xmlns:a16="http://schemas.microsoft.com/office/drawing/2014/main" id="{1321075F-8E6E-4335-85F2-2426238A8D5E}"/>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17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73D8857-5EB6-4915-AF8D-44A53479D1B2}"/>
              </a:ext>
            </a:extLst>
          </p:cNvPr>
          <p:cNvSpPr>
            <a:spLocks noGrp="1"/>
          </p:cNvSpPr>
          <p:nvPr>
            <p:ph type="ftr" sz="quarter" idx="11"/>
          </p:nvPr>
        </p:nvSpPr>
        <p:spPr/>
        <p:txBody>
          <a:bodyPr/>
          <a:lstStyle/>
          <a:p>
            <a:r>
              <a:rPr lang="en-US"/>
              <a:t>Housing North 2022</a:t>
            </a:r>
          </a:p>
        </p:txBody>
      </p:sp>
      <p:sp>
        <p:nvSpPr>
          <p:cNvPr id="4" name="Slide Number Placeholder 3">
            <a:extLst>
              <a:ext uri="{FF2B5EF4-FFF2-40B4-BE49-F238E27FC236}">
                <a16:creationId xmlns:a16="http://schemas.microsoft.com/office/drawing/2014/main" id="{926ACABD-4CFD-4DE1-9F0B-9DAA0954AB3F}"/>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5" name="Straight Connector 4">
            <a:extLst>
              <a:ext uri="{FF2B5EF4-FFF2-40B4-BE49-F238E27FC236}">
                <a16:creationId xmlns:a16="http://schemas.microsoft.com/office/drawing/2014/main" id="{6541160D-6198-4E4B-8E55-2B7E64097FE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19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HNpptGREEN.jpg">
            <a:extLst>
              <a:ext uri="{FF2B5EF4-FFF2-40B4-BE49-F238E27FC236}">
                <a16:creationId xmlns:a16="http://schemas.microsoft.com/office/drawing/2014/main" id="{55C20A77-BF4A-4995-9847-1CAA6CFA2B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2" y="-1713"/>
            <a:ext cx="6258558" cy="6858000"/>
          </a:xfrm>
          <a:prstGeom prst="rect">
            <a:avLst/>
          </a:prstGeom>
        </p:spPr>
      </p:pic>
      <p:sp>
        <p:nvSpPr>
          <p:cNvPr id="9" name="TextBox 8">
            <a:extLst>
              <a:ext uri="{FF2B5EF4-FFF2-40B4-BE49-F238E27FC236}">
                <a16:creationId xmlns:a16="http://schemas.microsoft.com/office/drawing/2014/main" id="{83FD63DA-F175-47A8-9139-8056B544C75F}"/>
              </a:ext>
            </a:extLst>
          </p:cNvPr>
          <p:cNvSpPr txBox="1"/>
          <p:nvPr userDrawn="1"/>
        </p:nvSpPr>
        <p:spPr>
          <a:xfrm>
            <a:off x="0" y="0"/>
            <a:ext cx="6089650" cy="6858000"/>
          </a:xfrm>
          <a:prstGeom prst="rect">
            <a:avLst/>
          </a:prstGeom>
          <a:solidFill>
            <a:srgbClr val="638C3C"/>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rgbClr val="C8D5B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224443-34B2-48BB-B010-BDBD8D8F4C5B}"/>
              </a:ext>
            </a:extLst>
          </p:cNvPr>
          <p:cNvSpPr>
            <a:spLocks noGrp="1"/>
          </p:cNvSpPr>
          <p:nvPr>
            <p:ph type="ftr" sz="quarter" idx="11"/>
          </p:nvPr>
        </p:nvSpPr>
        <p:spPr/>
        <p:txBody>
          <a:bodyPr/>
          <a:lstStyle/>
          <a:p>
            <a:r>
              <a:rPr lang="en-US"/>
              <a:t>Housing North 2022</a:t>
            </a:r>
          </a:p>
        </p:txBody>
      </p:sp>
      <p:sp>
        <p:nvSpPr>
          <p:cNvPr id="6" name="Slide Number Placeholder 5">
            <a:extLst>
              <a:ext uri="{FF2B5EF4-FFF2-40B4-BE49-F238E27FC236}">
                <a16:creationId xmlns:a16="http://schemas.microsoft.com/office/drawing/2014/main" id="{9B91BE58-8523-4C9D-A3DF-C0C893B14CE6}"/>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84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9" descr="HNpptPUrple.jpg">
            <a:extLst>
              <a:ext uri="{FF2B5EF4-FFF2-40B4-BE49-F238E27FC236}">
                <a16:creationId xmlns:a16="http://schemas.microsoft.com/office/drawing/2014/main" id="{A8D5FF23-6C3E-4424-BED5-3B9E6FC86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1" y="-3426"/>
            <a:ext cx="6245859" cy="6854952"/>
          </a:xfrm>
          <a:prstGeom prst="rect">
            <a:avLst/>
          </a:prstGeom>
        </p:spPr>
      </p:pic>
      <p:sp>
        <p:nvSpPr>
          <p:cNvPr id="9" name="TextBox 8">
            <a:extLst>
              <a:ext uri="{FF2B5EF4-FFF2-40B4-BE49-F238E27FC236}">
                <a16:creationId xmlns:a16="http://schemas.microsoft.com/office/drawing/2014/main" id="{83FD63DA-F175-47A8-9139-8056B544C75F}"/>
              </a:ext>
            </a:extLst>
          </p:cNvPr>
          <p:cNvSpPr txBox="1"/>
          <p:nvPr userDrawn="1"/>
        </p:nvSpPr>
        <p:spPr>
          <a:xfrm>
            <a:off x="0" y="0"/>
            <a:ext cx="6089650" cy="6858000"/>
          </a:xfrm>
          <a:prstGeom prst="rect">
            <a:avLst/>
          </a:prstGeom>
          <a:solidFill>
            <a:srgbClr val="5F4777"/>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4D224443-34B2-48BB-B010-BDBD8D8F4C5B}"/>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a:t>Housing North 2022</a:t>
            </a:r>
          </a:p>
        </p:txBody>
      </p:sp>
      <p:sp>
        <p:nvSpPr>
          <p:cNvPr id="6" name="Slide Number Placeholder 5">
            <a:extLst>
              <a:ext uri="{FF2B5EF4-FFF2-40B4-BE49-F238E27FC236}">
                <a16:creationId xmlns:a16="http://schemas.microsoft.com/office/drawing/2014/main" id="{9B91BE58-8523-4C9D-A3DF-C0C893B14CE6}"/>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CC51C8D2-D7CB-4527-9110-A7992170F953}" type="slidenum">
              <a:rPr lang="en-US" smtClean="0"/>
              <a:pPr/>
              <a:t>‹#›</a:t>
            </a:fld>
            <a:endParaRPr lang="en-US"/>
          </a:p>
        </p:txBody>
      </p:sp>
      <p:cxnSp>
        <p:nvCxnSpPr>
          <p:cNvPr id="7" name="Straight Connector 6">
            <a:extLst>
              <a:ext uri="{FF2B5EF4-FFF2-40B4-BE49-F238E27FC236}">
                <a16:creationId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39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2903-BC8D-4C36-9DC3-CFCB065D8CFB}"/>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CE493DC9-2285-4539-8600-06AAF717DE58}"/>
              </a:ext>
            </a:extLst>
          </p:cNvPr>
          <p:cNvSpPr>
            <a:spLocks noGrp="1"/>
          </p:cNvSpPr>
          <p:nvPr>
            <p:ph type="ftr" sz="quarter" idx="11"/>
          </p:nvPr>
        </p:nvSpPr>
        <p:spPr/>
        <p:txBody>
          <a:bodyPr/>
          <a:lstStyle/>
          <a:p>
            <a:r>
              <a:rPr lang="en-US"/>
              <a:t>Housing North 2022</a:t>
            </a:r>
            <a:endParaRPr lang="en-US" dirty="0"/>
          </a:p>
        </p:txBody>
      </p:sp>
      <p:sp>
        <p:nvSpPr>
          <p:cNvPr id="5" name="Slide Number Placeholder 4">
            <a:extLst>
              <a:ext uri="{FF2B5EF4-FFF2-40B4-BE49-F238E27FC236}">
                <a16:creationId xmlns:a16="http://schemas.microsoft.com/office/drawing/2014/main" id="{41A9D39C-2F7F-4F75-8480-EB0277BCC023}"/>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6" name="Straight Connector 5">
            <a:extLst>
              <a:ext uri="{FF2B5EF4-FFF2-40B4-BE49-F238E27FC236}">
                <a16:creationId xmlns:a16="http://schemas.microsoft.com/office/drawing/2014/main" id="{1321075F-8E6E-4335-85F2-2426238A8D5E}"/>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5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73D8857-5EB6-4915-AF8D-44A53479D1B2}"/>
              </a:ext>
            </a:extLst>
          </p:cNvPr>
          <p:cNvSpPr>
            <a:spLocks noGrp="1"/>
          </p:cNvSpPr>
          <p:nvPr>
            <p:ph type="ftr" sz="quarter" idx="11"/>
          </p:nvPr>
        </p:nvSpPr>
        <p:spPr/>
        <p:txBody>
          <a:bodyPr/>
          <a:lstStyle/>
          <a:p>
            <a:r>
              <a:rPr lang="en-US"/>
              <a:t>Housing North 2022</a:t>
            </a:r>
          </a:p>
        </p:txBody>
      </p:sp>
      <p:sp>
        <p:nvSpPr>
          <p:cNvPr id="4" name="Slide Number Placeholder 3">
            <a:extLst>
              <a:ext uri="{FF2B5EF4-FFF2-40B4-BE49-F238E27FC236}">
                <a16:creationId xmlns:a16="http://schemas.microsoft.com/office/drawing/2014/main" id="{926ACABD-4CFD-4DE1-9F0B-9DAA0954AB3F}"/>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5" name="Straight Connector 4">
            <a:extLst>
              <a:ext uri="{FF2B5EF4-FFF2-40B4-BE49-F238E27FC236}">
                <a16:creationId xmlns:a16="http://schemas.microsoft.com/office/drawing/2014/main" id="{6541160D-6198-4E4B-8E55-2B7E64097FE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9" name="Picture 8" descr="HNppt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4952"/>
          </a:xfrm>
          <a:prstGeom prst="rect">
            <a:avLst/>
          </a:prstGeom>
        </p:spPr>
      </p:pic>
    </p:spTree>
    <p:extLst>
      <p:ext uri="{BB962C8B-B14F-4D97-AF65-F5344CB8AC3E}">
        <p14:creationId xmlns:p14="http://schemas.microsoft.com/office/powerpoint/2010/main" val="164161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US"/>
              <a:t>Housing North 2022</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CAF984E-2E8D-B74C-9342-25AC0C95C5E9}" type="slidenum">
              <a:rPr lang="en-US" smtClean="0"/>
              <a:t>‹#›</a:t>
            </a:fld>
            <a:endParaRPr lang="en-US"/>
          </a:p>
        </p:txBody>
      </p:sp>
      <p:pic>
        <p:nvPicPr>
          <p:cNvPr id="7" name="Picture 6" descr="HNtitle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txBox="1">
            <a:spLocks/>
          </p:cNvSpPr>
          <p:nvPr userDrawn="1"/>
        </p:nvSpPr>
        <p:spPr>
          <a:xfrm>
            <a:off x="609600" y="302973"/>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400" dirty="0">
                <a:solidFill>
                  <a:schemeClr val="bg1"/>
                </a:solidFill>
                <a:latin typeface="Nexa Bold"/>
                <a:cs typeface="Nexa Bold"/>
              </a:rPr>
              <a:t>PRESENTATION</a:t>
            </a:r>
            <a:r>
              <a:rPr lang="en-US" sz="4400" baseline="0" dirty="0">
                <a:solidFill>
                  <a:schemeClr val="bg1"/>
                </a:solidFill>
                <a:latin typeface="Nexa Bold"/>
                <a:cs typeface="Nexa Bold"/>
              </a:rPr>
              <a:t> TITLE</a:t>
            </a:r>
            <a:endParaRPr lang="en-US" sz="4400" dirty="0">
              <a:solidFill>
                <a:schemeClr val="bg1"/>
              </a:solidFill>
              <a:latin typeface="Nexa Bold"/>
              <a:cs typeface="Nexa Bold"/>
            </a:endParaRPr>
          </a:p>
        </p:txBody>
      </p:sp>
      <p:sp>
        <p:nvSpPr>
          <p:cNvPr id="10" name="TextBox 9"/>
          <p:cNvSpPr txBox="1"/>
          <p:nvPr userDrawn="1"/>
        </p:nvSpPr>
        <p:spPr>
          <a:xfrm>
            <a:off x="4742360" y="1662546"/>
            <a:ext cx="6568081" cy="32624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800" dirty="0">
                <a:solidFill>
                  <a:srgbClr val="434449"/>
                </a:solidFill>
                <a:latin typeface="Nexa Bold"/>
                <a:cs typeface="Nexa Bold"/>
              </a:rPr>
              <a:t>Agenda</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2800" dirty="0">
              <a:solidFill>
                <a:srgbClr val="434449"/>
              </a:solidFill>
              <a:latin typeface="Nexa Bold"/>
              <a:cs typeface="Nexa Bold"/>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200" dirty="0">
                <a:solidFill>
                  <a:srgbClr val="434449"/>
                </a:solidFill>
                <a:latin typeface="Nexa Regular"/>
                <a:cs typeface="Nexa Regular"/>
              </a:rPr>
              <a:t>Main subject</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200" dirty="0">
                <a:solidFill>
                  <a:srgbClr val="434449"/>
                </a:solidFill>
                <a:latin typeface="Nexa Regular"/>
                <a:cs typeface="Nexa Regular"/>
              </a:rPr>
              <a:t>Second</a:t>
            </a:r>
            <a:r>
              <a:rPr lang="en-US" sz="2200" baseline="0" dirty="0">
                <a:solidFill>
                  <a:srgbClr val="434449"/>
                </a:solidFill>
                <a:latin typeface="Nexa Regular"/>
                <a:cs typeface="Nexa Regular"/>
              </a:rPr>
              <a:t> level</a:t>
            </a:r>
            <a:endParaRPr lang="en-US" sz="2200" dirty="0">
              <a:solidFill>
                <a:srgbClr val="434449"/>
              </a:solidFill>
              <a:latin typeface="Nexa Regular"/>
              <a:cs typeface="Nexa Regular"/>
            </a:endParaRPr>
          </a:p>
          <a:p>
            <a:pPr marL="1257300" lvl="2" indent="-342900">
              <a:buFont typeface="Lucida Grande"/>
              <a:buChar char="–"/>
            </a:pPr>
            <a:r>
              <a:rPr lang="en-US" sz="2200" dirty="0">
                <a:solidFill>
                  <a:srgbClr val="434449"/>
                </a:solidFill>
                <a:latin typeface="Nexa Regular"/>
                <a:cs typeface="Nexa Regular"/>
              </a:rPr>
              <a:t>Third level</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200" baseline="0" dirty="0">
                <a:solidFill>
                  <a:srgbClr val="434449"/>
                </a:solidFill>
                <a:latin typeface="Nexa Regular"/>
                <a:cs typeface="Nexa Regular"/>
              </a:rPr>
              <a:t>Bullets</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r>
              <a:rPr lang="en-US" sz="2200" baseline="0" dirty="0">
                <a:solidFill>
                  <a:srgbClr val="434449"/>
                </a:solidFill>
                <a:latin typeface="Nexa Regular"/>
                <a:cs typeface="Nexa Regular"/>
              </a:rPr>
              <a:t>Bullets</a:t>
            </a: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lang="en-US" sz="1800" baseline="0" dirty="0">
              <a:solidFill>
                <a:schemeClr val="tx1"/>
              </a:solidFill>
              <a:latin typeface="Nexa Bold"/>
              <a:cs typeface="Nexa Bold"/>
            </a:endParaRPr>
          </a:p>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lang="en-US" sz="2200" dirty="0">
              <a:solidFill>
                <a:srgbClr val="434449"/>
              </a:solidFill>
              <a:latin typeface="Nexa Regular"/>
              <a:cs typeface="Nexa Regular"/>
            </a:endParaRPr>
          </a:p>
        </p:txBody>
      </p:sp>
    </p:spTree>
    <p:extLst>
      <p:ext uri="{BB962C8B-B14F-4D97-AF65-F5344CB8AC3E}">
        <p14:creationId xmlns:p14="http://schemas.microsoft.com/office/powerpoint/2010/main" val="272525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HNmain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867304"/>
            <a:ext cx="10972800" cy="1143000"/>
          </a:xfrm>
          <a:prstGeom prst="rect">
            <a:avLst/>
          </a:prstGeom>
        </p:spPr>
        <p:txBody>
          <a:bodyPr/>
          <a:lstStyle>
            <a:lvl1pPr>
              <a:defRPr sz="2800">
                <a:solidFill>
                  <a:srgbClr val="4C3364"/>
                </a:solidFill>
                <a:latin typeface="Nexa Bold"/>
                <a:cs typeface="Nexa Bold"/>
              </a:defRPr>
            </a:lvl1pPr>
          </a:lstStyle>
          <a:p>
            <a:r>
              <a:rPr lang="en-US" dirty="0"/>
              <a:t>CLICK TO EDIT MASTER TITLE SLIDE</a:t>
            </a:r>
          </a:p>
        </p:txBody>
      </p:sp>
      <p:sp>
        <p:nvSpPr>
          <p:cNvPr id="3" name="Content Placeholder 2"/>
          <p:cNvSpPr>
            <a:spLocks noGrp="1"/>
          </p:cNvSpPr>
          <p:nvPr>
            <p:ph idx="1"/>
          </p:nvPr>
        </p:nvSpPr>
        <p:spPr>
          <a:xfrm>
            <a:off x="609600" y="2192867"/>
            <a:ext cx="10972800" cy="4525963"/>
          </a:xfrm>
          <a:prstGeom prst="rect">
            <a:avLst/>
          </a:prstGeom>
        </p:spPr>
        <p:txBody>
          <a:bodyPr/>
          <a:lstStyle>
            <a:lvl1pPr marL="0" indent="0">
              <a:buFontTx/>
              <a:buNone/>
              <a:defRPr sz="2800">
                <a:solidFill>
                  <a:srgbClr val="434449"/>
                </a:solidFill>
                <a:latin typeface="Nexa Regular"/>
                <a:cs typeface="Nexa Regular"/>
              </a:defRPr>
            </a:lvl1pPr>
            <a:lvl2pPr>
              <a:defRPr sz="2200">
                <a:solidFill>
                  <a:srgbClr val="434449"/>
                </a:solidFill>
                <a:latin typeface="Nexa Regular"/>
                <a:cs typeface="Nexa Regular"/>
              </a:defRPr>
            </a:lvl2pPr>
            <a:lvl3pPr>
              <a:defRPr sz="2200">
                <a:solidFill>
                  <a:srgbClr val="434449"/>
                </a:solidFill>
                <a:latin typeface="Nexa Regular"/>
                <a:cs typeface="Nexa Regular"/>
              </a:defRPr>
            </a:lvl3pPr>
            <a:lvl4pPr marL="1600200" indent="-228600">
              <a:buFont typeface="Arial"/>
              <a:buChar char="–"/>
              <a:defRPr sz="2200">
                <a:solidFill>
                  <a:srgbClr val="434449"/>
                </a:solidFill>
                <a:latin typeface="Nexa Regular"/>
                <a:cs typeface="Nexa Regular"/>
              </a:defRPr>
            </a:lvl4pPr>
            <a:lvl5pPr>
              <a:defRPr sz="2200">
                <a:solidFill>
                  <a:srgbClr val="434449"/>
                </a:solidFill>
                <a:latin typeface="Nexa Regular"/>
                <a:cs typeface="Nexa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45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0A434-E757-47EC-93C7-835219C97E8C}"/>
              </a:ext>
            </a:extLst>
          </p:cNvPr>
          <p:cNvSpPr>
            <a:spLocks noGrp="1"/>
          </p:cNvSpPr>
          <p:nvPr>
            <p:ph type="title"/>
          </p:nvPr>
        </p:nvSpPr>
        <p:spPr>
          <a:xfrm>
            <a:off x="419775" y="155448"/>
            <a:ext cx="11440160" cy="891032"/>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E710F484-E207-4E5E-BC81-7DA344DB5C7E}"/>
              </a:ext>
            </a:extLst>
          </p:cNvPr>
          <p:cNvSpPr>
            <a:spLocks noGrp="1"/>
          </p:cNvSpPr>
          <p:nvPr>
            <p:ph type="body" idx="1"/>
          </p:nvPr>
        </p:nvSpPr>
        <p:spPr>
          <a:xfrm>
            <a:off x="419774" y="1201928"/>
            <a:ext cx="1144015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951F5F1-E386-40B3-ABF2-68F08FAFB048}"/>
              </a:ext>
            </a:extLst>
          </p:cNvPr>
          <p:cNvSpPr>
            <a:spLocks noGrp="1"/>
          </p:cNvSpPr>
          <p:nvPr>
            <p:ph type="ftr" sz="quarter" idx="3"/>
          </p:nvPr>
        </p:nvSpPr>
        <p:spPr>
          <a:xfrm>
            <a:off x="358815" y="6611779"/>
            <a:ext cx="3755985" cy="246221"/>
          </a:xfrm>
          <a:prstGeom prst="rect">
            <a:avLst/>
          </a:prstGeom>
        </p:spPr>
        <p:txBody>
          <a:bodyPr vert="horz" wrap="square" lIns="91440" tIns="45720" rIns="91440" bIns="45720" rtlCol="0" anchor="ctr">
            <a:spAutoFit/>
          </a:bodyPr>
          <a:lstStyle>
            <a:lvl1pPr algn="l">
              <a:defRPr sz="1000">
                <a:solidFill>
                  <a:srgbClr val="B7C997"/>
                </a:solidFill>
              </a:defRPr>
            </a:lvl1pPr>
          </a:lstStyle>
          <a:p>
            <a:r>
              <a:rPr lang="en-US"/>
              <a:t>Housing North 2022</a:t>
            </a:r>
            <a:endParaRPr lang="en-US" dirty="0"/>
          </a:p>
        </p:txBody>
      </p:sp>
      <p:sp>
        <p:nvSpPr>
          <p:cNvPr id="6" name="Slide Number Placeholder 5">
            <a:extLst>
              <a:ext uri="{FF2B5EF4-FFF2-40B4-BE49-F238E27FC236}">
                <a16:creationId xmlns:a16="http://schemas.microsoft.com/office/drawing/2014/main" id="{BBD8BFA1-0F69-4A3A-ACF2-9B1A8F9E54E8}"/>
              </a:ext>
            </a:extLst>
          </p:cNvPr>
          <p:cNvSpPr>
            <a:spLocks noGrp="1"/>
          </p:cNvSpPr>
          <p:nvPr>
            <p:ph type="sldNum" sz="quarter" idx="4"/>
          </p:nvPr>
        </p:nvSpPr>
        <p:spPr>
          <a:xfrm>
            <a:off x="0" y="6611779"/>
            <a:ext cx="358815" cy="246221"/>
          </a:xfrm>
          <a:prstGeom prst="rect">
            <a:avLst/>
          </a:prstGeom>
        </p:spPr>
        <p:txBody>
          <a:bodyPr vert="horz" wrap="square" lIns="91440" tIns="45720" rIns="91440" bIns="45720" rtlCol="0" anchor="ctr">
            <a:spAutoFit/>
          </a:bodyPr>
          <a:lstStyle>
            <a:lvl1pPr algn="r">
              <a:defRPr sz="1000">
                <a:solidFill>
                  <a:srgbClr val="B7C997"/>
                </a:solidFill>
              </a:defRPr>
            </a:lvl1pPr>
          </a:lstStyle>
          <a:p>
            <a:fld id="{CC51C8D2-D7CB-4527-9110-A7992170F953}" type="slidenum">
              <a:rPr lang="en-US" smtClean="0"/>
              <a:pPr/>
              <a:t>‹#›</a:t>
            </a:fld>
            <a:endParaRPr lang="en-US"/>
          </a:p>
        </p:txBody>
      </p:sp>
      <p:cxnSp>
        <p:nvCxnSpPr>
          <p:cNvPr id="8" name="Straight Connector 7">
            <a:extLst>
              <a:ext uri="{FF2B5EF4-FFF2-40B4-BE49-F238E27FC236}">
                <a16:creationId xmlns:a16="http://schemas.microsoft.com/office/drawing/2014/main" id="{EE14236D-76DE-4908-9A80-2476DBB4C35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4CF7DB-99DB-4EED-AF81-7BB9A1B871BA}"/>
              </a:ext>
            </a:extLst>
          </p:cNvPr>
          <p:cNvSpPr/>
          <p:nvPr userDrawn="1"/>
        </p:nvSpPr>
        <p:spPr>
          <a:xfrm>
            <a:off x="0" y="0"/>
            <a:ext cx="12192000" cy="1554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2947F5-A193-4ED6-8D01-F3A69897F0FC}"/>
              </a:ext>
            </a:extLst>
          </p:cNvPr>
          <p:cNvSpPr txBox="1"/>
          <p:nvPr userDrawn="1"/>
        </p:nvSpPr>
        <p:spPr>
          <a:xfrm>
            <a:off x="0" y="0"/>
            <a:ext cx="1188720" cy="155448"/>
          </a:xfrm>
          <a:prstGeom prst="rect">
            <a:avLst/>
          </a:prstGeom>
          <a:solidFill>
            <a:schemeClr val="accent1"/>
          </a:solidFill>
        </p:spPr>
        <p:txBody>
          <a:bodyPr wrap="square" rtlCol="0">
            <a:noAutofit/>
          </a:bodyPr>
          <a:lstStyle/>
          <a:p>
            <a:endParaRPr lang="en-US" dirty="0"/>
          </a:p>
        </p:txBody>
      </p:sp>
    </p:spTree>
    <p:extLst>
      <p:ext uri="{BB962C8B-B14F-4D97-AF65-F5344CB8AC3E}">
        <p14:creationId xmlns:p14="http://schemas.microsoft.com/office/powerpoint/2010/main" val="56500907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dt="0"/>
  <p:txStyles>
    <p:titleStyle>
      <a:lvl1pPr algn="l" defTabSz="914400" rtl="0" eaLnBrk="1" latinLnBrk="0" hangingPunct="1">
        <a:lnSpc>
          <a:spcPct val="80000"/>
        </a:lnSpc>
        <a:spcBef>
          <a:spcPct val="0"/>
        </a:spcBef>
        <a:buNone/>
        <a:defRPr sz="2800" b="1" kern="1200">
          <a:solidFill>
            <a:schemeClr val="accent3"/>
          </a:solidFill>
          <a:latin typeface="+mj-lt"/>
          <a:ea typeface="+mj-ea"/>
          <a:cs typeface="+mj-cs"/>
        </a:defRPr>
      </a:lvl1pPr>
    </p:titleStyle>
    <p:bodyStyle>
      <a:lvl1pPr marL="284163" indent="-284163" algn="l" defTabSz="914400" rtl="0" eaLnBrk="1" latinLnBrk="0" hangingPunct="1">
        <a:lnSpc>
          <a:spcPct val="100000"/>
        </a:lnSpc>
        <a:spcBef>
          <a:spcPts val="0"/>
        </a:spcBef>
        <a:spcAft>
          <a:spcPts val="600"/>
        </a:spcAft>
        <a:buClr>
          <a:schemeClr val="accent1"/>
        </a:buClr>
        <a:buFont typeface="Wingdings 2" panose="05020102010507070707" pitchFamily="18" charset="2"/>
        <a:buChar char="¾"/>
        <a:defRPr sz="2000" kern="1200">
          <a:solidFill>
            <a:schemeClr val="accent3"/>
          </a:solidFill>
          <a:latin typeface="+mn-lt"/>
          <a:ea typeface="+mn-ea"/>
          <a:cs typeface="+mn-cs"/>
        </a:defRPr>
      </a:lvl1pPr>
      <a:lvl2pPr marL="568325" indent="-222250" algn="l" defTabSz="914400" rtl="0" eaLnBrk="1" latinLnBrk="0" hangingPunct="1">
        <a:lnSpc>
          <a:spcPct val="100000"/>
        </a:lnSpc>
        <a:spcBef>
          <a:spcPts val="0"/>
        </a:spcBef>
        <a:spcAft>
          <a:spcPts val="600"/>
        </a:spcAft>
        <a:buClr>
          <a:schemeClr val="accent2"/>
        </a:buClr>
        <a:buFont typeface="Wingdings 2" panose="05020102010507070707" pitchFamily="18" charset="2"/>
        <a:buChar char="¡"/>
        <a:defRPr sz="2000" kern="1200">
          <a:solidFill>
            <a:schemeClr val="accent3"/>
          </a:solidFill>
          <a:latin typeface="+mn-lt"/>
          <a:ea typeface="+mn-ea"/>
          <a:cs typeface="+mn-cs"/>
        </a:defRPr>
      </a:lvl2pPr>
      <a:lvl3pPr marL="854075" indent="-223838"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2000" kern="1200">
          <a:solidFill>
            <a:schemeClr val="accent3"/>
          </a:solidFill>
          <a:latin typeface="+mn-lt"/>
          <a:ea typeface="+mn-ea"/>
          <a:cs typeface="+mn-cs"/>
        </a:defRPr>
      </a:lvl3pPr>
      <a:lvl4pPr marL="1311275"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4pPr>
      <a:lvl5pPr marL="1604963"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4366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0A434-E757-47EC-93C7-835219C97E8C}"/>
              </a:ext>
            </a:extLst>
          </p:cNvPr>
          <p:cNvSpPr>
            <a:spLocks noGrp="1"/>
          </p:cNvSpPr>
          <p:nvPr>
            <p:ph type="title"/>
          </p:nvPr>
        </p:nvSpPr>
        <p:spPr>
          <a:xfrm>
            <a:off x="419775" y="155448"/>
            <a:ext cx="11440160" cy="891032"/>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E710F484-E207-4E5E-BC81-7DA344DB5C7E}"/>
              </a:ext>
            </a:extLst>
          </p:cNvPr>
          <p:cNvSpPr>
            <a:spLocks noGrp="1"/>
          </p:cNvSpPr>
          <p:nvPr>
            <p:ph type="body" idx="1"/>
          </p:nvPr>
        </p:nvSpPr>
        <p:spPr>
          <a:xfrm>
            <a:off x="419774" y="1201928"/>
            <a:ext cx="1144015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951F5F1-E386-40B3-ABF2-68F08FAFB048}"/>
              </a:ext>
            </a:extLst>
          </p:cNvPr>
          <p:cNvSpPr>
            <a:spLocks noGrp="1"/>
          </p:cNvSpPr>
          <p:nvPr>
            <p:ph type="ftr" sz="quarter" idx="3"/>
          </p:nvPr>
        </p:nvSpPr>
        <p:spPr>
          <a:xfrm>
            <a:off x="358815" y="6611779"/>
            <a:ext cx="3755985" cy="246221"/>
          </a:xfrm>
          <a:prstGeom prst="rect">
            <a:avLst/>
          </a:prstGeom>
        </p:spPr>
        <p:txBody>
          <a:bodyPr vert="horz" wrap="square" lIns="91440" tIns="45720" rIns="91440" bIns="45720" rtlCol="0" anchor="ctr">
            <a:spAutoFit/>
          </a:bodyPr>
          <a:lstStyle>
            <a:lvl1pPr algn="l">
              <a:defRPr sz="1000">
                <a:solidFill>
                  <a:srgbClr val="B7C997"/>
                </a:solidFill>
              </a:defRPr>
            </a:lvl1pPr>
          </a:lstStyle>
          <a:p>
            <a:r>
              <a:rPr lang="en-US"/>
              <a:t>Housing North 2022</a:t>
            </a:r>
            <a:endParaRPr lang="en-US" dirty="0"/>
          </a:p>
        </p:txBody>
      </p:sp>
      <p:sp>
        <p:nvSpPr>
          <p:cNvPr id="6" name="Slide Number Placeholder 5">
            <a:extLst>
              <a:ext uri="{FF2B5EF4-FFF2-40B4-BE49-F238E27FC236}">
                <a16:creationId xmlns:a16="http://schemas.microsoft.com/office/drawing/2014/main" id="{BBD8BFA1-0F69-4A3A-ACF2-9B1A8F9E54E8}"/>
              </a:ext>
            </a:extLst>
          </p:cNvPr>
          <p:cNvSpPr>
            <a:spLocks noGrp="1"/>
          </p:cNvSpPr>
          <p:nvPr>
            <p:ph type="sldNum" sz="quarter" idx="4"/>
          </p:nvPr>
        </p:nvSpPr>
        <p:spPr>
          <a:xfrm>
            <a:off x="0" y="6611779"/>
            <a:ext cx="358815" cy="246221"/>
          </a:xfrm>
          <a:prstGeom prst="rect">
            <a:avLst/>
          </a:prstGeom>
        </p:spPr>
        <p:txBody>
          <a:bodyPr vert="horz" wrap="square" lIns="91440" tIns="45720" rIns="91440" bIns="45720" rtlCol="0" anchor="ctr">
            <a:spAutoFit/>
          </a:bodyPr>
          <a:lstStyle>
            <a:lvl1pPr algn="r">
              <a:defRPr sz="1000">
                <a:solidFill>
                  <a:srgbClr val="B7C997"/>
                </a:solidFill>
              </a:defRPr>
            </a:lvl1pPr>
          </a:lstStyle>
          <a:p>
            <a:fld id="{CC51C8D2-D7CB-4527-9110-A7992170F953}" type="slidenum">
              <a:rPr lang="en-US" smtClean="0"/>
              <a:pPr/>
              <a:t>‹#›</a:t>
            </a:fld>
            <a:endParaRPr lang="en-US"/>
          </a:p>
        </p:txBody>
      </p:sp>
      <p:cxnSp>
        <p:nvCxnSpPr>
          <p:cNvPr id="8" name="Straight Connector 7">
            <a:extLst>
              <a:ext uri="{FF2B5EF4-FFF2-40B4-BE49-F238E27FC236}">
                <a16:creationId xmlns:a16="http://schemas.microsoft.com/office/drawing/2014/main" id="{EE14236D-76DE-4908-9A80-2476DBB4C35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4CF7DB-99DB-4EED-AF81-7BB9A1B871BA}"/>
              </a:ext>
            </a:extLst>
          </p:cNvPr>
          <p:cNvSpPr/>
          <p:nvPr userDrawn="1"/>
        </p:nvSpPr>
        <p:spPr>
          <a:xfrm>
            <a:off x="0" y="0"/>
            <a:ext cx="12192000" cy="1554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2947F5-A193-4ED6-8D01-F3A69897F0FC}"/>
              </a:ext>
            </a:extLst>
          </p:cNvPr>
          <p:cNvSpPr txBox="1"/>
          <p:nvPr userDrawn="1"/>
        </p:nvSpPr>
        <p:spPr>
          <a:xfrm>
            <a:off x="0" y="0"/>
            <a:ext cx="1188720" cy="155448"/>
          </a:xfrm>
          <a:prstGeom prst="rect">
            <a:avLst/>
          </a:prstGeom>
          <a:solidFill>
            <a:schemeClr val="accent1"/>
          </a:solidFill>
        </p:spPr>
        <p:txBody>
          <a:bodyPr wrap="square" rtlCol="0">
            <a:noAutofit/>
          </a:bodyPr>
          <a:lstStyle/>
          <a:p>
            <a:endParaRPr lang="en-US" dirty="0"/>
          </a:p>
        </p:txBody>
      </p:sp>
    </p:spTree>
    <p:extLst>
      <p:ext uri="{BB962C8B-B14F-4D97-AF65-F5344CB8AC3E}">
        <p14:creationId xmlns:p14="http://schemas.microsoft.com/office/powerpoint/2010/main" val="318310981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hf hdr="0" dt="0"/>
  <p:txStyles>
    <p:titleStyle>
      <a:lvl1pPr algn="l" defTabSz="914400" rtl="0" eaLnBrk="1" latinLnBrk="0" hangingPunct="1">
        <a:lnSpc>
          <a:spcPct val="80000"/>
        </a:lnSpc>
        <a:spcBef>
          <a:spcPct val="0"/>
        </a:spcBef>
        <a:buNone/>
        <a:defRPr sz="2800" b="1" kern="1200">
          <a:solidFill>
            <a:schemeClr val="accent3"/>
          </a:solidFill>
          <a:latin typeface="+mj-lt"/>
          <a:ea typeface="+mj-ea"/>
          <a:cs typeface="+mj-cs"/>
        </a:defRPr>
      </a:lvl1pPr>
    </p:titleStyle>
    <p:bodyStyle>
      <a:lvl1pPr marL="284163" indent="-284163" algn="l" defTabSz="914400" rtl="0" eaLnBrk="1" latinLnBrk="0" hangingPunct="1">
        <a:lnSpc>
          <a:spcPct val="100000"/>
        </a:lnSpc>
        <a:spcBef>
          <a:spcPts val="0"/>
        </a:spcBef>
        <a:spcAft>
          <a:spcPts val="600"/>
        </a:spcAft>
        <a:buClr>
          <a:schemeClr val="accent1"/>
        </a:buClr>
        <a:buFont typeface="Wingdings 2" panose="05020102010507070707" pitchFamily="18" charset="2"/>
        <a:buChar char="¾"/>
        <a:defRPr sz="2000" kern="1200">
          <a:solidFill>
            <a:schemeClr val="accent3"/>
          </a:solidFill>
          <a:latin typeface="+mn-lt"/>
          <a:ea typeface="+mn-ea"/>
          <a:cs typeface="+mn-cs"/>
        </a:defRPr>
      </a:lvl1pPr>
      <a:lvl2pPr marL="568325" indent="-222250" algn="l" defTabSz="914400" rtl="0" eaLnBrk="1" latinLnBrk="0" hangingPunct="1">
        <a:lnSpc>
          <a:spcPct val="100000"/>
        </a:lnSpc>
        <a:spcBef>
          <a:spcPts val="0"/>
        </a:spcBef>
        <a:spcAft>
          <a:spcPts val="600"/>
        </a:spcAft>
        <a:buClr>
          <a:schemeClr val="accent2"/>
        </a:buClr>
        <a:buFont typeface="Wingdings 2" panose="05020102010507070707" pitchFamily="18" charset="2"/>
        <a:buChar char="¡"/>
        <a:defRPr sz="2000" kern="1200">
          <a:solidFill>
            <a:schemeClr val="accent3"/>
          </a:solidFill>
          <a:latin typeface="+mn-lt"/>
          <a:ea typeface="+mn-ea"/>
          <a:cs typeface="+mn-cs"/>
        </a:defRPr>
      </a:lvl2pPr>
      <a:lvl3pPr marL="854075" indent="-223838"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2000" kern="1200">
          <a:solidFill>
            <a:schemeClr val="accent3"/>
          </a:solidFill>
          <a:latin typeface="+mn-lt"/>
          <a:ea typeface="+mn-ea"/>
          <a:cs typeface="+mn-cs"/>
        </a:defRPr>
      </a:lvl3pPr>
      <a:lvl4pPr marL="1311275"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4pPr>
      <a:lvl5pPr marL="1604963"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hyperlink" Target="http://www.housingnorth.org/" TargetMode="External"/><Relationship Id="rId3" Type="http://schemas.openxmlformats.org/officeDocument/2006/relationships/hyperlink" Target="mailto:yarrow@housingnorth.org" TargetMode="External"/><Relationship Id="rId7" Type="http://schemas.openxmlformats.org/officeDocument/2006/relationships/hyperlink" Target="mailto:alana@housingnorth.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andrea@housingnorth.org" TargetMode="External"/><Relationship Id="rId5" Type="http://schemas.openxmlformats.org/officeDocument/2006/relationships/hyperlink" Target="mailto:zach@housingnorth.org" TargetMode="External"/><Relationship Id="rId4" Type="http://schemas.openxmlformats.org/officeDocument/2006/relationships/hyperlink" Target="mailto:tracy@housingnort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hyperlink" Target="https://www.surveymonkey.com/r/MIHousingCoali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B6C77A-66D2-4B7C-A457-EB1124CD152F}"/>
              </a:ext>
            </a:extLst>
          </p:cNvPr>
          <p:cNvGrpSpPr/>
          <p:nvPr/>
        </p:nvGrpSpPr>
        <p:grpSpPr>
          <a:xfrm>
            <a:off x="7628976" y="327362"/>
            <a:ext cx="4387524" cy="3747051"/>
            <a:chOff x="385562" y="2983941"/>
            <a:chExt cx="4387524" cy="3747051"/>
          </a:xfrm>
        </p:grpSpPr>
        <p:sp>
          <p:nvSpPr>
            <p:cNvPr id="2" name="Text Box 3"/>
            <p:cNvSpPr txBox="1">
              <a:spLocks noChangeArrowheads="1"/>
            </p:cNvSpPr>
            <p:nvPr/>
          </p:nvSpPr>
          <p:spPr bwMode="auto">
            <a:xfrm>
              <a:off x="385562" y="2983941"/>
              <a:ext cx="4387524" cy="1284838"/>
            </a:xfrm>
            <a:prstGeom prst="rect">
              <a:avLst/>
            </a:prstGeom>
            <a:solidFill>
              <a:srgbClr val="4C3364">
                <a:alpha val="80000"/>
              </a:srgb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AWARENESS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Outreach, messaging, &amp; communications tools to communities, developers, &amp; other partners.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50" b="1" i="0" u="none" strike="noStrike" kern="1200" cap="none" spc="0" normalizeH="0" baseline="0" noProof="0" dirty="0">
                <a:ln>
                  <a:noFill/>
                </a:ln>
                <a:solidFill>
                  <a:srgbClr val="000000"/>
                </a:solidFill>
                <a:effectLst/>
                <a:uLnTx/>
                <a:uFillTx/>
                <a:latin typeface="Nexa Light" pitchFamily="50"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50" b="1" i="0" u="none" strike="noStrike" kern="1200" cap="none" spc="0" normalizeH="0" baseline="0" noProof="0" dirty="0">
                <a:ln>
                  <a:noFill/>
                </a:ln>
                <a:solidFill>
                  <a:srgbClr val="000000"/>
                </a:solidFill>
                <a:effectLst/>
                <a:uLnTx/>
                <a:uFillTx/>
                <a:latin typeface="Nexa Light" pitchFamily="50"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Rectangle 10"/>
            <p:cNvSpPr/>
            <p:nvPr/>
          </p:nvSpPr>
          <p:spPr>
            <a:xfrm>
              <a:off x="385562" y="5653774"/>
              <a:ext cx="4387524" cy="1077218"/>
            </a:xfrm>
            <a:prstGeom prst="rect">
              <a:avLst/>
            </a:prstGeom>
            <a:solidFill>
              <a:srgbClr val="527B2E">
                <a:alpha val="80000"/>
              </a:srgb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CAPACITY &amp; RESOURCES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Work with partners to develop new tools &amp; funding options for housing. </a:t>
              </a:r>
              <a:endParaRPr kumimoji="0" lang="en-US" altLang="en-US"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endParaRPr>
            </a:p>
          </p:txBody>
        </p:sp>
        <p:sp>
          <p:nvSpPr>
            <p:cNvPr id="12" name="Rectangle 11"/>
            <p:cNvSpPr/>
            <p:nvPr/>
          </p:nvSpPr>
          <p:spPr>
            <a:xfrm>
              <a:off x="385562" y="4268779"/>
              <a:ext cx="4387522" cy="1384995"/>
            </a:xfrm>
            <a:prstGeom prst="rect">
              <a:avLst/>
            </a:prstGeom>
            <a:solidFill>
              <a:srgbClr val="434449">
                <a:alpha val="80000"/>
              </a:srgb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ADVOCACY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itchFamily="34" charset="0"/>
                </a:rPr>
                <a:t>Identify and influence policy that impacts development opportunities in rural Michigan</a:t>
              </a:r>
              <a:r>
                <a:rPr kumimoji="0" lang="en-US" altLang="en-US" sz="1800" b="0" i="0" u="none" strike="noStrike" kern="1200" cap="none" spc="0" normalizeH="0" baseline="0" noProof="0" dirty="0">
                  <a:ln>
                    <a:noFill/>
                  </a:ln>
                  <a:solidFill>
                    <a:srgbClr val="353744"/>
                  </a:solidFill>
                  <a:effectLst/>
                  <a:uLnTx/>
                  <a:uFillTx/>
                  <a:latin typeface="Arial Narrow" panose="020B0606020202030204" pitchFamily="34" charset="0"/>
                  <a:ea typeface="+mn-ea"/>
                  <a:cs typeface="Arial" pitchFamily="34" charset="0"/>
                </a:rPr>
                <a:t>.</a:t>
              </a:r>
            </a:p>
          </p:txBody>
        </p:sp>
      </p:grpSp>
      <p:pic>
        <p:nvPicPr>
          <p:cNvPr id="10" name="Picture 9" descr="HNcoverppt.jpg">
            <a:extLst>
              <a:ext uri="{FF2B5EF4-FFF2-40B4-BE49-F238E27FC236}">
                <a16:creationId xmlns:a16="http://schemas.microsoft.com/office/drawing/2014/main" id="{9EE1F0B1-E9AA-45BD-B7A7-D3B35B9207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275322"/>
            <a:ext cx="3976577" cy="4093707"/>
          </a:xfrm>
          <a:prstGeom prst="rect">
            <a:avLst/>
          </a:prstGeom>
        </p:spPr>
      </p:pic>
      <p:pic>
        <p:nvPicPr>
          <p:cNvPr id="4" name="Picture 4" descr="Image result for frey foundation"/>
          <p:cNvPicPr>
            <a:picLocks noChangeAspect="1" noChangeArrowheads="1"/>
          </p:cNvPicPr>
          <p:nvPr/>
        </p:nvPicPr>
        <p:blipFill rotWithShape="1">
          <a:blip r:embed="rId4">
            <a:extLst>
              <a:ext uri="{28A0092B-C50C-407E-A947-70E740481C1C}">
                <a14:useLocalDpi xmlns:a14="http://schemas.microsoft.com/office/drawing/2010/main" val="0"/>
              </a:ext>
            </a:extLst>
          </a:blip>
          <a:srcRect l="6234" t="13820" b="23080"/>
          <a:stretch/>
        </p:blipFill>
        <p:spPr bwMode="auto">
          <a:xfrm>
            <a:off x="765544" y="5995666"/>
            <a:ext cx="2267692" cy="649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rotary charities of traverse c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546" y="6041720"/>
            <a:ext cx="2013887" cy="652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networks northwe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027" y="6122157"/>
            <a:ext cx="2359619" cy="4912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A17A1E-1C2E-4F90-AA87-F888EA62E855}"/>
              </a:ext>
            </a:extLst>
          </p:cNvPr>
          <p:cNvSpPr txBox="1"/>
          <p:nvPr/>
        </p:nvSpPr>
        <p:spPr>
          <a:xfrm>
            <a:off x="4350998" y="5488512"/>
            <a:ext cx="3490003" cy="409034"/>
          </a:xfrm>
          <a:prstGeom prst="rect">
            <a:avLst/>
          </a:prstGeom>
          <a:noFill/>
        </p:spPr>
        <p:txBody>
          <a:bodyPr wrap="square">
            <a:spAutoFit/>
          </a:bodyPr>
          <a:lstStyle/>
          <a:p>
            <a:r>
              <a:rPr lang="en-US" sz="2400" dirty="0">
                <a:solidFill>
                  <a:srgbClr val="7030A0"/>
                </a:solidFill>
                <a:latin typeface="Nexa Bold" panose="02000000000000000000" pitchFamily="50" charset="0"/>
              </a:rPr>
              <a:t>Founding Partners</a:t>
            </a:r>
            <a:endParaRPr lang="en-US" sz="2400" dirty="0">
              <a:solidFill>
                <a:srgbClr val="7030A0"/>
              </a:solidFill>
            </a:endParaRPr>
          </a:p>
        </p:txBody>
      </p:sp>
      <p:pic>
        <p:nvPicPr>
          <p:cNvPr id="9" name="Picture 8" descr="HNareama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7764" y="2690296"/>
            <a:ext cx="4715888" cy="2826441"/>
          </a:xfrm>
          <a:prstGeom prst="rect">
            <a:avLst/>
          </a:prstGeom>
        </p:spPr>
      </p:pic>
      <p:sp>
        <p:nvSpPr>
          <p:cNvPr id="6" name="Footer Placeholder 5">
            <a:extLst>
              <a:ext uri="{FF2B5EF4-FFF2-40B4-BE49-F238E27FC236}">
                <a16:creationId xmlns:a16="http://schemas.microsoft.com/office/drawing/2014/main" id="{4AA2D2BD-28BB-C98E-2469-BDC596A6A9F6}"/>
              </a:ext>
            </a:extLst>
          </p:cNvPr>
          <p:cNvSpPr>
            <a:spLocks noGrp="1"/>
          </p:cNvSpPr>
          <p:nvPr>
            <p:ph type="ftr" sz="quarter" idx="11"/>
          </p:nvPr>
        </p:nvSpPr>
        <p:spPr/>
        <p:txBody>
          <a:bodyPr/>
          <a:lstStyle/>
          <a:p>
            <a:r>
              <a:rPr lang="en-US"/>
              <a:t>Housing North 2022</a:t>
            </a:r>
          </a:p>
        </p:txBody>
      </p:sp>
      <p:sp>
        <p:nvSpPr>
          <p:cNvPr id="8" name="Slide Number Placeholder 7">
            <a:extLst>
              <a:ext uri="{FF2B5EF4-FFF2-40B4-BE49-F238E27FC236}">
                <a16:creationId xmlns:a16="http://schemas.microsoft.com/office/drawing/2014/main" id="{02F6C7ED-173C-C68D-9213-E53B164906AA}"/>
              </a:ext>
            </a:extLst>
          </p:cNvPr>
          <p:cNvSpPr>
            <a:spLocks noGrp="1"/>
          </p:cNvSpPr>
          <p:nvPr>
            <p:ph type="sldNum" sz="quarter" idx="12"/>
          </p:nvPr>
        </p:nvSpPr>
        <p:spPr/>
        <p:txBody>
          <a:bodyPr/>
          <a:lstStyle/>
          <a:p>
            <a:fld id="{CC51C8D2-D7CB-4527-9110-A7992170F953}" type="slidenum">
              <a:rPr lang="en-US" smtClean="0"/>
              <a:t>1</a:t>
            </a:fld>
            <a:endParaRPr lang="en-US"/>
          </a:p>
        </p:txBody>
      </p:sp>
    </p:spTree>
    <p:extLst>
      <p:ext uri="{BB962C8B-B14F-4D97-AF65-F5344CB8AC3E}">
        <p14:creationId xmlns:p14="http://schemas.microsoft.com/office/powerpoint/2010/main" val="224363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AFED-CFAE-4252-B9E8-E7C04912BBD7}"/>
              </a:ext>
            </a:extLst>
          </p:cNvPr>
          <p:cNvSpPr>
            <a:spLocks noGrp="1"/>
          </p:cNvSpPr>
          <p:nvPr>
            <p:ph type="title"/>
          </p:nvPr>
        </p:nvSpPr>
        <p:spPr/>
        <p:txBody>
          <a:bodyPr/>
          <a:lstStyle/>
          <a:p>
            <a:r>
              <a:rPr lang="en-US" dirty="0"/>
              <a:t>Capacity</a:t>
            </a:r>
            <a:br>
              <a:rPr lang="en-US" dirty="0"/>
            </a:br>
            <a:br>
              <a:rPr lang="en-US" dirty="0"/>
            </a:br>
            <a:r>
              <a:rPr lang="en-US" dirty="0"/>
              <a:t>….bringing technical support and new tools/resources for housing		</a:t>
            </a:r>
          </a:p>
        </p:txBody>
      </p:sp>
      <p:sp>
        <p:nvSpPr>
          <p:cNvPr id="3" name="Text Placeholder 2">
            <a:extLst>
              <a:ext uri="{FF2B5EF4-FFF2-40B4-BE49-F238E27FC236}">
                <a16:creationId xmlns:a16="http://schemas.microsoft.com/office/drawing/2014/main" id="{531CC33D-154C-43B9-A56C-C2674C517783}"/>
              </a:ext>
            </a:extLst>
          </p:cNvPr>
          <p:cNvSpPr>
            <a:spLocks noGrp="1"/>
          </p:cNvSpPr>
          <p:nvPr>
            <p:ph type="body" idx="1"/>
          </p:nvPr>
        </p:nvSpPr>
        <p:spPr/>
        <p:txBody>
          <a:bodyPr/>
          <a:lstStyle/>
          <a:p>
            <a:r>
              <a:rPr lang="en-US" dirty="0"/>
              <a:t>Housing Ready Program</a:t>
            </a:r>
          </a:p>
          <a:p>
            <a:r>
              <a:rPr lang="en-US" dirty="0"/>
              <a:t>Public Private partnerships</a:t>
            </a:r>
          </a:p>
          <a:p>
            <a:r>
              <a:rPr lang="en-US" dirty="0"/>
              <a:t>Facilitating/Coordinating projects</a:t>
            </a:r>
          </a:p>
        </p:txBody>
      </p:sp>
      <p:sp>
        <p:nvSpPr>
          <p:cNvPr id="4" name="Footer Placeholder 3">
            <a:extLst>
              <a:ext uri="{FF2B5EF4-FFF2-40B4-BE49-F238E27FC236}">
                <a16:creationId xmlns:a16="http://schemas.microsoft.com/office/drawing/2014/main" id="{92EE9BB8-B015-4C92-A4C9-28D0C2E6FC8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7C997"/>
                </a:solidFill>
                <a:effectLst/>
                <a:uLnTx/>
                <a:uFillTx/>
                <a:latin typeface="Calibri" panose="020F0502020204030204"/>
                <a:ea typeface="+mn-ea"/>
                <a:cs typeface="+mn-cs"/>
              </a:rPr>
              <a:t>Housing North 2021</a:t>
            </a:r>
          </a:p>
        </p:txBody>
      </p:sp>
      <p:sp>
        <p:nvSpPr>
          <p:cNvPr id="5" name="Slide Number Placeholder 4">
            <a:extLst>
              <a:ext uri="{FF2B5EF4-FFF2-40B4-BE49-F238E27FC236}">
                <a16:creationId xmlns:a16="http://schemas.microsoft.com/office/drawing/2014/main" id="{B3080CC8-130C-4000-8FE1-6F09D8C61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1C8D2-D7CB-4527-9110-A7992170F953}" type="slidenum">
              <a:rPr kumimoji="0" lang="en-US" sz="1000" b="0" i="0" u="none" strike="noStrike" kern="1200" cap="none" spc="0" normalizeH="0" baseline="0" noProof="0" smtClean="0">
                <a:ln>
                  <a:noFill/>
                </a:ln>
                <a:solidFill>
                  <a:srgbClr val="B7C99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B7C99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48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622E-7EEC-484D-9930-8FA3E13AC0A7}"/>
              </a:ext>
            </a:extLst>
          </p:cNvPr>
          <p:cNvSpPr>
            <a:spLocks noGrp="1"/>
          </p:cNvSpPr>
          <p:nvPr>
            <p:ph type="ctrTitle"/>
          </p:nvPr>
        </p:nvSpPr>
        <p:spPr>
          <a:xfrm>
            <a:off x="1176586" y="333566"/>
            <a:ext cx="10037951" cy="854588"/>
          </a:xfrm>
        </p:spPr>
        <p:txBody>
          <a:bodyPr/>
          <a:lstStyle/>
          <a:p>
            <a:r>
              <a:rPr lang="en-US" sz="5400" dirty="0">
                <a:solidFill>
                  <a:srgbClr val="FFFFFF"/>
                </a:solidFill>
              </a:rPr>
              <a:t>Housing Action Groups or Teams</a:t>
            </a:r>
          </a:p>
        </p:txBody>
      </p:sp>
      <p:sp>
        <p:nvSpPr>
          <p:cNvPr id="3" name="Content Placeholder 2">
            <a:extLst>
              <a:ext uri="{FF2B5EF4-FFF2-40B4-BE49-F238E27FC236}">
                <a16:creationId xmlns:a16="http://schemas.microsoft.com/office/drawing/2014/main" id="{C8537260-41CF-4DAE-8A4A-0C99AB31B8FA}"/>
              </a:ext>
            </a:extLst>
          </p:cNvPr>
          <p:cNvSpPr>
            <a:spLocks noGrp="1"/>
          </p:cNvSpPr>
          <p:nvPr>
            <p:ph type="subTitle" idx="1"/>
          </p:nvPr>
        </p:nvSpPr>
        <p:spPr>
          <a:xfrm>
            <a:off x="3436882" y="1807780"/>
            <a:ext cx="8755118" cy="4845268"/>
          </a:xfrm>
        </p:spPr>
        <p:txBody>
          <a:bodyPr>
            <a:normAutofit fontScale="62500" lnSpcReduction="20000"/>
          </a:bodyPr>
          <a:lstStyle/>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Antrim County- </a:t>
            </a:r>
            <a:r>
              <a:rPr lang="en-US" sz="3200" b="1" dirty="0">
                <a:latin typeface="Myriad Pro" panose="020B0503030403020204" pitchFamily="34" charset="0"/>
                <a:ea typeface="Calibri" panose="020F0502020204030204" pitchFamily="34" charset="0"/>
                <a:cs typeface="Times New Roman" panose="02020603050405020304" pitchFamily="18" charset="0"/>
              </a:rPr>
              <a:t>Elk Rapids Housing Task Force </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Benzie County- </a:t>
            </a:r>
            <a:r>
              <a:rPr lang="en-US" sz="3200" b="1" dirty="0">
                <a:latin typeface="Myriad Pro" panose="020B0503030403020204" pitchFamily="34" charset="0"/>
                <a:ea typeface="Calibri" panose="020F0502020204030204" pitchFamily="34" charset="0"/>
                <a:cs typeface="Times New Roman" panose="02020603050405020304" pitchFamily="18" charset="0"/>
              </a:rPr>
              <a:t>Benzie County Housing Collaborative (2022)</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Charlevoix County- </a:t>
            </a:r>
            <a:r>
              <a:rPr lang="en-US" sz="3200" b="1" dirty="0">
                <a:latin typeface="Myriad Pro" panose="020B0503030403020204" pitchFamily="34" charset="0"/>
                <a:ea typeface="Calibri" panose="020F0502020204030204" pitchFamily="34" charset="0"/>
                <a:cs typeface="Times New Roman" panose="02020603050405020304" pitchFamily="18" charset="0"/>
              </a:rPr>
              <a:t>Three Groups in each city with broad representation</a:t>
            </a: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	East Jordan, Boyne City, City of Charlevoix</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Emmet County- </a:t>
            </a:r>
            <a:r>
              <a:rPr lang="en-US" sz="3200" b="1" dirty="0">
                <a:latin typeface="Myriad Pro" panose="020B0503030403020204" pitchFamily="34" charset="0"/>
                <a:ea typeface="Calibri" panose="020F0502020204030204" pitchFamily="34" charset="0"/>
                <a:cs typeface="Times New Roman" panose="02020603050405020304" pitchFamily="18" charset="0"/>
              </a:rPr>
              <a:t>Little Traverse Bay Housing Partnership (LTBHP) </a:t>
            </a:r>
            <a:r>
              <a:rPr lang="en-US" sz="3200" dirty="0">
                <a:latin typeface="Myriad Pro" panose="020B0503030403020204" pitchFamily="34" charset="0"/>
                <a:ea typeface="Calibri" panose="020F0502020204030204" pitchFamily="34" charset="0"/>
                <a:cs typeface="Times New Roman" panose="02020603050405020304" pitchFamily="18" charset="0"/>
              </a:rPr>
              <a:t>(2017)</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Grand Traverse County- </a:t>
            </a:r>
            <a:r>
              <a:rPr lang="en-US" sz="3200" b="1" dirty="0">
                <a:latin typeface="Myriad Pro" panose="020B0503030403020204" pitchFamily="34" charset="0"/>
                <a:ea typeface="Calibri" panose="020F0502020204030204" pitchFamily="34" charset="0"/>
                <a:cs typeface="Times New Roman" panose="02020603050405020304" pitchFamily="18" charset="0"/>
              </a:rPr>
              <a:t>Housing Solutions Network (2021)</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Leelanau County- </a:t>
            </a:r>
            <a:r>
              <a:rPr lang="en-US" sz="3200" b="1" dirty="0">
                <a:latin typeface="Myriad Pro" panose="020B0503030403020204" pitchFamily="34" charset="0"/>
                <a:ea typeface="Calibri" panose="020F0502020204030204" pitchFamily="34" charset="0"/>
                <a:cs typeface="Times New Roman" panose="02020603050405020304" pitchFamily="18" charset="0"/>
              </a:rPr>
              <a:t>Housing Action Committee (2015)</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Kalkaska County- </a:t>
            </a:r>
            <a:r>
              <a:rPr lang="en-US" sz="3200" b="1" dirty="0">
                <a:latin typeface="Myriad Pro" panose="020B0503030403020204" pitchFamily="34" charset="0"/>
                <a:ea typeface="Calibri" panose="020F0502020204030204" pitchFamily="34" charset="0"/>
                <a:cs typeface="Times New Roman" panose="02020603050405020304" pitchFamily="18" charset="0"/>
              </a:rPr>
              <a:t>Village of Kalkaska Housing and Blight Committee</a:t>
            </a:r>
          </a:p>
          <a:p>
            <a:pPr marR="0" lvl="0">
              <a:lnSpc>
                <a:spcPct val="107000"/>
              </a:lnSpc>
              <a:spcBef>
                <a:spcPts val="0"/>
              </a:spcBef>
              <a:spcAft>
                <a:spcPts val="0"/>
              </a:spcAft>
            </a:pPr>
            <a:endParaRPr lang="en-US" sz="3200" dirty="0">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Myriad Pro" panose="020B0503030403020204" pitchFamily="34" charset="0"/>
                <a:ea typeface="Calibri" panose="020F0502020204030204" pitchFamily="34" charset="0"/>
                <a:cs typeface="Times New Roman" panose="02020603050405020304" pitchFamily="18" charset="0"/>
              </a:rPr>
              <a:t>Manistee County- </a:t>
            </a:r>
            <a:r>
              <a:rPr lang="en-US" sz="3200" b="1" dirty="0">
                <a:latin typeface="Myriad Pro" panose="020B0503030403020204" pitchFamily="34" charset="0"/>
                <a:ea typeface="Calibri" panose="020F0502020204030204" pitchFamily="34" charset="0"/>
                <a:cs typeface="Times New Roman" panose="02020603050405020304" pitchFamily="18" charset="0"/>
              </a:rPr>
              <a:t>Housing Action Team (2021)</a:t>
            </a:r>
          </a:p>
        </p:txBody>
      </p:sp>
    </p:spTree>
    <p:extLst>
      <p:ext uri="{BB962C8B-B14F-4D97-AF65-F5344CB8AC3E}">
        <p14:creationId xmlns:p14="http://schemas.microsoft.com/office/powerpoint/2010/main" val="360576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622E-7EEC-484D-9930-8FA3E13AC0A7}"/>
              </a:ext>
            </a:extLst>
          </p:cNvPr>
          <p:cNvSpPr>
            <a:spLocks noGrp="1"/>
          </p:cNvSpPr>
          <p:nvPr>
            <p:ph type="ctrTitle"/>
          </p:nvPr>
        </p:nvSpPr>
        <p:spPr>
          <a:xfrm>
            <a:off x="809297" y="723014"/>
            <a:ext cx="10605899" cy="854588"/>
          </a:xfrm>
        </p:spPr>
        <p:txBody>
          <a:bodyPr/>
          <a:lstStyle/>
          <a:p>
            <a:r>
              <a:rPr lang="en-US" sz="5400" dirty="0">
                <a:solidFill>
                  <a:srgbClr val="FFFFFF"/>
                </a:solidFill>
              </a:rPr>
              <a:t>Introduction- Manistee County Housing Ready Staff</a:t>
            </a:r>
          </a:p>
        </p:txBody>
      </p:sp>
      <p:sp>
        <p:nvSpPr>
          <p:cNvPr id="3" name="Content Placeholder 2">
            <a:extLst>
              <a:ext uri="{FF2B5EF4-FFF2-40B4-BE49-F238E27FC236}">
                <a16:creationId xmlns:a16="http://schemas.microsoft.com/office/drawing/2014/main" id="{C8537260-41CF-4DAE-8A4A-0C99AB31B8FA}"/>
              </a:ext>
            </a:extLst>
          </p:cNvPr>
          <p:cNvSpPr>
            <a:spLocks noGrp="1"/>
          </p:cNvSpPr>
          <p:nvPr>
            <p:ph type="subTitle" idx="1"/>
          </p:nvPr>
        </p:nvSpPr>
        <p:spPr>
          <a:xfrm>
            <a:off x="3438144" y="1711841"/>
            <a:ext cx="8136540" cy="4742121"/>
          </a:xfrm>
        </p:spPr>
        <p:txBody>
          <a:bodyPr>
            <a:normAutofit/>
          </a:bodyPr>
          <a:lstStyle/>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8F8C5D6-7EB8-8035-C565-AA47A7F1E3CE}"/>
              </a:ext>
            </a:extLst>
          </p:cNvPr>
          <p:cNvSpPr>
            <a:spLocks noGrp="1"/>
          </p:cNvSpPr>
          <p:nvPr>
            <p:ph type="ftr" sz="quarter" idx="11"/>
          </p:nvPr>
        </p:nvSpPr>
        <p:spPr/>
        <p:txBody>
          <a:bodyPr/>
          <a:lstStyle/>
          <a:p>
            <a:r>
              <a:rPr lang="en-US"/>
              <a:t>Housing North 2022</a:t>
            </a:r>
            <a:endParaRPr lang="en-US" dirty="0"/>
          </a:p>
        </p:txBody>
      </p:sp>
      <p:sp>
        <p:nvSpPr>
          <p:cNvPr id="6" name="TextBox 5">
            <a:extLst>
              <a:ext uri="{FF2B5EF4-FFF2-40B4-BE49-F238E27FC236}">
                <a16:creationId xmlns:a16="http://schemas.microsoft.com/office/drawing/2014/main" id="{0A28D29A-E75F-2EED-8631-5BDF67BD3171}"/>
              </a:ext>
            </a:extLst>
          </p:cNvPr>
          <p:cNvSpPr txBox="1"/>
          <p:nvPr/>
        </p:nvSpPr>
        <p:spPr>
          <a:xfrm>
            <a:off x="3523592" y="1711841"/>
            <a:ext cx="8311055" cy="4801314"/>
          </a:xfrm>
          <a:prstGeom prst="rect">
            <a:avLst/>
          </a:prstGeom>
          <a:noFill/>
        </p:spPr>
        <p:txBody>
          <a:bodyPr wrap="square">
            <a:spAutoFit/>
          </a:bodyPr>
          <a:lstStyle/>
          <a:p>
            <a:pPr marL="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Housing North, the HAT, and the Housing Ready Program Coordinator will work together to outline an Annual Work Plan for the position.</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Serve as the primary point of contact for housing related questions and provide referrals to appropriate partners and resources</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Work with community partners to effectively communicate the need for housing solutions in Manistee County and help educate locally elected officials and community members about best practices for housing solutions</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Support partner efforts to encourage and assist units of government with adopting zoning that alleviates community housing challenges</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Work with community partners and the Director of Economic Development (MACOC) to identify priority sites for housing opportunities and garner community support</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29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622E-7EEC-484D-9930-8FA3E13AC0A7}"/>
              </a:ext>
            </a:extLst>
          </p:cNvPr>
          <p:cNvSpPr>
            <a:spLocks noGrp="1"/>
          </p:cNvSpPr>
          <p:nvPr>
            <p:ph type="ctrTitle"/>
          </p:nvPr>
        </p:nvSpPr>
        <p:spPr>
          <a:xfrm>
            <a:off x="220717" y="551183"/>
            <a:ext cx="11257541" cy="854588"/>
          </a:xfrm>
        </p:spPr>
        <p:txBody>
          <a:bodyPr/>
          <a:lstStyle/>
          <a:p>
            <a:r>
              <a:rPr lang="en-US" sz="5400" dirty="0">
                <a:solidFill>
                  <a:srgbClr val="FFFFFF"/>
                </a:solidFill>
              </a:rPr>
              <a:t>What will our Housing Ready Staff Do for Manistee?</a:t>
            </a:r>
          </a:p>
        </p:txBody>
      </p:sp>
      <p:sp>
        <p:nvSpPr>
          <p:cNvPr id="3" name="Content Placeholder 2">
            <a:extLst>
              <a:ext uri="{FF2B5EF4-FFF2-40B4-BE49-F238E27FC236}">
                <a16:creationId xmlns:a16="http://schemas.microsoft.com/office/drawing/2014/main" id="{C8537260-41CF-4DAE-8A4A-0C99AB31B8FA}"/>
              </a:ext>
            </a:extLst>
          </p:cNvPr>
          <p:cNvSpPr>
            <a:spLocks noGrp="1"/>
          </p:cNvSpPr>
          <p:nvPr>
            <p:ph type="subTitle" idx="1"/>
          </p:nvPr>
        </p:nvSpPr>
        <p:spPr>
          <a:xfrm>
            <a:off x="3438144" y="1711841"/>
            <a:ext cx="8136540" cy="4742121"/>
          </a:xfrm>
        </p:spPr>
        <p:txBody>
          <a:bodyPr>
            <a:normAutofit/>
          </a:bodyPr>
          <a:lstStyle/>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Wingdings" panose="05000000000000000000" pitchFamily="2" charset="2"/>
              <a:buChar char="Ø"/>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8F8C5D6-7EB8-8035-C565-AA47A7F1E3CE}"/>
              </a:ext>
            </a:extLst>
          </p:cNvPr>
          <p:cNvSpPr>
            <a:spLocks noGrp="1"/>
          </p:cNvSpPr>
          <p:nvPr>
            <p:ph type="ftr" sz="quarter" idx="11"/>
          </p:nvPr>
        </p:nvSpPr>
        <p:spPr/>
        <p:txBody>
          <a:bodyPr/>
          <a:lstStyle/>
          <a:p>
            <a:r>
              <a:rPr lang="en-US"/>
              <a:t>Housing North 2022</a:t>
            </a:r>
            <a:endParaRPr lang="en-US" dirty="0"/>
          </a:p>
        </p:txBody>
      </p:sp>
      <p:sp>
        <p:nvSpPr>
          <p:cNvPr id="6" name="TextBox 5">
            <a:extLst>
              <a:ext uri="{FF2B5EF4-FFF2-40B4-BE49-F238E27FC236}">
                <a16:creationId xmlns:a16="http://schemas.microsoft.com/office/drawing/2014/main" id="{6A935F0A-9FD2-2528-96FF-D139F823A332}"/>
              </a:ext>
            </a:extLst>
          </p:cNvPr>
          <p:cNvSpPr txBox="1"/>
          <p:nvPr/>
        </p:nvSpPr>
        <p:spPr>
          <a:xfrm>
            <a:off x="3741683" y="1786758"/>
            <a:ext cx="7065578" cy="5071241"/>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Work with community partners to assist in building development capacity for housing including rehabilitation programs and supporting new construction within Manistee County  </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highlight>
                  <a:srgbClr val="FFFF00"/>
                </a:highligh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Research, seek and implement grants from local, state and national sources to leverage financial support for addressing Manistee County’s housing challenges</a:t>
            </a:r>
            <a:b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b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Development of clear guidelines outlying the process, available funding vehicles, and timetables for programs and incentives </a:t>
            </a:r>
            <a:r>
              <a:rPr lang="en-US" sz="1800" u="none" strike="noStrike" dirty="0">
                <a:effectLst/>
                <a:latin typeface="Myriad Pro" panose="020B0503030403020204" pitchFamily="34" charset="0"/>
                <a:ea typeface="Times New Roman" panose="02020603050405020304" pitchFamily="18" charset="0"/>
                <a:cs typeface="Times New Roman" panose="02020603050405020304" pitchFamily="18" charset="0"/>
              </a:rPr>
              <a:t>     </a:t>
            </a:r>
            <a:b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b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Coordinate and build upon the goals and actions of the 2019 </a:t>
            </a:r>
            <a:r>
              <a:rPr lang="en-US" sz="1800" i="1" u="none" strike="noStrike" dirty="0">
                <a:effectLst/>
                <a:latin typeface="Myriad Pro" panose="020B0503030403020204" pitchFamily="34" charset="0"/>
                <a:ea typeface="Open Sans" panose="020B0606030504020204" pitchFamily="34" charset="0"/>
                <a:cs typeface="Open Sans" panose="020B0606030504020204" pitchFamily="34" charset="0"/>
              </a:rPr>
              <a:t>City of Manistee Housing Action Plan </a:t>
            </a:r>
            <a:r>
              <a:rPr lang="en-US" sz="1800" u="none" strike="noStrike" dirty="0">
                <a:effectLst/>
                <a:latin typeface="Myriad Pro" panose="020B0503030403020204" pitchFamily="34" charset="0"/>
                <a:ea typeface="Open Sans" panose="020B0606030504020204" pitchFamily="34" charset="0"/>
                <a:cs typeface="Open Sans" panose="020B0606030504020204" pitchFamily="34" charset="0"/>
              </a:rPr>
              <a:t>and other associated housing plans and strategies</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Myriad Pro" panose="020B0503030403020204" pitchFamily="34" charset="0"/>
                <a:ea typeface="Open Sans" panose="020B0606030504020204" pitchFamily="34" charset="0"/>
                <a:cs typeface="Open Sans" panose="020B0606030504020204" pitchFamily="34"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u="none" strike="noStrike" dirty="0">
                <a:solidFill>
                  <a:srgbClr val="222222"/>
                </a:solidFill>
                <a:effectLst/>
                <a:latin typeface="Myriad Pro" panose="020B0503030403020204" pitchFamily="34" charset="0"/>
                <a:ea typeface="Times New Roman" panose="02020603050405020304" pitchFamily="18" charset="0"/>
                <a:cs typeface="Arial" panose="020B0604020202020204" pitchFamily="34" charset="0"/>
              </a:rPr>
              <a:t>Coordinate specific housing related incentives, funding programs and partnership opportunities around specific properties and act as a single point of contact for develops and investor</a:t>
            </a:r>
            <a:endParaRPr lang="en-US" sz="1800" u="none" strike="noStrike"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7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C6DE-AC97-47B2-BD6E-58733E25A4C4}"/>
              </a:ext>
            </a:extLst>
          </p:cNvPr>
          <p:cNvSpPr>
            <a:spLocks noGrp="1"/>
          </p:cNvSpPr>
          <p:nvPr>
            <p:ph type="ctrTitle"/>
          </p:nvPr>
        </p:nvSpPr>
        <p:spPr>
          <a:xfrm>
            <a:off x="952500" y="-1193800"/>
            <a:ext cx="9646824" cy="2387600"/>
          </a:xfrm>
        </p:spPr>
        <p:txBody>
          <a:bodyPr/>
          <a:lstStyle/>
          <a:p>
            <a:r>
              <a:rPr lang="en-US" dirty="0">
                <a:solidFill>
                  <a:srgbClr val="FFFFFF"/>
                </a:solidFill>
              </a:rPr>
              <a:t>Contact Information</a:t>
            </a:r>
            <a:r>
              <a:rPr lang="en-US" dirty="0">
                <a:solidFill>
                  <a:schemeClr val="bg1"/>
                </a:solidFill>
              </a:rPr>
              <a:t>	</a:t>
            </a:r>
          </a:p>
        </p:txBody>
      </p:sp>
      <p:sp>
        <p:nvSpPr>
          <p:cNvPr id="3" name="Subtitle 2">
            <a:extLst>
              <a:ext uri="{FF2B5EF4-FFF2-40B4-BE49-F238E27FC236}">
                <a16:creationId xmlns:a16="http://schemas.microsoft.com/office/drawing/2014/main" id="{DD2C4FDF-C3CB-4102-9BD8-DC2EF79A8543}"/>
              </a:ext>
            </a:extLst>
          </p:cNvPr>
          <p:cNvSpPr>
            <a:spLocks noGrp="1"/>
          </p:cNvSpPr>
          <p:nvPr>
            <p:ph type="subTitle" idx="1"/>
          </p:nvPr>
        </p:nvSpPr>
        <p:spPr>
          <a:xfrm>
            <a:off x="3419223" y="1619250"/>
            <a:ext cx="8657590" cy="4992529"/>
          </a:xfrm>
        </p:spPr>
        <p:txBody>
          <a:bodyPr>
            <a:normAutofit fontScale="85000" lnSpcReduction="20000"/>
          </a:bodyPr>
          <a:lstStyle/>
          <a:p>
            <a:pPr algn="ctr"/>
            <a:r>
              <a:rPr lang="en-US" sz="2600" dirty="0">
                <a:latin typeface="Myriad Pro" panose="020B0503030403020204" pitchFamily="34" charset="0"/>
              </a:rPr>
              <a:t>Yarrow Brown, Executive Director</a:t>
            </a:r>
          </a:p>
          <a:p>
            <a:pPr algn="ctr"/>
            <a:r>
              <a:rPr lang="en-US" sz="2600" dirty="0">
                <a:latin typeface="Myriad Pro" panose="020B0503030403020204" pitchFamily="34" charset="0"/>
                <a:hlinkClick r:id="rId3"/>
              </a:rPr>
              <a:t>yarrow@housingnorth.org</a:t>
            </a:r>
            <a:endParaRPr lang="en-US" sz="2600" dirty="0">
              <a:latin typeface="Myriad Pro" panose="020B0503030403020204" pitchFamily="34" charset="0"/>
            </a:endParaRPr>
          </a:p>
          <a:p>
            <a:pPr algn="ctr"/>
            <a:endParaRPr lang="en-US" sz="3000" dirty="0">
              <a:latin typeface="Myriad Pro" panose="020B0503030403020204" pitchFamily="34" charset="0"/>
            </a:endParaRPr>
          </a:p>
          <a:p>
            <a:pPr algn="ctr"/>
            <a:r>
              <a:rPr lang="en-US" sz="2600" dirty="0">
                <a:latin typeface="Myriad Pro" panose="020B0503030403020204" pitchFamily="34" charset="0"/>
              </a:rPr>
              <a:t>Tracy Davis, Manistee County Housing Ready Program Coordinator</a:t>
            </a:r>
          </a:p>
          <a:p>
            <a:pPr algn="ctr"/>
            <a:r>
              <a:rPr lang="en-US" sz="2600" dirty="0">
                <a:latin typeface="Myriad Pro" panose="020B0503030403020204" pitchFamily="34" charset="0"/>
                <a:hlinkClick r:id="rId4"/>
              </a:rPr>
              <a:t>tracy@housingnorth.org</a:t>
            </a:r>
            <a:endParaRPr lang="en-US" sz="2600" dirty="0">
              <a:latin typeface="Myriad Pro" panose="020B0503030403020204" pitchFamily="34" charset="0"/>
            </a:endParaRPr>
          </a:p>
          <a:p>
            <a:pPr algn="ctr"/>
            <a:endParaRPr lang="en-US" sz="2600" dirty="0">
              <a:latin typeface="Myriad Pro" panose="020B0503030403020204" pitchFamily="34" charset="0"/>
            </a:endParaRPr>
          </a:p>
          <a:p>
            <a:pPr algn="ctr"/>
            <a:r>
              <a:rPr lang="en-US" sz="2600" dirty="0">
                <a:latin typeface="Myriad Pro" panose="020B0503030403020204" pitchFamily="34" charset="0"/>
              </a:rPr>
              <a:t>Zach Hillyer, Leelanau County Housing Ready Program Director</a:t>
            </a:r>
          </a:p>
          <a:p>
            <a:pPr algn="ctr"/>
            <a:r>
              <a:rPr lang="en-US" sz="2600" dirty="0">
                <a:latin typeface="Myriad Pro" panose="020B0503030403020204" pitchFamily="34" charset="0"/>
                <a:hlinkClick r:id="rId5"/>
              </a:rPr>
              <a:t>zach@housingnorth.org</a:t>
            </a:r>
            <a:endParaRPr lang="en-US" sz="2600" dirty="0">
              <a:latin typeface="Myriad Pro" panose="020B0503030403020204" pitchFamily="34" charset="0"/>
            </a:endParaRPr>
          </a:p>
          <a:p>
            <a:pPr algn="ctr"/>
            <a:endParaRPr lang="en-US" sz="2600" dirty="0">
              <a:latin typeface="Myriad Pro" panose="020B0503030403020204" pitchFamily="34" charset="0"/>
            </a:endParaRPr>
          </a:p>
          <a:p>
            <a:pPr algn="ctr"/>
            <a:r>
              <a:rPr lang="en-US" sz="2600" dirty="0">
                <a:latin typeface="Myriad Pro" panose="020B0503030403020204" pitchFamily="34" charset="0"/>
              </a:rPr>
              <a:t>Andrea Jacobs, Emmet County Housing Ready Program Director</a:t>
            </a:r>
          </a:p>
          <a:p>
            <a:pPr algn="ctr"/>
            <a:r>
              <a:rPr lang="en-US" sz="2600" dirty="0">
                <a:latin typeface="Myriad Pro" panose="020B0503030403020204" pitchFamily="34" charset="0"/>
                <a:hlinkClick r:id="rId6"/>
              </a:rPr>
              <a:t>andrea@housingnorth.org</a:t>
            </a:r>
            <a:endParaRPr lang="en-US" sz="2600" dirty="0">
              <a:latin typeface="Myriad Pro" panose="020B0503030403020204" pitchFamily="34" charset="0"/>
            </a:endParaRPr>
          </a:p>
          <a:p>
            <a:pPr algn="ctr"/>
            <a:endParaRPr lang="en-US" sz="2600" dirty="0">
              <a:latin typeface="Myriad Pro" panose="020B0503030403020204" pitchFamily="34" charset="0"/>
            </a:endParaRPr>
          </a:p>
          <a:p>
            <a:pPr algn="ctr"/>
            <a:r>
              <a:rPr lang="en-US" sz="2600" dirty="0">
                <a:latin typeface="Myriad Pro" panose="020B0503030403020204" pitchFamily="34" charset="0"/>
              </a:rPr>
              <a:t>Alana McKinnie, Program Administrator</a:t>
            </a:r>
          </a:p>
          <a:p>
            <a:pPr algn="ctr"/>
            <a:r>
              <a:rPr lang="en-US" sz="2600" dirty="0">
                <a:latin typeface="Myriad Pro" panose="020B0503030403020204" pitchFamily="34" charset="0"/>
                <a:hlinkClick r:id="rId7"/>
              </a:rPr>
              <a:t>alana@housingnorth.org</a:t>
            </a:r>
            <a:endParaRPr lang="en-US" sz="2600" dirty="0">
              <a:latin typeface="Myriad Pro" panose="020B0503030403020204" pitchFamily="34" charset="0"/>
            </a:endParaRPr>
          </a:p>
          <a:p>
            <a:pPr algn="ctr"/>
            <a:endParaRPr lang="en-US" sz="3000" dirty="0">
              <a:latin typeface="Myriad Pro" panose="020B0503030403020204" pitchFamily="34" charset="0"/>
            </a:endParaRPr>
          </a:p>
          <a:p>
            <a:pPr algn="ctr"/>
            <a:r>
              <a:rPr lang="en-US" sz="3000" dirty="0">
                <a:latin typeface="Myriad Pro" panose="020B0503030403020204" pitchFamily="34" charset="0"/>
              </a:rPr>
              <a:t>Data available at:</a:t>
            </a:r>
          </a:p>
          <a:p>
            <a:pPr algn="ctr"/>
            <a:r>
              <a:rPr lang="en-US" sz="3000" dirty="0">
                <a:latin typeface="Myriad Pro" panose="020B0503030403020204" pitchFamily="34" charset="0"/>
                <a:hlinkClick r:id="rId8"/>
              </a:rPr>
              <a:t>www.housingnorth.org</a:t>
            </a:r>
            <a:endParaRPr lang="en-US" sz="3600" dirty="0"/>
          </a:p>
        </p:txBody>
      </p:sp>
    </p:spTree>
    <p:extLst>
      <p:ext uri="{BB962C8B-B14F-4D97-AF65-F5344CB8AC3E}">
        <p14:creationId xmlns:p14="http://schemas.microsoft.com/office/powerpoint/2010/main" val="34366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197D-8024-4E86-B78B-96AA91744B8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8B77C22-9593-4304-BCA9-25355E8B8C7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28B50DF-78DE-4337-B23A-8536CD81B9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Housing North 2022</a:t>
            </a:r>
          </a:p>
        </p:txBody>
      </p:sp>
      <p:sp>
        <p:nvSpPr>
          <p:cNvPr id="5" name="Slide Number Placeholder 4">
            <a:extLst>
              <a:ext uri="{FF2B5EF4-FFF2-40B4-BE49-F238E27FC236}">
                <a16:creationId xmlns:a16="http://schemas.microsoft.com/office/drawing/2014/main" id="{DFED04C3-3063-4D13-9BEA-0A7E563D0CB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51C8D2-D7CB-4527-9110-A7992170F953}"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Website&#10;&#10;Description automatically generated with medium confidence">
            <a:extLst>
              <a:ext uri="{FF2B5EF4-FFF2-40B4-BE49-F238E27FC236}">
                <a16:creationId xmlns:a16="http://schemas.microsoft.com/office/drawing/2014/main" id="{C04EB375-C080-423C-A43B-DD62B06BA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28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waterfall chart&#10;&#10;Description automatically generated">
            <a:extLst>
              <a:ext uri="{FF2B5EF4-FFF2-40B4-BE49-F238E27FC236}">
                <a16:creationId xmlns:a16="http://schemas.microsoft.com/office/drawing/2014/main" id="{8B0EAFF3-9F09-432A-B279-6E50350F41AB}"/>
              </a:ext>
            </a:extLst>
          </p:cNvPr>
          <p:cNvPicPr>
            <a:picLocks noChangeAspect="1"/>
          </p:cNvPicPr>
          <p:nvPr/>
        </p:nvPicPr>
        <p:blipFill rotWithShape="1">
          <a:blip r:embed="rId2">
            <a:extLst>
              <a:ext uri="{28A0092B-C50C-407E-A947-70E740481C1C}">
                <a14:useLocalDpi xmlns:a14="http://schemas.microsoft.com/office/drawing/2010/main" val="0"/>
              </a:ext>
            </a:extLst>
          </a:blip>
          <a:srcRect l="7153" t="8752" r="7368" b="10693"/>
          <a:stretch/>
        </p:blipFill>
        <p:spPr>
          <a:xfrm>
            <a:off x="265484" y="793257"/>
            <a:ext cx="7581900" cy="5524500"/>
          </a:xfrm>
          <a:prstGeom prst="rect">
            <a:avLst/>
          </a:prstGeom>
        </p:spPr>
      </p:pic>
      <p:sp>
        <p:nvSpPr>
          <p:cNvPr id="6" name="TextBox 5">
            <a:extLst>
              <a:ext uri="{FF2B5EF4-FFF2-40B4-BE49-F238E27FC236}">
                <a16:creationId xmlns:a16="http://schemas.microsoft.com/office/drawing/2014/main" id="{D9410ED2-C05A-48B1-B580-AB5D36ADDDB6}"/>
              </a:ext>
            </a:extLst>
          </p:cNvPr>
          <p:cNvSpPr txBox="1"/>
          <p:nvPr/>
        </p:nvSpPr>
        <p:spPr>
          <a:xfrm>
            <a:off x="8210551" y="739351"/>
            <a:ext cx="3562350" cy="5632311"/>
          </a:xfrm>
          <a:prstGeom prst="rect">
            <a:avLst/>
          </a:prstGeom>
          <a:noFill/>
        </p:spPr>
        <p:txBody>
          <a:bodyPr wrap="square" rtlCol="0">
            <a:spAutoFit/>
          </a:bodyPr>
          <a:lstStyle/>
          <a:p>
            <a:r>
              <a:rPr lang="en-US" dirty="0"/>
              <a:t>The 2019 Northwest Michigan</a:t>
            </a:r>
          </a:p>
          <a:p>
            <a:r>
              <a:rPr lang="en-US" dirty="0"/>
              <a:t>Target Market Analysis studied the </a:t>
            </a:r>
          </a:p>
          <a:p>
            <a:r>
              <a:rPr lang="en-US" dirty="0"/>
              <a:t>demand for housing through 2025 </a:t>
            </a:r>
          </a:p>
          <a:p>
            <a:r>
              <a:rPr lang="en-US" dirty="0"/>
              <a:t>In the 10 counties in NW Michigan. The study showed the potential for demand from current residents moving within the community as well as those who would move here from outside the community.</a:t>
            </a:r>
          </a:p>
          <a:p>
            <a:endParaRPr lang="en-US" dirty="0"/>
          </a:p>
          <a:p>
            <a:r>
              <a:rPr lang="en-US" dirty="0"/>
              <a:t>The study found that the market could support 15,000 additional units through 2025. </a:t>
            </a:r>
          </a:p>
          <a:p>
            <a:pPr marL="285750" indent="-285750">
              <a:buFont typeface="Arial" panose="020B0604020202020204" pitchFamily="34" charset="0"/>
              <a:buChar char="•"/>
            </a:pPr>
            <a:r>
              <a:rPr lang="en-US" b="1" dirty="0"/>
              <a:t>10,880 in rental units</a:t>
            </a:r>
          </a:p>
          <a:p>
            <a:pPr marL="285750" indent="-285750">
              <a:buFont typeface="Arial" panose="020B0604020202020204" pitchFamily="34" charset="0"/>
              <a:buChar char="•"/>
            </a:pPr>
            <a:r>
              <a:rPr lang="en-US" b="1" dirty="0"/>
              <a:t>4660 in homeownership units</a:t>
            </a:r>
          </a:p>
          <a:p>
            <a:r>
              <a:rPr lang="en-US" dirty="0"/>
              <a:t> </a:t>
            </a:r>
          </a:p>
          <a:p>
            <a:r>
              <a:rPr lang="en-US" dirty="0"/>
              <a:t>These could be newly constructed homes or apartments or the repair or conversion of existing homes or buildings. </a:t>
            </a:r>
          </a:p>
        </p:txBody>
      </p:sp>
      <p:sp>
        <p:nvSpPr>
          <p:cNvPr id="2" name="Footer Placeholder 1">
            <a:extLst>
              <a:ext uri="{FF2B5EF4-FFF2-40B4-BE49-F238E27FC236}">
                <a16:creationId xmlns:a16="http://schemas.microsoft.com/office/drawing/2014/main" id="{0CC0995E-5425-4DDD-AB59-3F647E15D70C}"/>
              </a:ext>
            </a:extLst>
          </p:cNvPr>
          <p:cNvSpPr>
            <a:spLocks noGrp="1"/>
          </p:cNvSpPr>
          <p:nvPr>
            <p:ph type="ftr" sz="quarter" idx="11"/>
          </p:nvPr>
        </p:nvSpPr>
        <p:spPr/>
        <p:txBody>
          <a:bodyPr/>
          <a:lstStyle/>
          <a:p>
            <a:r>
              <a:rPr lang="en-US"/>
              <a:t>Housing North 2022</a:t>
            </a:r>
          </a:p>
        </p:txBody>
      </p:sp>
      <p:sp>
        <p:nvSpPr>
          <p:cNvPr id="3" name="Slide Number Placeholder 2">
            <a:extLst>
              <a:ext uri="{FF2B5EF4-FFF2-40B4-BE49-F238E27FC236}">
                <a16:creationId xmlns:a16="http://schemas.microsoft.com/office/drawing/2014/main" id="{6BDEC024-BC94-40AF-BEF9-D8AA44CFD0A8}"/>
              </a:ext>
            </a:extLst>
          </p:cNvPr>
          <p:cNvSpPr>
            <a:spLocks noGrp="1"/>
          </p:cNvSpPr>
          <p:nvPr>
            <p:ph type="sldNum" sz="quarter" idx="12"/>
          </p:nvPr>
        </p:nvSpPr>
        <p:spPr/>
        <p:txBody>
          <a:bodyPr/>
          <a:lstStyle/>
          <a:p>
            <a:fld id="{CC51C8D2-D7CB-4527-9110-A7992170F953}" type="slidenum">
              <a:rPr lang="en-US" smtClean="0"/>
              <a:t>3</a:t>
            </a:fld>
            <a:endParaRPr lang="en-US"/>
          </a:p>
        </p:txBody>
      </p:sp>
    </p:spTree>
    <p:extLst>
      <p:ext uri="{BB962C8B-B14F-4D97-AF65-F5344CB8AC3E}">
        <p14:creationId xmlns:p14="http://schemas.microsoft.com/office/powerpoint/2010/main" val="1595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AFED-CFAE-4252-B9E8-E7C04912BBD7}"/>
              </a:ext>
            </a:extLst>
          </p:cNvPr>
          <p:cNvSpPr>
            <a:spLocks noGrp="1"/>
          </p:cNvSpPr>
          <p:nvPr>
            <p:ph type="title"/>
          </p:nvPr>
        </p:nvSpPr>
        <p:spPr/>
        <p:txBody>
          <a:bodyPr/>
          <a:lstStyle/>
          <a:p>
            <a:r>
              <a:rPr lang="en-US" dirty="0"/>
              <a:t>Communications/Advocacy</a:t>
            </a:r>
            <a:br>
              <a:rPr lang="en-US" dirty="0"/>
            </a:br>
            <a:r>
              <a:rPr lang="en-US" dirty="0"/>
              <a:t> </a:t>
            </a:r>
            <a:br>
              <a:rPr lang="en-US" dirty="0"/>
            </a:br>
            <a:r>
              <a:rPr lang="en-US" sz="3600" dirty="0"/>
              <a:t>Creating Housing Ready Communities </a:t>
            </a:r>
            <a:br>
              <a:rPr lang="en-US" sz="3600" dirty="0"/>
            </a:br>
            <a:br>
              <a:rPr lang="en-US" sz="3600" dirty="0"/>
            </a:br>
            <a:r>
              <a:rPr lang="en-US" sz="3600" dirty="0"/>
              <a:t>Advocating for zoning changes</a:t>
            </a:r>
            <a:br>
              <a:rPr lang="en-US" sz="3600" dirty="0"/>
            </a:br>
            <a:br>
              <a:rPr lang="en-US" sz="3600" dirty="0"/>
            </a:br>
            <a:r>
              <a:rPr lang="en-US" sz="3600" dirty="0"/>
              <a:t>Helping remove barriers to housing </a:t>
            </a:r>
            <a:r>
              <a:rPr lang="en-US" dirty="0"/>
              <a:t>		</a:t>
            </a:r>
          </a:p>
        </p:txBody>
      </p:sp>
      <p:sp>
        <p:nvSpPr>
          <p:cNvPr id="4" name="Footer Placeholder 3">
            <a:extLst>
              <a:ext uri="{FF2B5EF4-FFF2-40B4-BE49-F238E27FC236}">
                <a16:creationId xmlns:a16="http://schemas.microsoft.com/office/drawing/2014/main" id="{92EE9BB8-B015-4C92-A4C9-28D0C2E6FC8D}"/>
              </a:ext>
            </a:extLst>
          </p:cNvPr>
          <p:cNvSpPr>
            <a:spLocks noGrp="1"/>
          </p:cNvSpPr>
          <p:nvPr>
            <p:ph type="ftr" sz="quarter" idx="11"/>
          </p:nvPr>
        </p:nvSpPr>
        <p:spPr/>
        <p:txBody>
          <a:bodyPr/>
          <a:lstStyle/>
          <a:p>
            <a:r>
              <a:rPr lang="en-US"/>
              <a:t>Housing North 2022</a:t>
            </a:r>
          </a:p>
        </p:txBody>
      </p:sp>
      <p:sp>
        <p:nvSpPr>
          <p:cNvPr id="5" name="Slide Number Placeholder 4">
            <a:extLst>
              <a:ext uri="{FF2B5EF4-FFF2-40B4-BE49-F238E27FC236}">
                <a16:creationId xmlns:a16="http://schemas.microsoft.com/office/drawing/2014/main" id="{B3080CC8-130C-4000-8FE1-6F09D8C6136A}"/>
              </a:ext>
            </a:extLst>
          </p:cNvPr>
          <p:cNvSpPr>
            <a:spLocks noGrp="1"/>
          </p:cNvSpPr>
          <p:nvPr>
            <p:ph type="sldNum" sz="quarter" idx="12"/>
          </p:nvPr>
        </p:nvSpPr>
        <p:spPr/>
        <p:txBody>
          <a:bodyPr/>
          <a:lstStyle/>
          <a:p>
            <a:fld id="{CC51C8D2-D7CB-4527-9110-A7992170F953}" type="slidenum">
              <a:rPr lang="en-US" smtClean="0"/>
              <a:t>4</a:t>
            </a:fld>
            <a:endParaRPr lang="en-US"/>
          </a:p>
        </p:txBody>
      </p:sp>
    </p:spTree>
    <p:extLst>
      <p:ext uri="{BB962C8B-B14F-4D97-AF65-F5344CB8AC3E}">
        <p14:creationId xmlns:p14="http://schemas.microsoft.com/office/powerpoint/2010/main" val="339359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92A-8CE4-49AF-B6F0-88FB7F3879B9}"/>
              </a:ext>
            </a:extLst>
          </p:cNvPr>
          <p:cNvSpPr>
            <a:spLocks noGrp="1"/>
          </p:cNvSpPr>
          <p:nvPr>
            <p:ph type="title"/>
          </p:nvPr>
        </p:nvSpPr>
        <p:spPr>
          <a:xfrm>
            <a:off x="508000" y="609604"/>
            <a:ext cx="10972800" cy="727816"/>
          </a:xfrm>
        </p:spPr>
        <p:txBody>
          <a:bodyPr/>
          <a:lstStyle/>
          <a:p>
            <a:r>
              <a:rPr lang="en-US" sz="4000" dirty="0">
                <a:solidFill>
                  <a:schemeClr val="tx1"/>
                </a:solidFill>
                <a:latin typeface="Nexa Bold" panose="02000000000000000000" pitchFamily="50" charset="0"/>
              </a:rPr>
              <a:t>Housing Ready Communities</a:t>
            </a:r>
            <a:r>
              <a:rPr lang="en-US" sz="4000" dirty="0">
                <a:solidFill>
                  <a:schemeClr val="tx1"/>
                </a:solidFill>
              </a:rPr>
              <a:t>	</a:t>
            </a:r>
          </a:p>
        </p:txBody>
      </p:sp>
      <p:sp>
        <p:nvSpPr>
          <p:cNvPr id="4" name="Title 1">
            <a:extLst>
              <a:ext uri="{FF2B5EF4-FFF2-40B4-BE49-F238E27FC236}">
                <a16:creationId xmlns:a16="http://schemas.microsoft.com/office/drawing/2014/main" id="{70A8BEFC-BE0A-4FA2-98DB-1C0076BF9A95}"/>
              </a:ext>
            </a:extLst>
          </p:cNvPr>
          <p:cNvSpPr txBox="1">
            <a:spLocks/>
          </p:cNvSpPr>
          <p:nvPr/>
        </p:nvSpPr>
        <p:spPr>
          <a:xfrm>
            <a:off x="391852" y="2519110"/>
            <a:ext cx="4855097" cy="2387600"/>
          </a:xfrm>
          <a:prstGeom prst="rect">
            <a:avLst/>
          </a:prstGeom>
        </p:spPr>
        <p:txBody>
          <a:bodyPr/>
          <a:lstStyle>
            <a:lvl1pPr algn="ctr" defTabSz="457200" rtl="0" eaLnBrk="1" latinLnBrk="0" hangingPunct="1">
              <a:spcBef>
                <a:spcPct val="0"/>
              </a:spcBef>
              <a:buNone/>
              <a:defRPr sz="2800" kern="1200">
                <a:solidFill>
                  <a:srgbClr val="4C3364"/>
                </a:solidFill>
                <a:latin typeface="Nexa Bold"/>
                <a:ea typeface="+mj-ea"/>
                <a:cs typeface="Nexa Bold"/>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4C3364"/>
                </a:solidFill>
                <a:effectLst/>
                <a:uLnTx/>
                <a:uFillTx/>
                <a:latin typeface="Nexa Bold"/>
                <a:ea typeface="+mj-ea"/>
              </a:rPr>
              <a:t>Encourage housing ready checklist to be filled out in each community</a:t>
            </a:r>
            <a:br>
              <a:rPr kumimoji="0" lang="en-US" sz="2400" b="0" i="0" u="none" strike="noStrike" kern="1200" cap="none" spc="0" normalizeH="0" baseline="0" noProof="0" dirty="0">
                <a:ln>
                  <a:noFill/>
                </a:ln>
                <a:solidFill>
                  <a:srgbClr val="4C3364"/>
                </a:solidFill>
                <a:effectLst/>
                <a:uLnTx/>
                <a:uFillTx/>
                <a:latin typeface="Nexa Bold"/>
                <a:ea typeface="+mj-ea"/>
              </a:rPr>
            </a:br>
            <a:br>
              <a:rPr kumimoji="0" lang="en-US" sz="2400" b="0" i="0" u="none" strike="noStrike" kern="1200" cap="none" spc="0" normalizeH="0" baseline="0" noProof="0" dirty="0">
                <a:ln>
                  <a:noFill/>
                </a:ln>
                <a:solidFill>
                  <a:srgbClr val="4C3364"/>
                </a:solidFill>
                <a:effectLst/>
                <a:uLnTx/>
                <a:uFillTx/>
                <a:latin typeface="Nexa Bold"/>
                <a:ea typeface="+mj-ea"/>
              </a:rPr>
            </a:br>
            <a:r>
              <a:rPr kumimoji="0" lang="en-US" sz="2400" b="0" i="0" u="none" strike="noStrike" kern="1200" cap="none" spc="0" normalizeH="0" baseline="0" noProof="0" dirty="0">
                <a:ln>
                  <a:noFill/>
                </a:ln>
                <a:solidFill>
                  <a:srgbClr val="4C3364"/>
                </a:solidFill>
                <a:effectLst/>
                <a:uLnTx/>
                <a:uFillTx/>
                <a:latin typeface="Nexa Bold"/>
                <a:ea typeface="+mj-ea"/>
              </a:rPr>
              <a:t>Develop housing task force for meeting housing goals (at least one per County)</a:t>
            </a:r>
            <a:br>
              <a:rPr kumimoji="0" lang="en-US" sz="2400" b="0" i="0" u="none" strike="noStrike" kern="1200" cap="none" spc="0" normalizeH="0" baseline="0" noProof="0" dirty="0">
                <a:ln>
                  <a:noFill/>
                </a:ln>
                <a:solidFill>
                  <a:srgbClr val="4C3364"/>
                </a:solidFill>
                <a:effectLst/>
                <a:uLnTx/>
                <a:uFillTx/>
                <a:latin typeface="Nexa Bold"/>
                <a:ea typeface="+mj-ea"/>
              </a:rPr>
            </a:br>
            <a:br>
              <a:rPr kumimoji="0" lang="en-US" sz="2400" b="0" i="0" u="none" strike="noStrike" kern="1200" cap="none" spc="0" normalizeH="0" baseline="0" noProof="0" dirty="0">
                <a:ln>
                  <a:noFill/>
                </a:ln>
                <a:solidFill>
                  <a:srgbClr val="4C3364"/>
                </a:solidFill>
                <a:effectLst/>
                <a:uLnTx/>
                <a:uFillTx/>
                <a:latin typeface="Nexa Bold"/>
                <a:ea typeface="+mj-ea"/>
              </a:rPr>
            </a:br>
            <a:r>
              <a:rPr kumimoji="0" lang="en-US" sz="2400" b="0" i="0" u="none" strike="noStrike" kern="1200" cap="none" spc="0" normalizeH="0" baseline="0" noProof="0" dirty="0">
                <a:ln>
                  <a:noFill/>
                </a:ln>
                <a:solidFill>
                  <a:srgbClr val="4C3364"/>
                </a:solidFill>
                <a:effectLst/>
                <a:uLnTx/>
                <a:uFillTx/>
                <a:latin typeface="Nexa Bold"/>
                <a:ea typeface="+mj-ea"/>
              </a:rPr>
              <a:t>Develop a strategy for a Housing Ready Program Coordinator/Director (3 years)</a:t>
            </a:r>
            <a:br>
              <a:rPr kumimoji="0" lang="en-US" sz="3200" b="0" i="0" u="none" strike="noStrike" kern="1200" cap="none" spc="0" normalizeH="0" baseline="0" noProof="0" dirty="0">
                <a:ln>
                  <a:noFill/>
                </a:ln>
                <a:solidFill>
                  <a:srgbClr val="4C3364"/>
                </a:solidFill>
                <a:effectLst/>
                <a:uLnTx/>
                <a:uFillTx/>
                <a:latin typeface="Nexa Bold"/>
                <a:ea typeface="+mj-ea"/>
              </a:rPr>
            </a:br>
            <a:br>
              <a:rPr kumimoji="0" lang="en-US" sz="2800" b="0" i="0" u="none" strike="noStrike" kern="1200" cap="none" spc="0" normalizeH="0" baseline="0" noProof="0" dirty="0">
                <a:ln>
                  <a:noFill/>
                </a:ln>
                <a:solidFill>
                  <a:srgbClr val="4C3364"/>
                </a:solidFill>
                <a:effectLst/>
                <a:uLnTx/>
                <a:uFillTx/>
                <a:latin typeface="Nexa Bold"/>
                <a:ea typeface="+mj-ea"/>
              </a:rPr>
            </a:br>
            <a:r>
              <a:rPr kumimoji="0" lang="en-US" sz="2800" b="0" i="0" u="none" strike="noStrike" kern="1200" cap="none" spc="0" normalizeH="0" baseline="0" noProof="0" dirty="0">
                <a:ln>
                  <a:noFill/>
                </a:ln>
                <a:solidFill>
                  <a:srgbClr val="4C3364"/>
                </a:solidFill>
                <a:effectLst/>
                <a:uLnTx/>
                <a:uFillTx/>
                <a:latin typeface="Nexa Bold"/>
                <a:ea typeface="+mj-ea"/>
              </a:rPr>
              <a:t>	</a:t>
            </a:r>
          </a:p>
        </p:txBody>
      </p:sp>
      <p:pic>
        <p:nvPicPr>
          <p:cNvPr id="5" name="Picture 4" descr="Communications Toolkit 2.pdf - Adobe Acrobat Reader DC">
            <a:extLst>
              <a:ext uri="{FF2B5EF4-FFF2-40B4-BE49-F238E27FC236}">
                <a16:creationId xmlns:a16="http://schemas.microsoft.com/office/drawing/2014/main" id="{BAC23E6B-7B48-49D6-9F42-B40806D240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501010" y="2612964"/>
            <a:ext cx="3100798" cy="4000226"/>
          </a:xfrm>
          <a:prstGeom prst="rect">
            <a:avLst/>
          </a:prstGeom>
          <a:ln>
            <a:solidFill>
              <a:srgbClr val="434449"/>
            </a:solidFill>
          </a:ln>
        </p:spPr>
      </p:pic>
      <p:pic>
        <p:nvPicPr>
          <p:cNvPr id="6" name="Picture 5" descr="Housing Ready Checklist.pdf - Adobe Acrobat Reader DC">
            <a:extLst>
              <a:ext uri="{FF2B5EF4-FFF2-40B4-BE49-F238E27FC236}">
                <a16:creationId xmlns:a16="http://schemas.microsoft.com/office/drawing/2014/main" id="{C478C4A7-2716-41E7-A4D9-BECCC2AA76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88295" y="2621625"/>
            <a:ext cx="3055333" cy="3991565"/>
          </a:xfrm>
          <a:prstGeom prst="rect">
            <a:avLst/>
          </a:prstGeom>
          <a:ln>
            <a:solidFill>
              <a:srgbClr val="434449"/>
            </a:solidFill>
          </a:ln>
        </p:spPr>
      </p:pic>
      <p:sp>
        <p:nvSpPr>
          <p:cNvPr id="7" name="TextBox 6">
            <a:extLst>
              <a:ext uri="{FF2B5EF4-FFF2-40B4-BE49-F238E27FC236}">
                <a16:creationId xmlns:a16="http://schemas.microsoft.com/office/drawing/2014/main" id="{711C6E0A-88FE-4411-86B4-7EFF70E5A5A8}"/>
              </a:ext>
            </a:extLst>
          </p:cNvPr>
          <p:cNvSpPr txBox="1"/>
          <p:nvPr/>
        </p:nvSpPr>
        <p:spPr>
          <a:xfrm>
            <a:off x="508000" y="1337420"/>
            <a:ext cx="11364508" cy="87870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rgbClr val="6C844E"/>
                </a:solidFill>
                <a:effectLst/>
                <a:uLnTx/>
                <a:uFillTx/>
                <a:latin typeface="Nexa Bold" panose="02000000000000000000" pitchFamily="50" charset="0"/>
                <a:ea typeface="+mn-ea"/>
                <a:cs typeface="+mn-cs"/>
              </a:rPr>
              <a:t>Since 2020 #12 Units of Government and more than 30 organizations and local businesses have </a:t>
            </a:r>
            <a:r>
              <a:rPr lang="en-US" sz="2800" dirty="0">
                <a:solidFill>
                  <a:srgbClr val="6C844E"/>
                </a:solidFill>
                <a:latin typeface="Nexa Bold" panose="02000000000000000000" pitchFamily="50" charset="0"/>
              </a:rPr>
              <a:t>supported this program</a:t>
            </a:r>
            <a:endParaRPr kumimoji="0" lang="en-US" sz="2800" b="0" i="0" u="none" strike="noStrike" kern="1200" cap="none" spc="0" normalizeH="0" baseline="0" noProof="0" dirty="0">
              <a:ln>
                <a:noFill/>
              </a:ln>
              <a:solidFill>
                <a:srgbClr val="6C844E"/>
              </a:solidFill>
              <a:effectLst/>
              <a:uLnTx/>
              <a:uFillTx/>
              <a:latin typeface="Nexa Bold" panose="02000000000000000000" pitchFamily="50" charset="0"/>
              <a:ea typeface="+mn-ea"/>
              <a:cs typeface="+mn-cs"/>
            </a:endParaRPr>
          </a:p>
        </p:txBody>
      </p:sp>
      <p:sp>
        <p:nvSpPr>
          <p:cNvPr id="3" name="Footer Placeholder 2">
            <a:extLst>
              <a:ext uri="{FF2B5EF4-FFF2-40B4-BE49-F238E27FC236}">
                <a16:creationId xmlns:a16="http://schemas.microsoft.com/office/drawing/2014/main" id="{ECCF3AEE-6F37-EBB5-401B-EFEF68691FED}"/>
              </a:ext>
            </a:extLst>
          </p:cNvPr>
          <p:cNvSpPr>
            <a:spLocks noGrp="1"/>
          </p:cNvSpPr>
          <p:nvPr>
            <p:ph type="ftr" sz="quarter" idx="11"/>
          </p:nvPr>
        </p:nvSpPr>
        <p:spPr/>
        <p:txBody>
          <a:bodyPr/>
          <a:lstStyle/>
          <a:p>
            <a:r>
              <a:rPr lang="en-US"/>
              <a:t>Housing North 2022</a:t>
            </a:r>
          </a:p>
        </p:txBody>
      </p:sp>
      <p:sp>
        <p:nvSpPr>
          <p:cNvPr id="8" name="Slide Number Placeholder 7">
            <a:extLst>
              <a:ext uri="{FF2B5EF4-FFF2-40B4-BE49-F238E27FC236}">
                <a16:creationId xmlns:a16="http://schemas.microsoft.com/office/drawing/2014/main" id="{EE23B377-7020-76C6-6DFD-D94CD8153DB4}"/>
              </a:ext>
            </a:extLst>
          </p:cNvPr>
          <p:cNvSpPr>
            <a:spLocks noGrp="1"/>
          </p:cNvSpPr>
          <p:nvPr>
            <p:ph type="sldNum" sz="quarter" idx="12"/>
          </p:nvPr>
        </p:nvSpPr>
        <p:spPr/>
        <p:txBody>
          <a:bodyPr/>
          <a:lstStyle/>
          <a:p>
            <a:fld id="{CC51C8D2-D7CB-4527-9110-A7992170F953}" type="slidenum">
              <a:rPr lang="en-US" smtClean="0"/>
              <a:t>5</a:t>
            </a:fld>
            <a:endParaRPr lang="en-US"/>
          </a:p>
        </p:txBody>
      </p:sp>
    </p:spTree>
    <p:extLst>
      <p:ext uri="{BB962C8B-B14F-4D97-AF65-F5344CB8AC3E}">
        <p14:creationId xmlns:p14="http://schemas.microsoft.com/office/powerpoint/2010/main" val="140737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622E-7EEC-484D-9930-8FA3E13AC0A7}"/>
              </a:ext>
            </a:extLst>
          </p:cNvPr>
          <p:cNvSpPr>
            <a:spLocks noGrp="1"/>
          </p:cNvSpPr>
          <p:nvPr>
            <p:ph type="ctrTitle"/>
          </p:nvPr>
        </p:nvSpPr>
        <p:spPr>
          <a:xfrm>
            <a:off x="934848" y="292090"/>
            <a:ext cx="10468875" cy="854588"/>
          </a:xfrm>
        </p:spPr>
        <p:txBody>
          <a:bodyPr/>
          <a:lstStyle/>
          <a:p>
            <a:r>
              <a:rPr lang="en-US" sz="5400" dirty="0">
                <a:solidFill>
                  <a:srgbClr val="FFFFFF"/>
                </a:solidFill>
              </a:rPr>
              <a:t>Programs offered by Housing North</a:t>
            </a:r>
          </a:p>
        </p:txBody>
      </p:sp>
      <p:sp>
        <p:nvSpPr>
          <p:cNvPr id="3" name="Content Placeholder 2">
            <a:extLst>
              <a:ext uri="{FF2B5EF4-FFF2-40B4-BE49-F238E27FC236}">
                <a16:creationId xmlns:a16="http://schemas.microsoft.com/office/drawing/2014/main" id="{C8537260-41CF-4DAE-8A4A-0C99AB31B8FA}"/>
              </a:ext>
            </a:extLst>
          </p:cNvPr>
          <p:cNvSpPr>
            <a:spLocks noGrp="1"/>
          </p:cNvSpPr>
          <p:nvPr>
            <p:ph type="subTitle" idx="1"/>
          </p:nvPr>
        </p:nvSpPr>
        <p:spPr>
          <a:xfrm>
            <a:off x="3438144" y="1711841"/>
            <a:ext cx="8136540" cy="4742121"/>
          </a:xfrm>
        </p:spPr>
        <p:txBody>
          <a:bodyPr>
            <a:normAutofit fontScale="92500" lnSpcReduction="20000"/>
          </a:bodyPr>
          <a:lstStyle/>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Housing Ready Program</a:t>
            </a:r>
          </a:p>
          <a:p>
            <a:pPr marR="0" lvl="0">
              <a:lnSpc>
                <a:spcPct val="107000"/>
              </a:lnSpc>
              <a:spcBef>
                <a:spcPts val="0"/>
              </a:spcBef>
              <a:spcAft>
                <a:spcPts val="0"/>
              </a:spcAft>
            </a:pP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a:latin typeface="Calibri" panose="020F0502020204030204" pitchFamily="34" charset="0"/>
                <a:ea typeface="Calibri" panose="020F0502020204030204" pitchFamily="34" charset="0"/>
                <a:cs typeface="Times New Roman" panose="02020603050405020304" pitchFamily="18" charset="0"/>
              </a:rPr>
              <a:t>Deed Restriction Program for year-round housing</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Accessory Dwelling Unit Program</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Advocacy Trainings </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Educational webinars (monthly)</a:t>
            </a:r>
          </a:p>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Annual NW Michigan Housing Summit</a:t>
            </a:r>
          </a:p>
        </p:txBody>
      </p:sp>
    </p:spTree>
    <p:extLst>
      <p:ext uri="{BB962C8B-B14F-4D97-AF65-F5344CB8AC3E}">
        <p14:creationId xmlns:p14="http://schemas.microsoft.com/office/powerpoint/2010/main" val="32521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C70-E8B0-4B72-8901-0BE01AD162DA}"/>
              </a:ext>
            </a:extLst>
          </p:cNvPr>
          <p:cNvSpPr>
            <a:spLocks noGrp="1"/>
          </p:cNvSpPr>
          <p:nvPr>
            <p:ph type="title"/>
          </p:nvPr>
        </p:nvSpPr>
        <p:spPr>
          <a:xfrm>
            <a:off x="601385" y="619126"/>
            <a:ext cx="10515600" cy="732155"/>
          </a:xfrm>
        </p:spPr>
        <p:txBody>
          <a:bodyPr/>
          <a:lstStyle/>
          <a:p>
            <a:r>
              <a:rPr lang="en-US" dirty="0"/>
              <a:t>Advocacy (Policy Initiatives)</a:t>
            </a:r>
          </a:p>
        </p:txBody>
      </p:sp>
      <p:sp>
        <p:nvSpPr>
          <p:cNvPr id="3" name="Text Placeholder 2">
            <a:extLst>
              <a:ext uri="{FF2B5EF4-FFF2-40B4-BE49-F238E27FC236}">
                <a16:creationId xmlns:a16="http://schemas.microsoft.com/office/drawing/2014/main" id="{B9904C2B-F9EF-4E62-B21A-67026D6CAE6E}"/>
              </a:ext>
            </a:extLst>
          </p:cNvPr>
          <p:cNvSpPr>
            <a:spLocks noGrp="1"/>
          </p:cNvSpPr>
          <p:nvPr>
            <p:ph type="body" idx="1"/>
          </p:nvPr>
        </p:nvSpPr>
        <p:spPr>
          <a:xfrm>
            <a:off x="831850" y="1964267"/>
            <a:ext cx="8749030" cy="4125384"/>
          </a:xfrm>
        </p:spPr>
        <p:txBody>
          <a:bodyPr>
            <a:normAutofit/>
          </a:bodyPr>
          <a:lstStyle/>
          <a:p>
            <a:r>
              <a:rPr lang="en-US" dirty="0">
                <a:solidFill>
                  <a:schemeClr val="accent3">
                    <a:lumMod val="20000"/>
                    <a:lumOff val="80000"/>
                  </a:schemeClr>
                </a:solidFill>
                <a:latin typeface="Myriad Pro" pitchFamily="34" charset="0"/>
              </a:rPr>
              <a:t>Housing North has developed a state legislative advocacy policy designed to give communities more tools for incentivizing housing development and spurring housing growth. </a:t>
            </a:r>
            <a:br>
              <a:rPr lang="en-US" dirty="0">
                <a:solidFill>
                  <a:schemeClr val="accent3">
                    <a:lumMod val="20000"/>
                    <a:lumOff val="80000"/>
                  </a:schemeClr>
                </a:solidFill>
                <a:latin typeface="Myriad Pro" pitchFamily="34" charset="0"/>
              </a:rPr>
            </a:br>
            <a:br>
              <a:rPr lang="en-US" dirty="0">
                <a:solidFill>
                  <a:schemeClr val="accent3">
                    <a:lumMod val="20000"/>
                    <a:lumOff val="80000"/>
                  </a:schemeClr>
                </a:solidFill>
                <a:latin typeface="Myriad Pro" pitchFamily="34" charset="0"/>
              </a:rPr>
            </a:br>
            <a:r>
              <a:rPr lang="en-US" dirty="0">
                <a:solidFill>
                  <a:schemeClr val="accent3">
                    <a:lumMod val="20000"/>
                    <a:lumOff val="80000"/>
                  </a:schemeClr>
                </a:solidFill>
                <a:latin typeface="Myriad Pro" pitchFamily="34" charset="0"/>
              </a:rPr>
              <a:t>In 2020, we began working with a group of similarly committed regional and statewide organizations dedicated to changing state policies to grow housing development options.</a:t>
            </a:r>
            <a:endParaRPr lang="en-US" dirty="0"/>
          </a:p>
        </p:txBody>
      </p:sp>
      <p:sp>
        <p:nvSpPr>
          <p:cNvPr id="4" name="Footer Placeholder 3">
            <a:extLst>
              <a:ext uri="{FF2B5EF4-FFF2-40B4-BE49-F238E27FC236}">
                <a16:creationId xmlns:a16="http://schemas.microsoft.com/office/drawing/2014/main" id="{C900AB64-6121-4FF6-96D6-96289D776AE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F4777">
                    <a:lumMod val="40000"/>
                    <a:lumOff val="60000"/>
                  </a:srgbClr>
                </a:solidFill>
                <a:effectLst/>
                <a:uLnTx/>
                <a:uFillTx/>
                <a:latin typeface="Calibri" panose="020F0502020204030204"/>
                <a:ea typeface="+mn-ea"/>
                <a:cs typeface="+mn-cs"/>
              </a:rPr>
              <a:t>Housing North 2021</a:t>
            </a:r>
          </a:p>
        </p:txBody>
      </p:sp>
      <p:sp>
        <p:nvSpPr>
          <p:cNvPr id="5" name="Slide Number Placeholder 4">
            <a:extLst>
              <a:ext uri="{FF2B5EF4-FFF2-40B4-BE49-F238E27FC236}">
                <a16:creationId xmlns:a16="http://schemas.microsoft.com/office/drawing/2014/main" id="{0C8CF729-834F-4A80-9550-F72DD30F0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1C8D2-D7CB-4527-9110-A7992170F953}" type="slidenum">
              <a:rPr kumimoji="0" lang="en-US" sz="1000" b="0" i="0" u="none" strike="noStrike" kern="1200" cap="none" spc="0" normalizeH="0" baseline="0" noProof="0" smtClean="0">
                <a:ln>
                  <a:noFill/>
                </a:ln>
                <a:solidFill>
                  <a:srgbClr val="5F4777">
                    <a:lumMod val="40000"/>
                    <a:lumOff val="6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5F4777">
                  <a:lumMod val="40000"/>
                  <a:lumOff val="60000"/>
                </a:srgbClr>
              </a:solidFill>
              <a:effectLst/>
              <a:uLnTx/>
              <a:uFillTx/>
              <a:latin typeface="Calibri" panose="020F0502020204030204"/>
              <a:ea typeface="+mn-ea"/>
              <a:cs typeface="+mn-cs"/>
            </a:endParaRPr>
          </a:p>
        </p:txBody>
      </p:sp>
      <p:pic>
        <p:nvPicPr>
          <p:cNvPr id="6" name="Picture 4" descr="Guest Post: Lack of Affordable Housing – Part 2, Taking Action">
            <a:extLst>
              <a:ext uri="{FF2B5EF4-FFF2-40B4-BE49-F238E27FC236}">
                <a16:creationId xmlns:a16="http://schemas.microsoft.com/office/drawing/2014/main" id="{1C18CB4D-D935-4005-8525-CA0563571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075" t="21129" r="31277" b="18579"/>
          <a:stretch>
            <a:fillRect/>
          </a:stretch>
        </p:blipFill>
        <p:spPr bwMode="auto">
          <a:xfrm>
            <a:off x="8992676" y="5448686"/>
            <a:ext cx="1733531"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6" descr="Michigan Municipal League Tuition Incentive Program | Central Michigan  University">
            <a:extLst>
              <a:ext uri="{FF2B5EF4-FFF2-40B4-BE49-F238E27FC236}">
                <a16:creationId xmlns:a16="http://schemas.microsoft.com/office/drawing/2014/main" id="{56AC0907-8F71-4384-8A14-7EC127180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033" y="5481231"/>
            <a:ext cx="1193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3" descr="COVID-19 Updates &amp; Resources - Home Builders Association of the Grand  Traverse Area">
            <a:extLst>
              <a:ext uri="{FF2B5EF4-FFF2-40B4-BE49-F238E27FC236}">
                <a16:creationId xmlns:a16="http://schemas.microsoft.com/office/drawing/2014/main" id="{7385AD4A-A091-4478-A7BF-8F306C96E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324" y="5358199"/>
            <a:ext cx="12541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2">
            <a:extLst>
              <a:ext uri="{FF2B5EF4-FFF2-40B4-BE49-F238E27FC236}">
                <a16:creationId xmlns:a16="http://schemas.microsoft.com/office/drawing/2014/main" id="{9962C934-B2E9-4E59-B128-2799050759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972" y="5547906"/>
            <a:ext cx="13192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2600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with medium confidence">
            <a:extLst>
              <a:ext uri="{FF2B5EF4-FFF2-40B4-BE49-F238E27FC236}">
                <a16:creationId xmlns:a16="http://schemas.microsoft.com/office/drawing/2014/main" id="{967792F2-0681-48CD-BD70-45E83675DC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630" y="-94814"/>
            <a:ext cx="5445892" cy="7047627"/>
          </a:xfrm>
        </p:spPr>
      </p:pic>
      <p:sp>
        <p:nvSpPr>
          <p:cNvPr id="4" name="Footer Placeholder 3">
            <a:extLst>
              <a:ext uri="{FF2B5EF4-FFF2-40B4-BE49-F238E27FC236}">
                <a16:creationId xmlns:a16="http://schemas.microsoft.com/office/drawing/2014/main" id="{7C5A1690-3E7F-4EA3-A22C-907F63C71C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7C997"/>
                </a:solidFill>
                <a:effectLst/>
                <a:uLnTx/>
                <a:uFillTx/>
                <a:latin typeface="Calibri" panose="020F0502020204030204"/>
                <a:ea typeface="+mn-ea"/>
                <a:cs typeface="+mn-cs"/>
              </a:rPr>
              <a:t>Housing North 2021</a:t>
            </a:r>
          </a:p>
        </p:txBody>
      </p:sp>
      <p:sp>
        <p:nvSpPr>
          <p:cNvPr id="5" name="Slide Number Placeholder 4">
            <a:extLst>
              <a:ext uri="{FF2B5EF4-FFF2-40B4-BE49-F238E27FC236}">
                <a16:creationId xmlns:a16="http://schemas.microsoft.com/office/drawing/2014/main" id="{D8806991-F221-44D1-8459-3A810F9A2D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1C8D2-D7CB-4527-9110-A7992170F953}" type="slidenum">
              <a:rPr kumimoji="0" lang="en-US" sz="1000" b="0" i="0" u="none" strike="noStrike" kern="1200" cap="none" spc="0" normalizeH="0" baseline="0" noProof="0" smtClean="0">
                <a:ln>
                  <a:noFill/>
                </a:ln>
                <a:solidFill>
                  <a:srgbClr val="B7C99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B7C997"/>
              </a:solidFill>
              <a:effectLst/>
              <a:uLnTx/>
              <a:uFillTx/>
              <a:latin typeface="Calibri" panose="020F0502020204030204"/>
              <a:ea typeface="+mn-ea"/>
              <a:cs typeface="+mn-cs"/>
            </a:endParaRPr>
          </a:p>
        </p:txBody>
      </p:sp>
      <p:pic>
        <p:nvPicPr>
          <p:cNvPr id="8" name="Picture 4" descr="Guest Post: Lack of Affordable Housing – Part 2, Taking Action">
            <a:extLst>
              <a:ext uri="{FF2B5EF4-FFF2-40B4-BE49-F238E27FC236}">
                <a16:creationId xmlns:a16="http://schemas.microsoft.com/office/drawing/2014/main" id="{C29D3A61-480C-4791-AFC5-EF084933D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075" t="21129" r="31277" b="18579"/>
          <a:stretch>
            <a:fillRect/>
          </a:stretch>
        </p:blipFill>
        <p:spPr bwMode="auto">
          <a:xfrm>
            <a:off x="10404074" y="4154705"/>
            <a:ext cx="1733531"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6" descr="Michigan Municipal League Tuition Incentive Program | Central Michigan  University">
            <a:extLst>
              <a:ext uri="{FF2B5EF4-FFF2-40B4-BE49-F238E27FC236}">
                <a16:creationId xmlns:a16="http://schemas.microsoft.com/office/drawing/2014/main" id="{4FA407C5-7624-480D-8DC0-ADD210FCD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3598" y="284498"/>
            <a:ext cx="1193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8">
            <a:extLst>
              <a:ext uri="{FF2B5EF4-FFF2-40B4-BE49-F238E27FC236}">
                <a16:creationId xmlns:a16="http://schemas.microsoft.com/office/drawing/2014/main" id="{D38461C7-6035-41A8-8C3D-5C9D70433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7151" y="5400118"/>
            <a:ext cx="70026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3" descr="COVID-19 Updates &amp; Resources - Home Builders Association of the Grand  Traverse Area">
            <a:extLst>
              <a:ext uri="{FF2B5EF4-FFF2-40B4-BE49-F238E27FC236}">
                <a16:creationId xmlns:a16="http://schemas.microsoft.com/office/drawing/2014/main" id="{49A60D77-9062-412B-93E3-8B96043546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3778" y="2616587"/>
            <a:ext cx="12541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Picture 2">
            <a:extLst>
              <a:ext uri="{FF2B5EF4-FFF2-40B4-BE49-F238E27FC236}">
                <a16:creationId xmlns:a16="http://schemas.microsoft.com/office/drawing/2014/main" id="{462736E7-655D-49F3-9511-25D3DFD86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8690" y="1457882"/>
            <a:ext cx="13192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Google Shape;236;p24">
            <a:extLst>
              <a:ext uri="{FF2B5EF4-FFF2-40B4-BE49-F238E27FC236}">
                <a16:creationId xmlns:a16="http://schemas.microsoft.com/office/drawing/2014/main" id="{59310471-78F0-45D0-A285-334BA248CA7D}"/>
              </a:ext>
            </a:extLst>
          </p:cNvPr>
          <p:cNvSpPr txBox="1">
            <a:spLocks noGrp="1"/>
          </p:cNvSpPr>
          <p:nvPr>
            <p:ph type="title"/>
          </p:nvPr>
        </p:nvSpPr>
        <p:spPr>
          <a:xfrm>
            <a:off x="6387066" y="751921"/>
            <a:ext cx="3957897" cy="4294959"/>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Sign up for the Housing Michigan Coalition</a:t>
            </a:r>
            <a:br>
              <a:rPr lang="en-US" dirty="0"/>
            </a:br>
            <a:br>
              <a:rPr lang="en-US" dirty="0"/>
            </a:br>
            <a:r>
              <a:rPr lang="en-US" sz="2400" dirty="0">
                <a:latin typeface="Myriad Pro" panose="020B0503030403020204" pitchFamily="34" charset="0"/>
              </a:rPr>
              <a:t>We’ve created a simple sign-up to get updates &amp;  calls to action.</a:t>
            </a:r>
            <a:br>
              <a:rPr lang="en-US" sz="2400" dirty="0">
                <a:latin typeface="Myriad Pro" panose="020B0503030403020204" pitchFamily="34" charset="0"/>
              </a:rPr>
            </a:br>
            <a:br>
              <a:rPr lang="en-US" sz="2400" dirty="0">
                <a:latin typeface="Myriad Pro" panose="020B0503030403020204" pitchFamily="34" charset="0"/>
              </a:rPr>
            </a:br>
            <a:r>
              <a:rPr lang="en-US" sz="2400" dirty="0">
                <a:latin typeface="Myriad Pro" panose="020B0503030403020204" pitchFamily="34" charset="0"/>
              </a:rPr>
              <a:t>Sign up </a:t>
            </a:r>
            <a:r>
              <a:rPr lang="en-US" sz="2400" u="sng" dirty="0">
                <a:solidFill>
                  <a:schemeClr val="hlink"/>
                </a:solidFill>
                <a:latin typeface="Myriad Pro" panose="020B0503030403020204" pitchFamily="34" charset="0"/>
                <a:hlinkClick r:id="rId9"/>
              </a:rPr>
              <a:t>here</a:t>
            </a:r>
            <a:r>
              <a:rPr lang="en-US" sz="2400" dirty="0">
                <a:latin typeface="Myriad Pro" panose="020B0503030403020204" pitchFamily="34" charset="0"/>
              </a:rPr>
              <a:t>! </a:t>
            </a:r>
            <a:br>
              <a:rPr lang="en-US" sz="2400" dirty="0">
                <a:latin typeface="Myriad Pro" panose="020B0503030403020204" pitchFamily="34" charset="0"/>
              </a:rPr>
            </a:br>
            <a:br>
              <a:rPr lang="en-US" sz="2400" dirty="0">
                <a:latin typeface="Myriad Pro" panose="020B0503030403020204" pitchFamily="34" charset="0"/>
              </a:rPr>
            </a:br>
            <a:r>
              <a:rPr lang="en-US" sz="2400" dirty="0">
                <a:latin typeface="Myriad Pro" panose="020B0503030403020204" pitchFamily="34" charset="0"/>
              </a:rPr>
              <a:t>Or type in </a:t>
            </a:r>
            <a:r>
              <a:rPr lang="en-US" sz="2400" u="sng" dirty="0">
                <a:solidFill>
                  <a:schemeClr val="hlink"/>
                </a:solidFill>
                <a:latin typeface="Myriad Pro" panose="020B0503030403020204" pitchFamily="34" charset="0"/>
                <a:hlinkClick r:id="rId9"/>
              </a:rPr>
              <a:t>https://www.surveymonkey.com/r/MIHousingCoalition</a:t>
            </a:r>
            <a:r>
              <a:rPr lang="en-US" sz="2400" dirty="0">
                <a:latin typeface="Myriad Pro" panose="020B0503030403020204" pitchFamily="34" charset="0"/>
              </a:rPr>
              <a:t> </a:t>
            </a:r>
            <a:br>
              <a:rPr lang="en-US" dirty="0"/>
            </a:br>
            <a:endParaRPr dirty="0"/>
          </a:p>
        </p:txBody>
      </p:sp>
      <p:pic>
        <p:nvPicPr>
          <p:cNvPr id="14" name="Picture 4" descr="Guest Post: Lack of Affordable Housing – Part 2, Taking Action">
            <a:extLst>
              <a:ext uri="{FF2B5EF4-FFF2-40B4-BE49-F238E27FC236}">
                <a16:creationId xmlns:a16="http://schemas.microsoft.com/office/drawing/2014/main" id="{97931ED5-A3DF-454C-ADC5-3621AA4BE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075" t="21129" r="31277" b="18579"/>
          <a:stretch>
            <a:fillRect/>
          </a:stretch>
        </p:blipFill>
        <p:spPr bwMode="auto">
          <a:xfrm>
            <a:off x="10458469" y="4154705"/>
            <a:ext cx="1733531"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 name="Picture 6" descr="Michigan Municipal League Tuition Incentive Program | Central Michigan  University">
            <a:extLst>
              <a:ext uri="{FF2B5EF4-FFF2-40B4-BE49-F238E27FC236}">
                <a16:creationId xmlns:a16="http://schemas.microsoft.com/office/drawing/2014/main" id="{96CEB4DE-8FE1-40A3-B567-ED9CD9968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7993" y="284498"/>
            <a:ext cx="11938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COVID-19 Updates &amp; Resources - Home Builders Association of the Grand  Traverse Area">
            <a:extLst>
              <a:ext uri="{FF2B5EF4-FFF2-40B4-BE49-F238E27FC236}">
                <a16:creationId xmlns:a16="http://schemas.microsoft.com/office/drawing/2014/main" id="{05BC158B-83E0-453E-A5E8-98F1E6E895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8173" y="2616587"/>
            <a:ext cx="12541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2">
            <a:extLst>
              <a:ext uri="{FF2B5EF4-FFF2-40B4-BE49-F238E27FC236}">
                <a16:creationId xmlns:a16="http://schemas.microsoft.com/office/drawing/2014/main" id="{4BC4C757-0F88-4569-825A-9DF88ABD18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3085" y="1457882"/>
            <a:ext cx="131921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4439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BA46C0-DF44-45E3-8A97-88970577363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Housing North 2021</a:t>
            </a:r>
          </a:p>
        </p:txBody>
      </p:sp>
      <p:sp>
        <p:nvSpPr>
          <p:cNvPr id="3" name="Slide Number Placeholder 2">
            <a:extLst>
              <a:ext uri="{FF2B5EF4-FFF2-40B4-BE49-F238E27FC236}">
                <a16:creationId xmlns:a16="http://schemas.microsoft.com/office/drawing/2014/main" id="{8B8CCFD2-7547-4D2F-84AA-F6EB188C63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1C8D2-D7CB-4527-9110-A7992170F953}"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4C1BCB5-63F9-4B32-B59D-A0C93BE8C75A}"/>
              </a:ext>
            </a:extLst>
          </p:cNvPr>
          <p:cNvPicPr/>
          <p:nvPr/>
        </p:nvPicPr>
        <p:blipFill>
          <a:blip r:embed="rId3"/>
          <a:stretch>
            <a:fillRect/>
          </a:stretch>
        </p:blipFill>
        <p:spPr>
          <a:xfrm>
            <a:off x="6592186" y="101684"/>
            <a:ext cx="5442961" cy="6756315"/>
          </a:xfrm>
          <a:prstGeom prst="rect">
            <a:avLst/>
          </a:prstGeom>
        </p:spPr>
      </p:pic>
      <p:sp>
        <p:nvSpPr>
          <p:cNvPr id="5" name="TextBox 4">
            <a:extLst>
              <a:ext uri="{FF2B5EF4-FFF2-40B4-BE49-F238E27FC236}">
                <a16:creationId xmlns:a16="http://schemas.microsoft.com/office/drawing/2014/main" id="{F9471F8F-3376-4978-9B15-66C12A44F025}"/>
              </a:ext>
            </a:extLst>
          </p:cNvPr>
          <p:cNvSpPr txBox="1"/>
          <p:nvPr/>
        </p:nvSpPr>
        <p:spPr>
          <a:xfrm>
            <a:off x="613996" y="520996"/>
            <a:ext cx="4985819" cy="547842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rPr>
              <a:t>Suggestions for zoning changes to make your communities more ‘Housing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500" dirty="0">
              <a:solidFill>
                <a:prstClr val="black"/>
              </a:solidFill>
              <a:latin typeface="Nexa Bold" panose="020000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rPr>
              <a:t>Also </a:t>
            </a:r>
            <a:r>
              <a:rPr kumimoji="0" lang="en-US" sz="2500" b="0" i="0" u="none" strike="noStrike" kern="1200" cap="none" spc="0" normalizeH="0" baseline="0" noProof="0">
                <a:ln>
                  <a:noFill/>
                </a:ln>
                <a:solidFill>
                  <a:prstClr val="black"/>
                </a:solidFill>
                <a:effectLst/>
                <a:uLnTx/>
                <a:uFillTx/>
                <a:latin typeface="Nexa Bold" panose="02000000000000000000" pitchFamily="50" charset="0"/>
                <a:ea typeface="+mn-ea"/>
                <a:cs typeface="+mn-cs"/>
              </a:rPr>
              <a:t>Supporting …..</a:t>
            </a:r>
            <a:endPar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rPr>
              <a:t>Community Land Trust Legislation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prstClr val="black"/>
                </a:solidFill>
                <a:latin typeface="Nexa Bold" panose="02000000000000000000" pitchFamily="50" charset="0"/>
              </a:rPr>
              <a:t>Advocating for</a:t>
            </a:r>
            <a:r>
              <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rPr>
              <a:t> </a:t>
            </a:r>
            <a:r>
              <a:rPr kumimoji="0" lang="en-US" sz="2500" b="0" i="0" u="none" strike="noStrike" kern="1200" cap="none" spc="0" normalizeH="0" baseline="0" noProof="0" dirty="0" err="1">
                <a:ln>
                  <a:noFill/>
                </a:ln>
                <a:solidFill>
                  <a:prstClr val="black"/>
                </a:solidFill>
                <a:effectLst/>
                <a:uLnTx/>
                <a:uFillTx/>
                <a:latin typeface="Nexa Bold" panose="02000000000000000000" pitchFamily="50" charset="0"/>
                <a:ea typeface="+mn-ea"/>
                <a:cs typeface="+mn-cs"/>
              </a:rPr>
              <a:t>th</a:t>
            </a:r>
            <a:r>
              <a:rPr lang="en-US" sz="2500" dirty="0">
                <a:solidFill>
                  <a:prstClr val="black"/>
                </a:solidFill>
                <a:latin typeface="Nexa Bold" panose="02000000000000000000" pitchFamily="50" charset="0"/>
              </a:rPr>
              <a:t>e Office of Rural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prstClr val="black"/>
                </a:solidFill>
                <a:latin typeface="Nexa Bold" panose="02000000000000000000" pitchFamily="50" charset="0"/>
              </a:rPr>
              <a:t>Participating in State-wide coalitions to bring more housing capacity to NW Michigan</a:t>
            </a:r>
            <a:endParaRPr kumimoji="0" lang="en-US" sz="2500" b="0" i="0" u="none" strike="noStrike" kern="1200" cap="none" spc="0" normalizeH="0" baseline="0" noProof="0" dirty="0">
              <a:ln>
                <a:noFill/>
              </a:ln>
              <a:solidFill>
                <a:prstClr val="black"/>
              </a:solidFill>
              <a:effectLst/>
              <a:uLnTx/>
              <a:uFillTx/>
              <a:latin typeface="Nexa Bold" panose="02000000000000000000" pitchFamily="50" charset="0"/>
              <a:ea typeface="+mn-ea"/>
              <a:cs typeface="+mn-cs"/>
            </a:endParaRPr>
          </a:p>
        </p:txBody>
      </p:sp>
    </p:spTree>
    <p:extLst>
      <p:ext uri="{BB962C8B-B14F-4D97-AF65-F5344CB8AC3E}">
        <p14:creationId xmlns:p14="http://schemas.microsoft.com/office/powerpoint/2010/main" val="3340250782"/>
      </p:ext>
    </p:extLst>
  </p:cSld>
  <p:clrMapOvr>
    <a:masterClrMapping/>
  </p:clrMapOvr>
</p:sld>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546170"/>
      </a:dk2>
      <a:lt2>
        <a:srgbClr val="E7E6E6"/>
      </a:lt2>
      <a:accent1>
        <a:srgbClr val="638C3C"/>
      </a:accent1>
      <a:accent2>
        <a:srgbClr val="5F4777"/>
      </a:accent2>
      <a:accent3>
        <a:srgbClr val="55565B"/>
      </a:accent3>
      <a:accent4>
        <a:srgbClr val="C55A11"/>
      </a:accent4>
      <a:accent5>
        <a:srgbClr val="2F5597"/>
      </a:accent5>
      <a:accent6>
        <a:srgbClr val="BF9000"/>
      </a:accent6>
      <a:hlink>
        <a:srgbClr val="4B828F"/>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4">
      <a:dk1>
        <a:sysClr val="windowText" lastClr="000000"/>
      </a:dk1>
      <a:lt1>
        <a:sysClr val="window" lastClr="FFFFFF"/>
      </a:lt1>
      <a:dk2>
        <a:srgbClr val="546170"/>
      </a:dk2>
      <a:lt2>
        <a:srgbClr val="E7E6E6"/>
      </a:lt2>
      <a:accent1>
        <a:srgbClr val="638C3C"/>
      </a:accent1>
      <a:accent2>
        <a:srgbClr val="5F4777"/>
      </a:accent2>
      <a:accent3>
        <a:srgbClr val="55565B"/>
      </a:accent3>
      <a:accent4>
        <a:srgbClr val="C55A11"/>
      </a:accent4>
      <a:accent5>
        <a:srgbClr val="2F5597"/>
      </a:accent5>
      <a:accent6>
        <a:srgbClr val="BF9000"/>
      </a:accent6>
      <a:hlink>
        <a:srgbClr val="4B828F"/>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9326</TotalTime>
  <Words>1107</Words>
  <Application>Microsoft Office PowerPoint</Application>
  <PresentationFormat>Widescreen</PresentationFormat>
  <Paragraphs>163</Paragraphs>
  <Slides>14</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Arial</vt:lpstr>
      <vt:lpstr>Arial Narrow</vt:lpstr>
      <vt:lpstr>Calibri</vt:lpstr>
      <vt:lpstr>Calibri Light</vt:lpstr>
      <vt:lpstr>Courier New</vt:lpstr>
      <vt:lpstr>Lucida Grande</vt:lpstr>
      <vt:lpstr>Myriad Pro</vt:lpstr>
      <vt:lpstr>Nexa Bold</vt:lpstr>
      <vt:lpstr>Nexa Light</vt:lpstr>
      <vt:lpstr>Nexa Regular</vt:lpstr>
      <vt:lpstr>Wingdings</vt:lpstr>
      <vt:lpstr>Wingdings 2</vt:lpstr>
      <vt:lpstr>1_Office Theme</vt:lpstr>
      <vt:lpstr>6_Office Theme</vt:lpstr>
      <vt:lpstr>Office Theme</vt:lpstr>
      <vt:lpstr>PowerPoint Presentation</vt:lpstr>
      <vt:lpstr>PowerPoint Presentation</vt:lpstr>
      <vt:lpstr>PowerPoint Presentation</vt:lpstr>
      <vt:lpstr>Communications/Advocacy   Creating Housing Ready Communities   Advocating for zoning changes  Helping remove barriers to housing   </vt:lpstr>
      <vt:lpstr>Housing Ready Communities </vt:lpstr>
      <vt:lpstr>Programs offered by Housing North</vt:lpstr>
      <vt:lpstr>Advocacy (Policy Initiatives)</vt:lpstr>
      <vt:lpstr>Sign up for the Housing Michigan Coalition  We’ve created a simple sign-up to get updates &amp;  calls to action.  Sign up here!   Or type in https://www.surveymonkey.com/r/MIHousingCoalition  </vt:lpstr>
      <vt:lpstr>PowerPoint Presentation</vt:lpstr>
      <vt:lpstr>Capacity  ….bringing technical support and new tools/resources for housing  </vt:lpstr>
      <vt:lpstr>Housing Action Groups or Teams</vt:lpstr>
      <vt:lpstr>Introduction- Manistee County Housing Ready Staff</vt:lpstr>
      <vt:lpstr>What will our Housing Ready Staff Do for Manistee?</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PERRY</dc:creator>
  <cp:lastModifiedBy>Yarrow Brown</cp:lastModifiedBy>
  <cp:revision>105</cp:revision>
  <dcterms:created xsi:type="dcterms:W3CDTF">2019-07-12T15:54:38Z</dcterms:created>
  <dcterms:modified xsi:type="dcterms:W3CDTF">2022-09-20T20:20:24Z</dcterms:modified>
</cp:coreProperties>
</file>