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0"/>
  </p:notesMasterIdLst>
  <p:handoutMasterIdLst>
    <p:handoutMasterId r:id="rId31"/>
  </p:handoutMasterIdLst>
  <p:sldIdLst>
    <p:sldId id="613" r:id="rId5"/>
    <p:sldId id="614" r:id="rId6"/>
    <p:sldId id="617" r:id="rId7"/>
    <p:sldId id="618" r:id="rId8"/>
    <p:sldId id="616" r:id="rId9"/>
    <p:sldId id="619" r:id="rId10"/>
    <p:sldId id="550" r:id="rId11"/>
    <p:sldId id="579" r:id="rId12"/>
    <p:sldId id="597" r:id="rId13"/>
    <p:sldId id="571" r:id="rId14"/>
    <p:sldId id="574" r:id="rId15"/>
    <p:sldId id="573" r:id="rId16"/>
    <p:sldId id="602" r:id="rId17"/>
    <p:sldId id="572" r:id="rId18"/>
    <p:sldId id="599" r:id="rId19"/>
    <p:sldId id="598" r:id="rId20"/>
    <p:sldId id="603" r:id="rId21"/>
    <p:sldId id="569" r:id="rId22"/>
    <p:sldId id="607" r:id="rId23"/>
    <p:sldId id="606" r:id="rId24"/>
    <p:sldId id="609" r:id="rId25"/>
    <p:sldId id="611" r:id="rId26"/>
    <p:sldId id="600" r:id="rId27"/>
    <p:sldId id="587" r:id="rId28"/>
    <p:sldId id="585" r:id="rId29"/>
  </p:sldIdLst>
  <p:sldSz cx="9144000" cy="6858000" type="screen4x3"/>
  <p:notesSz cx="9236075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78DA98-F4EB-4223-B81B-48529D816CA4}">
          <p14:sldIdLst>
            <p14:sldId id="613"/>
            <p14:sldId id="614"/>
            <p14:sldId id="617"/>
            <p14:sldId id="618"/>
            <p14:sldId id="616"/>
            <p14:sldId id="619"/>
            <p14:sldId id="550"/>
            <p14:sldId id="579"/>
            <p14:sldId id="597"/>
            <p14:sldId id="571"/>
            <p14:sldId id="574"/>
            <p14:sldId id="573"/>
            <p14:sldId id="602"/>
            <p14:sldId id="572"/>
            <p14:sldId id="599"/>
            <p14:sldId id="598"/>
            <p14:sldId id="603"/>
            <p14:sldId id="569"/>
            <p14:sldId id="607"/>
            <p14:sldId id="606"/>
            <p14:sldId id="609"/>
            <p14:sldId id="611"/>
            <p14:sldId id="600"/>
            <p14:sldId id="587"/>
            <p14:sldId id="5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7F9CA-A9B0-4156-882D-02F5F3DF3416}" v="32" dt="2022-09-20T19:54:25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21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02299" cy="351737"/>
          </a:xfrm>
          <a:prstGeom prst="rect">
            <a:avLst/>
          </a:prstGeom>
        </p:spPr>
        <p:txBody>
          <a:bodyPr vert="horz" lIns="93154" tIns="46578" rIns="93154" bIns="4657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2"/>
            <a:ext cx="4002299" cy="351737"/>
          </a:xfrm>
          <a:prstGeom prst="rect">
            <a:avLst/>
          </a:prstGeom>
        </p:spPr>
        <p:txBody>
          <a:bodyPr vert="horz" lIns="93154" tIns="46578" rIns="93154" bIns="46578" rtlCol="0"/>
          <a:lstStyle>
            <a:lvl1pPr algn="r">
              <a:defRPr sz="1300"/>
            </a:lvl1pPr>
          </a:lstStyle>
          <a:p>
            <a:fld id="{5B47D217-5B32-4979-9537-087BFB9F457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5"/>
            <a:ext cx="4002299" cy="351736"/>
          </a:xfrm>
          <a:prstGeom prst="rect">
            <a:avLst/>
          </a:prstGeom>
        </p:spPr>
        <p:txBody>
          <a:bodyPr vert="horz" lIns="93154" tIns="46578" rIns="93154" bIns="4657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5"/>
            <a:ext cx="4002299" cy="351736"/>
          </a:xfrm>
          <a:prstGeom prst="rect">
            <a:avLst/>
          </a:prstGeom>
        </p:spPr>
        <p:txBody>
          <a:bodyPr vert="horz" lIns="93154" tIns="46578" rIns="93154" bIns="46578" rtlCol="0" anchor="b"/>
          <a:lstStyle>
            <a:lvl1pPr algn="r">
              <a:defRPr sz="1300"/>
            </a:lvl1pPr>
          </a:lstStyle>
          <a:p>
            <a:fld id="{6CB10C0B-2DFB-43D3-BEB0-5AE67A9C3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93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54" tIns="46578" rIns="93154" bIns="4657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54" tIns="46578" rIns="93154" bIns="46578" rtlCol="0"/>
          <a:lstStyle>
            <a:lvl1pPr algn="r">
              <a:defRPr sz="1300"/>
            </a:lvl1pPr>
          </a:lstStyle>
          <a:p>
            <a:fld id="{86E569CF-1EF3-4278-92F7-B69CD254856A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4" tIns="46578" rIns="93154" bIns="465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29941"/>
            <a:ext cx="7388860" cy="3154680"/>
          </a:xfrm>
          <a:prstGeom prst="rect">
            <a:avLst/>
          </a:prstGeom>
        </p:spPr>
        <p:txBody>
          <a:bodyPr vert="horz" lIns="93154" tIns="46578" rIns="93154" bIns="465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54" tIns="46578" rIns="93154" bIns="4657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54" tIns="46578" rIns="93154" bIns="46578" rtlCol="0" anchor="b"/>
          <a:lstStyle>
            <a:lvl1pPr algn="r">
              <a:defRPr sz="1300"/>
            </a:lvl1pPr>
          </a:lstStyle>
          <a:p>
            <a:fld id="{0E29BB3C-EFE7-401B-AF88-7A447BE940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68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0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54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74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63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0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24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70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3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DWAM Grant Final Contract Cost - $158,000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Status of Project:</a:t>
            </a:r>
            <a:br>
              <a:rPr lang="en-US" dirty="0"/>
            </a:br>
            <a:r>
              <a:rPr lang="en-US" dirty="0"/>
              <a:t>	- Completed all but punch list items</a:t>
            </a:r>
            <a:br>
              <a:rPr lang="en-US" dirty="0"/>
            </a:br>
            <a:r>
              <a:rPr lang="en-US" dirty="0"/>
              <a:t>	- Compiling data from inspections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89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66">
              <a:defRPr/>
            </a:pPr>
            <a:fld id="{0E29BB3C-EFE7-401B-AF88-7A447BE94090}" type="slidenum">
              <a:rPr lang="en-US">
                <a:solidFill>
                  <a:prstClr val="black"/>
                </a:solidFill>
                <a:latin typeface="Calibri"/>
              </a:rPr>
              <a:pPr defTabSz="914266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0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Evening</a:t>
            </a:r>
          </a:p>
          <a:p>
            <a:r>
              <a:rPr lang="en-US" dirty="0"/>
              <a:t>Actually a 2 Year update.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2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7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62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91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83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Garland providing materials and roofing guarantees (20 to 30 years). Ostrander is the contractor.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19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Garland providing materials and roofing guarantees (20 to 30 years). Ostrander is the contractor.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9BB3C-EFE7-401B-AF88-7A447BE940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5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4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2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178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0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930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38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76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7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9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0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7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8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7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8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3681-3A03-4745-A2FE-3FC983757DB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57A42D-AF38-4F0F-9943-718E2153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4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7CA8-6DD4-7F61-1C89-2873B74C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356852"/>
            <a:ext cx="5619135" cy="2648220"/>
          </a:xfrm>
        </p:spPr>
        <p:txBody>
          <a:bodyPr anchor="b">
            <a:normAutofit/>
          </a:bodyPr>
          <a:lstStyle/>
          <a:p>
            <a:r>
              <a:rPr lang="en-US" dirty="0"/>
              <a:t>2022 City Project Updates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D14B0-B324-066A-6134-61C97E6D5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4660490"/>
            <a:ext cx="2953512" cy="1648870"/>
          </a:xfrm>
        </p:spPr>
        <p:txBody>
          <a:bodyPr>
            <a:normAutofit/>
          </a:bodyPr>
          <a:lstStyle/>
          <a:p>
            <a:r>
              <a:rPr lang="en-US" dirty="0"/>
              <a:t>Bill Gambill, MPA </a:t>
            </a:r>
          </a:p>
          <a:p>
            <a:r>
              <a:rPr lang="en-US" dirty="0"/>
              <a:t>Manistee City Manager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26161-A7A3-923C-6603-88AC0EFAB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907316"/>
            <a:ext cx="4038600" cy="2110168"/>
          </a:xfrm>
          <a:prstGeom prst="rect">
            <a:avLst/>
          </a:prstGeom>
          <a:noFill/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12475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34" y="144028"/>
            <a:ext cx="5248529" cy="3647271"/>
          </a:xfrm>
        </p:spPr>
        <p:txBody>
          <a:bodyPr>
            <a:noAutofit/>
          </a:bodyPr>
          <a:lstStyle/>
          <a:p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/>
                <a:cs typeface="Calibri"/>
              </a:rPr>
              <a:t>Riverbank Erosion &amp; </a:t>
            </a:r>
            <a:b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/>
              </a:rPr>
            </a:b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/>
                <a:cs typeface="Calibri"/>
              </a:rPr>
              <a:t>Riverwalk Repairs</a:t>
            </a:r>
            <a:br>
              <a:rPr lang="en-US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cs typeface="Arial"/>
              </a:rPr>
            </a:b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cs typeface="+mj-lt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Cost: $1,670,000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Status of Project: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Monitoring for vegetation growth 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and Punch List</a:t>
            </a:r>
            <a:br>
              <a:rPr lang="en-US" sz="2800" b="1" dirty="0">
                <a:ln>
                  <a:solidFill>
                    <a:srgbClr val="000000"/>
                  </a:solidFill>
                </a:ln>
                <a:latin typeface="Calibri"/>
                <a:ea typeface="+mj-lt"/>
                <a:cs typeface="+mj-lt"/>
              </a:rPr>
            </a:br>
            <a:br>
              <a:rPr lang="en-US" sz="2800" b="1" dirty="0">
                <a:ln>
                  <a:solidFill>
                    <a:schemeClr val="bg1"/>
                  </a:solidFill>
                </a:ln>
              </a:rPr>
            </a:br>
            <a:endParaRPr lang="en-US" sz="1800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5" name="Picture 4" descr="A picture containing ground, sky, outdoor, way&#10;&#10;Description automatically generated">
            <a:extLst>
              <a:ext uri="{FF2B5EF4-FFF2-40B4-BE49-F238E27FC236}">
                <a16:creationId xmlns:a16="http://schemas.microsoft.com/office/drawing/2014/main" id="{BBB3E02F-F0ED-EE12-6B3F-DE9F81E4C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04" y="287448"/>
            <a:ext cx="3695816" cy="277925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98AB0F89-EE0D-7044-283C-461C33A46C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b="14067"/>
          <a:stretch/>
        </p:blipFill>
        <p:spPr>
          <a:xfrm>
            <a:off x="4937740" y="3303528"/>
            <a:ext cx="3938125" cy="29614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E8C358-9A9A-1A88-2FA5-CE8D102E9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r="14799"/>
          <a:stretch/>
        </p:blipFill>
        <p:spPr>
          <a:xfrm rot="10800000">
            <a:off x="357612" y="3934719"/>
            <a:ext cx="4335610" cy="277925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9967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474" y="109276"/>
            <a:ext cx="5121209" cy="3867301"/>
          </a:xfrm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/>
                <a:cs typeface="Calibri"/>
              </a:rPr>
              <a:t>Municipal Marina Dock Replacement  Phase 2</a:t>
            </a:r>
            <a:br>
              <a:rPr lang="en-US" sz="4400" b="1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Calibri"/>
              </a:rPr>
            </a:br>
            <a:br>
              <a:rPr lang="en-US" sz="2800" b="1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cs typeface="+mj-lt"/>
              </a:rPr>
            </a:b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cs typeface="+mj-lt"/>
              </a:rPr>
              <a:t>C</a:t>
            </a: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ontract Cost: $426,000</a:t>
            </a:r>
            <a:br>
              <a:rPr lang="en-US" sz="24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br>
              <a:rPr lang="en-US" sz="24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Status of Project: </a:t>
            </a:r>
            <a:br>
              <a:rPr lang="en-US" sz="24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Completed</a:t>
            </a:r>
            <a:br>
              <a:rPr lang="en-US" sz="2800" b="1" dirty="0">
                <a:ln>
                  <a:solidFill>
                    <a:schemeClr val="bg1"/>
                  </a:solidFill>
                </a:ln>
              </a:rPr>
            </a:br>
            <a:endParaRPr lang="en-US" sz="1800" b="1" dirty="0">
              <a:ln>
                <a:solidFill>
                  <a:srgbClr val="000000"/>
                </a:solidFill>
              </a:ln>
              <a:cs typeface="Arial"/>
            </a:endParaRPr>
          </a:p>
        </p:txBody>
      </p:sp>
      <p:pic>
        <p:nvPicPr>
          <p:cNvPr id="4" name="Picture 5" descr="A picture containing outdoor, sky, water, shore&#10;&#10;Description automatically generated">
            <a:extLst>
              <a:ext uri="{FF2B5EF4-FFF2-40B4-BE49-F238E27FC236}">
                <a16:creationId xmlns:a16="http://schemas.microsoft.com/office/drawing/2014/main" id="{53E9A648-4767-4521-9A8F-3A3179338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3"/>
          <a:stretch/>
        </p:blipFill>
        <p:spPr>
          <a:xfrm>
            <a:off x="5250834" y="544353"/>
            <a:ext cx="3644122" cy="241010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A picture containing outdoor, sky, water, transport&#10;&#10;Description automatically generated">
            <a:extLst>
              <a:ext uri="{FF2B5EF4-FFF2-40B4-BE49-F238E27FC236}">
                <a16:creationId xmlns:a16="http://schemas.microsoft.com/office/drawing/2014/main" id="{92B4EEA6-2579-3520-3D48-4A4770975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70" y="3236679"/>
            <a:ext cx="3648247" cy="273618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 descr="A picture containing outdoor, water, sky, river&#10;&#10;Description automatically generated">
            <a:extLst>
              <a:ext uri="{FF2B5EF4-FFF2-40B4-BE49-F238E27FC236}">
                <a16:creationId xmlns:a16="http://schemas.microsoft.com/office/drawing/2014/main" id="{9F04C998-F2F0-BBE0-1196-34D6F13FA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8" y="3815889"/>
            <a:ext cx="3910447" cy="29328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19553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94" y="372734"/>
            <a:ext cx="4829455" cy="3855234"/>
          </a:xfrm>
        </p:spPr>
        <p:txBody>
          <a:bodyPr>
            <a:noAutofit/>
          </a:bodyPr>
          <a:lstStyle/>
          <a:p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cs typeface="Arial"/>
              </a:rPr>
              <a:t>Municipal Roofs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cs typeface="Arial"/>
              </a:rPr>
            </a:b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cs typeface="+mj-lt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cs typeface="+mj-lt"/>
              </a:rPr>
              <a:t>Contract</a:t>
            </a: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 Cost: $369,000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Added gutters, new flagpole on City Hall, new roof decking for City Hall and Firehall, new walking pads for City Hall, new entranceway roof at CRWF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Status of Project: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Completed</a:t>
            </a:r>
            <a:endParaRPr lang="en-US" sz="1800" dirty="0">
              <a:ln>
                <a:solidFill>
                  <a:srgbClr val="000000"/>
                </a:solidFill>
              </a:ln>
              <a:solidFill>
                <a:schemeClr val="tx1"/>
              </a:solidFill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F3EC5-B9A2-776D-D095-95BE12EEE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264083" y="1316058"/>
            <a:ext cx="3937542" cy="29531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Picture 12" descr="A picture containing outdoor, sky, tree, street&#10;&#10;Description automatically generated">
            <a:extLst>
              <a:ext uri="{FF2B5EF4-FFF2-40B4-BE49-F238E27FC236}">
                <a16:creationId xmlns:a16="http://schemas.microsoft.com/office/drawing/2014/main" id="{A04236E9-F376-1E44-93F0-8D7F23240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60" y="3521795"/>
            <a:ext cx="4184493" cy="313836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97932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17" y="298765"/>
            <a:ext cx="3308040" cy="3752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Water Tower Improvements</a:t>
            </a:r>
            <a:br>
              <a:rPr lang="en-US" sz="26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br>
              <a:rPr lang="en-US" sz="26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2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Contract Cost - $304,000</a:t>
            </a:r>
            <a:br>
              <a:rPr lang="en-US" sz="2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br>
              <a:rPr lang="en-US" sz="2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2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Status of Project:</a:t>
            </a:r>
            <a:br>
              <a:rPr lang="en-US" sz="2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2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Completed</a:t>
            </a:r>
          </a:p>
        </p:txBody>
      </p:sp>
      <p:pic>
        <p:nvPicPr>
          <p:cNvPr id="5" name="Picture 4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5D91A49C-D10B-9F7F-E0D4-9E885A151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4" t="48701" r="37129"/>
          <a:stretch/>
        </p:blipFill>
        <p:spPr>
          <a:xfrm>
            <a:off x="4538515" y="835015"/>
            <a:ext cx="2037093" cy="2987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4236E9-F376-1E44-93F0-8D7F23240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145476" y="4103497"/>
            <a:ext cx="2824269" cy="18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7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32" y="316871"/>
            <a:ext cx="6091372" cy="3112130"/>
          </a:xfrm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2022 12</a:t>
            </a:r>
            <a:r>
              <a:rPr lang="en-US" b="1" baseline="30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Street </a:t>
            </a:r>
            <a:b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Improvements</a:t>
            </a:r>
            <a:b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b="1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Contract Cost: $503,000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Status of Project: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Completed all but punch list items</a:t>
            </a:r>
            <a:br>
              <a:rPr lang="en-US" sz="1800" b="1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br>
              <a:rPr lang="en-US" sz="1800" b="1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br>
              <a:rPr lang="en-US" sz="1800" b="1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br>
              <a:rPr lang="en-US" sz="2800" b="1" dirty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b="1" dirty="0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067F0BA-7FCC-46A4-AC5D-A76C7A111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908" y="607637"/>
            <a:ext cx="2672180" cy="2004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6C8358E-27A8-413C-BDCF-EEA80DFB3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254" y="2246937"/>
            <a:ext cx="2672182" cy="200413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6D586E-E44D-1528-17AE-9A0102F9BA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908" y="3429000"/>
            <a:ext cx="2672180" cy="2004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6" name="Picture 15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799E17BF-FDDB-5C00-2D69-5E8A8FD22E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2" y="3685975"/>
            <a:ext cx="3680127" cy="276009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Picture 13" descr="A road with signs on it&#10;&#10;Description automatically generated with low confidence">
            <a:extLst>
              <a:ext uri="{FF2B5EF4-FFF2-40B4-BE49-F238E27FC236}">
                <a16:creationId xmlns:a16="http://schemas.microsoft.com/office/drawing/2014/main" id="{7A585F08-613F-16DB-7DC7-AB069532E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27878"/>
            <a:ext cx="2672180" cy="2004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65060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17" y="835015"/>
            <a:ext cx="3308040" cy="32158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Memorial Drive Reconstruction</a:t>
            </a:r>
            <a:b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</a:br>
            <a:br>
              <a:rPr lang="en-US" sz="1800" b="1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Contract Cost: $488,000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Status of Project: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- Asphalt paved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- Punch list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Schedule: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Opened to traffic 9/20/22</a:t>
            </a:r>
            <a:br>
              <a:rPr lang="en-US" sz="1800" dirty="0">
                <a:ln>
                  <a:solidFill>
                    <a:schemeClr val="bg1"/>
                  </a:solidFill>
                </a:ln>
              </a:rPr>
            </a:br>
            <a:endParaRPr lang="en-US" sz="1800" dirty="0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4" name="Picture 5" descr="A construction vehicle on a dirt road&#10;&#10;Description automatically generated with low confidence">
            <a:extLst>
              <a:ext uri="{FF2B5EF4-FFF2-40B4-BE49-F238E27FC236}">
                <a16:creationId xmlns:a16="http://schemas.microsoft.com/office/drawing/2014/main" id="{53E9A648-4767-4521-9A8F-3A3179338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1"/>
          <a:stretch/>
        </p:blipFill>
        <p:spPr>
          <a:xfrm>
            <a:off x="4144927" y="962826"/>
            <a:ext cx="2824269" cy="2731595"/>
          </a:xfrm>
          <a:prstGeom prst="rect">
            <a:avLst/>
          </a:prstGeom>
        </p:spPr>
      </p:pic>
      <p:pic>
        <p:nvPicPr>
          <p:cNvPr id="6" name="Picture 5" descr="A bus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5C5BD977-08AA-16BA-EBA6-CC0EB5D8F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230592" y="4050833"/>
            <a:ext cx="2654037" cy="199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87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96" y="980556"/>
            <a:ext cx="4997513" cy="4657602"/>
          </a:xfrm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/>
                <a:cs typeface="Calibri"/>
              </a:rPr>
              <a:t>RDIIA - Conveyance</a:t>
            </a:r>
            <a:br>
              <a:rPr lang="en-US" sz="2800" b="1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Ramsdell Street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Original Contract Cost: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$ 4,750,000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Status of Project: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- Working on final underground work, then concrete curbing, sidewalks, and driveways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- Paving to follow once concrete work is completed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Schedule: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To be completed by October 2022</a:t>
            </a:r>
            <a:br>
              <a:rPr lang="en-US" sz="1800" b="1" dirty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b="1" dirty="0">
              <a:ln>
                <a:solidFill>
                  <a:srgbClr val="000000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391D7-A613-2019-8F7C-322C1CD2A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903" y="4414413"/>
            <a:ext cx="2935716" cy="22017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3E9A648-4767-4521-9A8F-3A3179338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93" y="241800"/>
            <a:ext cx="2935718" cy="22017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 descr="A picture containing ground, outdoor, truck, dirt&#10;&#10;Description automatically generated">
            <a:extLst>
              <a:ext uri="{FF2B5EF4-FFF2-40B4-BE49-F238E27FC236}">
                <a16:creationId xmlns:a16="http://schemas.microsoft.com/office/drawing/2014/main" id="{B472EC51-2C9F-C53B-5687-72598B6A8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76" y="2325872"/>
            <a:ext cx="2941673" cy="22062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76874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7F24C7-1E8E-666B-21F1-CCE94C229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90" y="153167"/>
            <a:ext cx="4911495" cy="36836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picture containing outdoor, ground, power shovel, construction&#10;&#10;Description automatically generated">
            <a:extLst>
              <a:ext uri="{FF2B5EF4-FFF2-40B4-BE49-F238E27FC236}">
                <a16:creationId xmlns:a16="http://schemas.microsoft.com/office/drawing/2014/main" id="{7C0170B3-E1BC-1D84-B0D2-CABEBE7DF6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" b="9766"/>
          <a:stretch/>
        </p:blipFill>
        <p:spPr>
          <a:xfrm>
            <a:off x="402991" y="2399339"/>
            <a:ext cx="3974790" cy="43054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5391D7-A613-2019-8F7C-322C1CD2AD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 b="6260"/>
          <a:stretch/>
        </p:blipFill>
        <p:spPr>
          <a:xfrm>
            <a:off x="4377779" y="160205"/>
            <a:ext cx="4349009" cy="41661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picture containing ground, outdoor, sky, power shovel&#10;&#10;Description automatically generated">
            <a:extLst>
              <a:ext uri="{FF2B5EF4-FFF2-40B4-BE49-F238E27FC236}">
                <a16:creationId xmlns:a16="http://schemas.microsoft.com/office/drawing/2014/main" id="{140CF0E8-EB5C-E2CF-742D-305C98795C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80" y="3443077"/>
            <a:ext cx="4349008" cy="326175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3548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F7E545-6394-4A78-80DA-09DDFA1F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480"/>
            <a:ext cx="5099559" cy="6177819"/>
          </a:xfrm>
        </p:spPr>
        <p:txBody>
          <a:bodyPr>
            <a:noAutofit/>
          </a:bodyPr>
          <a:lstStyle/>
          <a:p>
            <a:pPr lvl="1" algn="l"/>
            <a:r>
              <a:rPr lang="en-US" sz="4000" b="1" dirty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RDIIB – Clean Water Recovery Facility (CWRF)</a:t>
            </a:r>
            <a:br>
              <a:rPr lang="en-US" sz="2800" b="1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b="1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Original Contract Cost:</a:t>
            </a:r>
            <a:br>
              <a:rPr lang="en-US" sz="2800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$12,300,000</a:t>
            </a:r>
            <a:br>
              <a:rPr lang="en-US" sz="2800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Status of Project:  </a:t>
            </a:r>
            <a:br>
              <a:rPr lang="en-US" sz="2800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- Project nearly completed and operational</a:t>
            </a:r>
            <a:br>
              <a:rPr lang="en-US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- Working on punch list items and final connection items once the Conveyance sewer is completed</a:t>
            </a:r>
          </a:p>
          <a:p>
            <a:br>
              <a:rPr lang="en-US" sz="2800" dirty="0">
                <a:ln>
                  <a:solidFill>
                    <a:srgbClr val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Schedule: </a:t>
            </a:r>
            <a:br>
              <a:rPr lang="en-US" sz="2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to be completed October 2022</a:t>
            </a:r>
            <a:br>
              <a:rPr lang="en-US" sz="1800" dirty="0">
                <a:ln>
                  <a:solidFill>
                    <a:schemeClr val="bg1"/>
                  </a:solidFill>
                </a:ln>
              </a:rPr>
            </a:br>
            <a:endParaRPr lang="en-US" sz="1800" dirty="0">
              <a:ln>
                <a:solidFill>
                  <a:srgbClr val="000000"/>
                </a:solidFill>
              </a:ln>
              <a:cs typeface="Arial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275820D-3B3F-ADD9-AE5D-CE98FD7AE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17291" r="15944"/>
          <a:stretch/>
        </p:blipFill>
        <p:spPr>
          <a:xfrm rot="5400000">
            <a:off x="4659525" y="247453"/>
            <a:ext cx="3708888" cy="3376942"/>
          </a:xfrm>
          <a:prstGeom prst="rect">
            <a:avLst/>
          </a:prstGeom>
          <a:ln w="12700">
            <a:solidFill>
              <a:schemeClr val="bg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BC0D1C6F-BE12-E958-1F63-DFD8D7426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6185" y="3429000"/>
            <a:ext cx="3904689" cy="292851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8348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outdoor, area, several&#10;&#10;Description automatically generated">
            <a:extLst>
              <a:ext uri="{FF2B5EF4-FFF2-40B4-BE49-F238E27FC236}">
                <a16:creationId xmlns:a16="http://schemas.microsoft.com/office/drawing/2014/main" id="{10436FE1-6C70-686D-C781-9A406C44B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6" b="10259"/>
          <a:stretch/>
        </p:blipFill>
        <p:spPr>
          <a:xfrm>
            <a:off x="843196" y="1591948"/>
            <a:ext cx="3487503" cy="3682571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0978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boat, dirty, old, construction&#10;&#10;Description automatically generated">
            <a:extLst>
              <a:ext uri="{FF2B5EF4-FFF2-40B4-BE49-F238E27FC236}">
                <a16:creationId xmlns:a16="http://schemas.microsoft.com/office/drawing/2014/main" id="{2C28C4C6-D43E-B7FA-3E8F-CC38BAC06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97" y="1131993"/>
            <a:ext cx="3451859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9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C7F0-E70F-21DB-C694-5ED0568EA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92727"/>
          </a:xfrm>
        </p:spPr>
        <p:txBody>
          <a:bodyPr/>
          <a:lstStyle/>
          <a:p>
            <a:r>
              <a:rPr lang="en-US" dirty="0"/>
              <a:t>Hotel Projects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82ECEC-695F-5B23-AB7C-60324EBBC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58707"/>
            <a:ext cx="4381244" cy="5563766"/>
          </a:xfrm>
        </p:spPr>
        <p:txBody>
          <a:bodyPr>
            <a:normAutofit/>
          </a:bodyPr>
          <a:lstStyle/>
          <a:p>
            <a:pPr marL="1874520" lvl="8" indent="0">
              <a:buNone/>
            </a:pPr>
            <a:endParaRPr lang="en-US" sz="2000" dirty="0"/>
          </a:p>
          <a:p>
            <a:pPr marL="320040" lvl="1" indent="0">
              <a:buNone/>
            </a:pPr>
            <a:r>
              <a:rPr lang="en-US" sz="2400" dirty="0"/>
              <a:t>First Street Beach Projects</a:t>
            </a:r>
          </a:p>
          <a:p>
            <a:pPr lvl="1">
              <a:buClrTx/>
              <a:buFont typeface="Trebuchet MS" panose="020B0603020202020204" pitchFamily="34" charset="0"/>
              <a:buChar char="−"/>
            </a:pPr>
            <a:r>
              <a:rPr lang="en-US" sz="2400" dirty="0"/>
              <a:t>Hampton Inn </a:t>
            </a:r>
          </a:p>
          <a:p>
            <a:pPr lvl="2">
              <a:buClrTx/>
              <a:buFont typeface="Trebuchet MS" panose="020B0603020202020204" pitchFamily="34" charset="0"/>
              <a:buChar char="−"/>
            </a:pPr>
            <a:r>
              <a:rPr lang="en-US" sz="2200" dirty="0"/>
              <a:t>Brownfield Plan  Improvements</a:t>
            </a:r>
          </a:p>
          <a:p>
            <a:pPr lvl="1">
              <a:buClrTx/>
              <a:buFont typeface="Trebuchet MS" panose="020B0603020202020204" pitchFamily="34" charset="0"/>
              <a:buChar char="−"/>
            </a:pPr>
            <a:r>
              <a:rPr lang="en-US" sz="2400" dirty="0"/>
              <a:t>US Army Corps of    Engineers</a:t>
            </a:r>
          </a:p>
          <a:p>
            <a:pPr marL="457200" lvl="1" indent="0">
              <a:buNone/>
            </a:pPr>
            <a:endParaRPr lang="en-US" sz="2200" dirty="0"/>
          </a:p>
          <a:p>
            <a:pPr marL="457200" lvl="1" indent="0">
              <a:buNone/>
            </a:pPr>
            <a:r>
              <a:rPr lang="en-US" sz="2200" dirty="0"/>
              <a:t>Gateway Project</a:t>
            </a:r>
          </a:p>
          <a:p>
            <a:pPr lvl="1">
              <a:buClrTx/>
              <a:buFont typeface="Trebuchet MS" panose="020B0603020202020204" pitchFamily="34" charset="0"/>
              <a:buChar char="−"/>
            </a:pPr>
            <a:r>
              <a:rPr lang="en-US" sz="2200" dirty="0"/>
              <a:t>Demolition </a:t>
            </a:r>
          </a:p>
          <a:p>
            <a:pPr marL="1874520" lvl="8" indent="0">
              <a:buNone/>
            </a:pPr>
            <a:r>
              <a:rPr lang="en-US" dirty="0"/>
              <a:t>	</a:t>
            </a:r>
          </a:p>
          <a:p>
            <a:pPr marL="1874520" lvl="8" indent="0">
              <a:buNone/>
            </a:pPr>
            <a:r>
              <a:rPr lang="en-US" dirty="0"/>
              <a:t>	</a:t>
            </a:r>
          </a:p>
          <a:p>
            <a:pPr marL="1874520" lvl="8" indent="0">
              <a:buNone/>
            </a:pPr>
            <a:r>
              <a:rPr lang="en-US" dirty="0"/>
              <a:t>	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3A486A5-6D99-1840-C375-D84674C76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86400-8371-D82E-2951-6E27E415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623" y="4430629"/>
            <a:ext cx="3275773" cy="2427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30E0B-C41A-3B8A-11DC-015741229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244" y="748630"/>
            <a:ext cx="2835265" cy="366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2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CB31C97-7D11-2E24-5E57-B257D5411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6" b="12946"/>
          <a:stretch/>
        </p:blipFill>
        <p:spPr>
          <a:xfrm rot="5400000">
            <a:off x="1598265" y="52661"/>
            <a:ext cx="6134101" cy="6752678"/>
          </a:xfrm>
          <a:prstGeom prst="rect">
            <a:avLst/>
          </a:prstGeom>
          <a:ln w="12700">
            <a:solidFill>
              <a:schemeClr val="bg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66174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F56550E-FA08-2648-5228-B661BB5A7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1" y="210278"/>
            <a:ext cx="8503638" cy="637772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45253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2EE88988-BDA0-4A7E-8089-FB70F2AAA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405490" y="1054118"/>
            <a:ext cx="6333019" cy="47497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2451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51" y="96982"/>
            <a:ext cx="3572668" cy="594516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2022 Street Improvements </a:t>
            </a:r>
            <a:b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</a:b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Quincy and Cleveland</a:t>
            </a:r>
            <a:br>
              <a:rPr lang="en-US" sz="1800" b="1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br>
              <a:rPr lang="en-US" sz="1800" b="1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Original Contract Cost: $978,000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Status of Project: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- Neighborhood meeting Sept 19</a:t>
            </a:r>
            <a:r>
              <a:rPr lang="en-US" sz="1800" baseline="300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th</a:t>
            </a: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 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- Tentatively starting within the next couple weeks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Schedule: </a:t>
            </a:r>
            <a:b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Tentative to be completed this fall</a:t>
            </a:r>
            <a:br>
              <a:rPr lang="en-US" sz="18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</a:br>
            <a:endParaRPr lang="en-US" sz="1800" b="1" dirty="0">
              <a:ln>
                <a:solidFill>
                  <a:srgbClr val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Picture 7" descr="A road with a car on it and houses on the side&#10;&#10;Description automatically generated with low confidence">
            <a:extLst>
              <a:ext uri="{FF2B5EF4-FFF2-40B4-BE49-F238E27FC236}">
                <a16:creationId xmlns:a16="http://schemas.microsoft.com/office/drawing/2014/main" id="{D14A152C-73DA-C405-8F62-CE7351132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73" y="1081929"/>
            <a:ext cx="3323472" cy="2492604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93B8EBA3-F33F-A770-4EA2-2AADB6DE3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35" y="4050833"/>
            <a:ext cx="1493487" cy="1991316"/>
          </a:xfrm>
          <a:prstGeom prst="rect">
            <a:avLst/>
          </a:prstGeom>
        </p:spPr>
      </p:pic>
      <p:pic>
        <p:nvPicPr>
          <p:cNvPr id="6" name="Picture 5" descr="A picture containing outdoor, sky, ground, way&#10;&#10;Description automatically generated">
            <a:extLst>
              <a:ext uri="{FF2B5EF4-FFF2-40B4-BE49-F238E27FC236}">
                <a16:creationId xmlns:a16="http://schemas.microsoft.com/office/drawing/2014/main" id="{6A749159-29F7-7E88-F9EC-F862E2EA7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34" y="4455487"/>
            <a:ext cx="1576011" cy="11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61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5015-4A3B-47FA-837F-0D9DAB25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" y="-2436"/>
            <a:ext cx="7315200" cy="783671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alibri"/>
                <a:cs typeface="Calibri"/>
              </a:rPr>
              <a:t>Upcoming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25979-B48B-422C-9EC5-AC7DDBD1F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" y="891965"/>
            <a:ext cx="2483233" cy="3698142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Fire Hall Exterior and  Site Improvements</a:t>
            </a:r>
          </a:p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US-31 Bridge</a:t>
            </a:r>
          </a:p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5th Ave Area Flood Mitigation Work</a:t>
            </a:r>
          </a:p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First Street Relief Sewer</a:t>
            </a:r>
          </a:p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 S. Lakeshore Drive Improvements</a:t>
            </a:r>
          </a:p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 S. Lakeshore Drive Watermain Loop</a:t>
            </a:r>
          </a:p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PFAS former Landfill site – EGLE approved workplan</a:t>
            </a:r>
          </a:p>
          <a:p>
            <a:pPr marL="0" indent="0">
              <a:buNone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Possible Grants </a:t>
            </a:r>
          </a:p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Amphitheater</a:t>
            </a:r>
          </a:p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Rail Relocation (County Lead)</a:t>
            </a:r>
          </a:p>
          <a:p>
            <a:pPr>
              <a:buFontTx/>
              <a:buChar char="-"/>
            </a:pPr>
            <a:r>
              <a:rPr lang="en-US" sz="7200" dirty="0">
                <a:ln>
                  <a:solidFill>
                    <a:srgbClr val="000000"/>
                  </a:solidFill>
                </a:ln>
                <a:solidFill>
                  <a:schemeClr val="tx2"/>
                </a:solidFill>
                <a:latin typeface="Calibri"/>
                <a:ea typeface="+mj-lt"/>
                <a:cs typeface="+mj-lt"/>
              </a:rPr>
              <a:t>Field Upgrades</a:t>
            </a:r>
          </a:p>
          <a:p>
            <a:pPr marL="0" indent="0">
              <a:buNone/>
            </a:pPr>
            <a:endParaRPr lang="en-US" sz="7200" b="1" dirty="0">
              <a:ln>
                <a:solidFill>
                  <a:srgbClr val="000000"/>
                </a:solidFill>
              </a:ln>
              <a:solidFill>
                <a:schemeClr val="tx2"/>
              </a:solidFill>
              <a:latin typeface="Calibri"/>
              <a:ea typeface="+mj-lt"/>
              <a:cs typeface="+mj-lt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8215F-FA69-45D4-AD76-CB3495E25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90" y="251652"/>
            <a:ext cx="1323810" cy="1152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A83EF4-521F-3ACA-DD0C-8D6F8AC60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76"/>
          <a:stretch/>
        </p:blipFill>
        <p:spPr>
          <a:xfrm>
            <a:off x="2548127" y="781235"/>
            <a:ext cx="6288055" cy="588708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427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4B5BCD-BB47-42A8-A48C-84CEE2FC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7"/>
            <a:ext cx="9082466" cy="3156962"/>
          </a:xfrm>
        </p:spPr>
        <p:txBody>
          <a:bodyPr>
            <a:noAutofit/>
          </a:bodyPr>
          <a:lstStyle/>
          <a:p>
            <a:pPr algn="ctr"/>
            <a:br>
              <a:rPr lang="en-US" sz="4400" b="1" dirty="0">
                <a:ln>
                  <a:solidFill>
                    <a:schemeClr val="bg1"/>
                  </a:solidFill>
                </a:ln>
              </a:rPr>
            </a:br>
            <a:br>
              <a:rPr lang="en-US" sz="4400" b="1" dirty="0">
                <a:ln>
                  <a:solidFill>
                    <a:schemeClr val="bg1"/>
                  </a:solidFill>
                </a:ln>
              </a:rPr>
            </a:br>
            <a:br>
              <a:rPr lang="en-US" sz="4400" b="1" dirty="0">
                <a:ln>
                  <a:solidFill>
                    <a:schemeClr val="bg1"/>
                  </a:solidFill>
                </a:ln>
              </a:rPr>
            </a:b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Thank you!</a:t>
            </a:r>
            <a:endParaRPr lang="en-US" sz="18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C3CC74A-FD79-477B-9F02-43CFA968D0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28" y="4511344"/>
            <a:ext cx="2712027" cy="14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53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09935-DE0C-EAE5-029F-5CB3D1D6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" y="103240"/>
            <a:ext cx="5181600" cy="1822542"/>
          </a:xfrm>
        </p:spPr>
        <p:txBody>
          <a:bodyPr>
            <a:normAutofit/>
          </a:bodyPr>
          <a:lstStyle/>
          <a:p>
            <a:r>
              <a:rPr lang="en-US"/>
              <a:t>Park Improvements and </a:t>
            </a:r>
            <a:br>
              <a:rPr lang="en-US"/>
            </a:br>
            <a:r>
              <a:rPr lang="en-US"/>
              <a:t>Beautification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CB4AA-C4A9-241E-5845-1A5D64FDF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7" y="343923"/>
            <a:ext cx="2272145" cy="2939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66879-7E51-33B2-B136-82B5F802203C}"/>
              </a:ext>
            </a:extLst>
          </p:cNvPr>
          <p:cNvSpPr txBox="1"/>
          <p:nvPr/>
        </p:nvSpPr>
        <p:spPr>
          <a:xfrm>
            <a:off x="208230" y="2161309"/>
            <a:ext cx="36571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Blight  </a:t>
            </a:r>
          </a:p>
          <a:p>
            <a:pPr marL="285750" indent="-285750">
              <a:buFont typeface="Trebuchet MS" panose="020B0603020202020204" pitchFamily="34" charset="0"/>
              <a:buChar char="−"/>
            </a:pPr>
            <a:r>
              <a:rPr lang="en-US" dirty="0"/>
              <a:t>	Non-registered rental 		enforcement</a:t>
            </a:r>
          </a:p>
          <a:p>
            <a:pPr marL="285750" indent="-285750">
              <a:buFont typeface="Trebuchet MS" panose="020B0603020202020204" pitchFamily="34" charset="0"/>
              <a:buChar char="−"/>
            </a:pPr>
            <a:endParaRPr lang="en-US" dirty="0"/>
          </a:p>
          <a:p>
            <a:pPr marL="285750" indent="-285750">
              <a:buFont typeface="Trebuchet MS" panose="020B0603020202020204" pitchFamily="34" charset="0"/>
              <a:buChar char="−"/>
            </a:pPr>
            <a:r>
              <a:rPr lang="en-US" dirty="0"/>
              <a:t>	Neighborhood Restoration 	and Beautification 		Commission (NRBC)</a:t>
            </a:r>
          </a:p>
          <a:p>
            <a:pPr marL="285750" indent="-285750">
              <a:buFont typeface="Trebuchet MS" panose="020B0603020202020204" pitchFamily="34" charset="0"/>
              <a:buChar char="−"/>
            </a:pPr>
            <a:endParaRPr lang="en-US" dirty="0"/>
          </a:p>
          <a:p>
            <a:pPr marL="285750" indent="-285750">
              <a:buFont typeface="Trebuchet MS" panose="020B0603020202020204" pitchFamily="34" charset="0"/>
              <a:buChar char="−"/>
            </a:pPr>
            <a:r>
              <a:rPr lang="en-US" dirty="0"/>
              <a:t>	Demolitions </a:t>
            </a:r>
          </a:p>
          <a:p>
            <a:endParaRPr lang="en-US" dirty="0"/>
          </a:p>
          <a:p>
            <a:r>
              <a:rPr lang="en-US" dirty="0"/>
              <a:t>DPW Efforts</a:t>
            </a:r>
          </a:p>
          <a:p>
            <a:endParaRPr lang="en-US" dirty="0"/>
          </a:p>
          <a:p>
            <a:r>
              <a:rPr lang="en-US" dirty="0"/>
              <a:t>Volunteer Collaborations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27D419-519B-FCC0-8237-CC1DDBD58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910" y="2136338"/>
            <a:ext cx="3444036" cy="2585323"/>
          </a:xfrm>
          <a:prstGeom prst="rect">
            <a:avLst/>
          </a:prstGeom>
        </p:spPr>
      </p:pic>
      <p:pic>
        <p:nvPicPr>
          <p:cNvPr id="20" name="Picture 19" descr="A picture containing building, outdoor, person, window&#10;&#10;Description automatically generated">
            <a:extLst>
              <a:ext uri="{FF2B5EF4-FFF2-40B4-BE49-F238E27FC236}">
                <a16:creationId xmlns:a16="http://schemas.microsoft.com/office/drawing/2014/main" id="{84B44676-EF92-D6EC-ACC3-8E224D873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86" y="4899315"/>
            <a:ext cx="1444337" cy="1925783"/>
          </a:xfrm>
          <a:prstGeom prst="rect">
            <a:avLst/>
          </a:prstGeom>
        </p:spPr>
      </p:pic>
      <p:pic>
        <p:nvPicPr>
          <p:cNvPr id="22" name="Picture 21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41CD9637-D755-62BB-924D-30D9FA9C30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23" y="4424074"/>
            <a:ext cx="1837459" cy="2449945"/>
          </a:xfrm>
          <a:prstGeom prst="rect">
            <a:avLst/>
          </a:prstGeom>
        </p:spPr>
      </p:pic>
      <p:pic>
        <p:nvPicPr>
          <p:cNvPr id="24" name="Picture 23" descr="A picture containing outdoor, tree, road, sky&#10;&#10;Description automatically generated">
            <a:extLst>
              <a:ext uri="{FF2B5EF4-FFF2-40B4-BE49-F238E27FC236}">
                <a16:creationId xmlns:a16="http://schemas.microsoft.com/office/drawing/2014/main" id="{89D22B8A-78D0-D67D-97D3-BA165C996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71" y="4843080"/>
            <a:ext cx="2951726" cy="20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00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5649-57B5-0D0D-4DE1-6C1117F09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Technology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36FBD-E3E0-FE38-491F-F7D7A78A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160590"/>
            <a:ext cx="3228109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Safety Enhancements </a:t>
            </a:r>
          </a:p>
          <a:p>
            <a:pPr lvl="1">
              <a:buClrTx/>
              <a:buFont typeface="Trebuchet MS" panose="020B0603020202020204" pitchFamily="34" charset="0"/>
              <a:buChar char="−"/>
            </a:pPr>
            <a:r>
              <a:rPr lang="en-US" dirty="0"/>
              <a:t>Swim Smart – Installed </a:t>
            </a:r>
          </a:p>
          <a:p>
            <a:pPr lvl="1">
              <a:buClrTx/>
              <a:buFont typeface="Trebuchet MS" panose="020B0603020202020204" pitchFamily="34" charset="0"/>
              <a:buChar char="−"/>
            </a:pPr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Street Crossing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 Click Fix – in process </a:t>
            </a:r>
          </a:p>
          <a:p>
            <a:pPr marL="731520" lvl="1">
              <a:buClrTx/>
              <a:buFont typeface="Trebuchet MS" panose="020B0603020202020204" pitchFamily="34" charset="0"/>
              <a:buChar char="−"/>
            </a:pPr>
            <a:r>
              <a:rPr lang="en-US" dirty="0"/>
              <a:t>Report issues to City through a mobile app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/>
              <a:t>Bird Scooters</a:t>
            </a:r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DA4AC-0BF0-4452-9558-477414265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350" y="1773548"/>
            <a:ext cx="2889754" cy="4474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A6CA5-E1AC-8B45-32BD-7C47D820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160" y="3621132"/>
            <a:ext cx="2423840" cy="3236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6BEBF-74D0-4EFD-E63E-87B8CE3F6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835" y="387927"/>
            <a:ext cx="3057294" cy="22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3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B453E-8837-54B1-2555-215349AD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BA641-6991-01C0-E4C6-961BA48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598" y="1814946"/>
            <a:ext cx="4211783" cy="3214254"/>
          </a:xfrm>
        </p:spPr>
        <p:txBody>
          <a:bodyPr>
            <a:normAutofit/>
          </a:bodyPr>
          <a:lstStyle/>
          <a:p>
            <a:pPr marL="285750" indent="-285750">
              <a:buClrTx/>
              <a:buFont typeface="Trebuchet MS" panose="020B0603020202020204" pitchFamily="34" charset="0"/>
              <a:buChar char="−"/>
            </a:pPr>
            <a:r>
              <a:rPr lang="en-US" sz="1800" dirty="0"/>
              <a:t>DWAM Grant – In progress</a:t>
            </a:r>
          </a:p>
          <a:p>
            <a:pPr marL="285750" indent="-285750">
              <a:buClrTx/>
              <a:buFont typeface="Trebuchet MS" panose="020B0603020202020204" pitchFamily="34" charset="0"/>
              <a:buChar char="−"/>
            </a:pPr>
            <a:r>
              <a:rPr lang="en-US" sz="1800" dirty="0"/>
              <a:t>EGLE Brownfield Grant and Loan Gateway Project – In Progress</a:t>
            </a:r>
          </a:p>
          <a:p>
            <a:pPr marL="285750" indent="-285750">
              <a:buClrTx/>
              <a:buFont typeface="Trebuchet MS" panose="020B0603020202020204" pitchFamily="34" charset="0"/>
              <a:buChar char="−"/>
            </a:pPr>
            <a:r>
              <a:rPr lang="en-US" sz="1800" dirty="0"/>
              <a:t>South Riverwalk EDA Grant – Recently  awarded</a:t>
            </a:r>
          </a:p>
          <a:p>
            <a:pPr marL="285750" indent="-285750">
              <a:buClrTx/>
              <a:buFont typeface="Trebuchet MS" panose="020B0603020202020204" pitchFamily="34" charset="0"/>
              <a:buChar char="−"/>
            </a:pPr>
            <a:r>
              <a:rPr lang="en-US" sz="1800" dirty="0"/>
              <a:t>North Riverwalk Grant – Received scoring</a:t>
            </a:r>
          </a:p>
          <a:p>
            <a:pPr marL="285750" indent="-285750">
              <a:buClrTx/>
              <a:buFont typeface="Trebuchet MS" panose="020B0603020202020204" pitchFamily="34" charset="0"/>
              <a:buChar char="−"/>
            </a:pPr>
            <a:r>
              <a:rPr lang="en-US" sz="1800" dirty="0"/>
              <a:t>Lighthouse Park Disc Golf – In progress</a:t>
            </a:r>
          </a:p>
          <a:p>
            <a:endParaRPr lang="en-US" sz="1800" dirty="0"/>
          </a:p>
          <a:p>
            <a:pPr marL="45720" indent="0">
              <a:buNone/>
            </a:pPr>
            <a:endParaRPr lang="en-US" dirty="0"/>
          </a:p>
          <a:p>
            <a:pPr marL="320040" lvl="1" indent="0">
              <a:buNone/>
            </a:pPr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C7A53-D6C7-3F2E-D29E-378B612FB1EA}"/>
              </a:ext>
            </a:extLst>
          </p:cNvPr>
          <p:cNvSpPr txBox="1"/>
          <p:nvPr/>
        </p:nvSpPr>
        <p:spPr>
          <a:xfrm>
            <a:off x="623080" y="705873"/>
            <a:ext cx="435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Grant Projects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E04AB-1B6A-1091-7DC2-39C912A98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4877"/>
            <a:ext cx="3322608" cy="249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7AE188-6F2F-70F8-41E7-1C2BD10C7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087" y="2103175"/>
            <a:ext cx="3121079" cy="234224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61BE346-7173-85D2-05AC-6875D5B6E9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49" y="4107212"/>
            <a:ext cx="4018179" cy="25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3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FFA3A-85A9-24E7-CF3A-CA943FC0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609600"/>
            <a:ext cx="6804912" cy="1320800"/>
          </a:xfrm>
        </p:spPr>
        <p:txBody>
          <a:bodyPr/>
          <a:lstStyle/>
          <a:p>
            <a:r>
              <a:rPr lang="en-US" dirty="0"/>
              <a:t>Insurance Claims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AD3B8BEA-233F-521F-DFEE-45C80ABB5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61987"/>
            <a:ext cx="3689350" cy="2767013"/>
          </a:xfrm>
        </p:spPr>
      </p:pic>
      <p:pic>
        <p:nvPicPr>
          <p:cNvPr id="7" name="Picture 6" descr="A building with a red roof&#10;&#10;Description automatically generated with low confidence">
            <a:extLst>
              <a:ext uri="{FF2B5EF4-FFF2-40B4-BE49-F238E27FC236}">
                <a16:creationId xmlns:a16="http://schemas.microsoft.com/office/drawing/2014/main" id="{BC50C1BD-CC6A-7EF6-52EF-FF3228CE3C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67" y="3481387"/>
            <a:ext cx="3992033" cy="2994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80FE4F-2E12-FA5B-40C0-4E3071681D81}"/>
              </a:ext>
            </a:extLst>
          </p:cNvPr>
          <p:cNvSpPr txBox="1"/>
          <p:nvPr/>
        </p:nvSpPr>
        <p:spPr>
          <a:xfrm>
            <a:off x="882650" y="2794794"/>
            <a:ext cx="3109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Trebuchet MS" panose="020B0603020202020204" pitchFamily="34" charset="0"/>
              <a:buChar char="−"/>
            </a:pPr>
            <a:r>
              <a:rPr lang="en-US" dirty="0"/>
              <a:t>Digestor Cover Collapse</a:t>
            </a:r>
          </a:p>
          <a:p>
            <a:pPr marL="285750" indent="-285750">
              <a:buFont typeface="Trebuchet MS" panose="020B0603020202020204" pitchFamily="34" charset="0"/>
              <a:buChar char="−"/>
            </a:pPr>
            <a:endParaRPr lang="en-US" dirty="0"/>
          </a:p>
          <a:p>
            <a:pPr marL="285750" indent="-285750">
              <a:buFont typeface="Trebuchet MS" panose="020B0603020202020204" pitchFamily="34" charset="0"/>
              <a:buChar char="−"/>
            </a:pPr>
            <a:r>
              <a:rPr lang="en-US" dirty="0"/>
              <a:t>5th Ave Beach Concession Roof Shingle Damage</a:t>
            </a:r>
          </a:p>
          <a:p>
            <a:pPr marL="285750" indent="-285750">
              <a:buFont typeface="Trebuchet MS" panose="020B0603020202020204" pitchFamily="34" charset="0"/>
              <a:buChar char="−"/>
            </a:pPr>
            <a:endParaRPr lang="en-US" dirty="0"/>
          </a:p>
          <a:p>
            <a:pPr marL="285750" indent="-285750">
              <a:buFont typeface="Trebuchet MS" panose="020B0603020202020204" pitchFamily="34" charset="0"/>
              <a:buChar char="−"/>
            </a:pPr>
            <a:r>
              <a:rPr lang="en-US" dirty="0"/>
              <a:t>1st Street Softball Field Fence Damage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85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E3D9C7-FFBD-4F4E-96D8-2CD78C48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86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A7E558-AE34-4E30-AAC8-3FFD4511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038687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Construction Projects </a:t>
            </a:r>
            <a:br>
              <a:rPr lang="en-US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ln w="12700">
                <a:solidFill>
                  <a:srgbClr val="000000"/>
                </a:solidFill>
                <a:prstDash val="solid"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526B1F-ADBC-465F-81E7-D93F3392D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38687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Construction Project Locations</a:t>
            </a:r>
            <a:endParaRPr lang="en-US" b="1" dirty="0">
              <a:ln w="12700">
                <a:solidFill>
                  <a:srgbClr val="000000"/>
                </a:solidFill>
                <a:prstDash val="solid"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CA49E-7751-D2F1-3581-3B74C7DE0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126" y="1038687"/>
            <a:ext cx="7175746" cy="548604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496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1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55" y="277091"/>
            <a:ext cx="4544290" cy="3810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Maple Street Bridge</a:t>
            </a:r>
            <a:b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</a:br>
            <a:b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</a:br>
            <a:b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</a:br>
            <a:br>
              <a:rPr lang="en-US" sz="26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</a:br>
            <a:br>
              <a:rPr lang="en-US" sz="27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+mn-lt"/>
              </a:rPr>
            </a:br>
            <a:r>
              <a:rPr lang="en-US" sz="27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+mn-lt"/>
              </a:rPr>
              <a:t>Cost: $823,000</a:t>
            </a:r>
            <a:br>
              <a:rPr lang="en-US" sz="27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+mn-lt"/>
              </a:rPr>
            </a:br>
            <a:br>
              <a:rPr lang="en-US" sz="27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+mn-lt"/>
              </a:rPr>
            </a:br>
            <a:r>
              <a:rPr lang="en-US" sz="27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+mn-lt"/>
              </a:rPr>
              <a:t>Status of Project:</a:t>
            </a:r>
            <a:br>
              <a:rPr lang="en-US" sz="27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+mn-lt"/>
              </a:rPr>
            </a:br>
            <a:r>
              <a:rPr lang="en-US" sz="27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+mn-lt"/>
              </a:rPr>
              <a:t>- Completed</a:t>
            </a:r>
            <a:br>
              <a:rPr lang="en-US" sz="2700" b="1" dirty="0">
                <a:ln>
                  <a:solidFill>
                    <a:schemeClr val="bg1"/>
                  </a:solidFill>
                </a:ln>
              </a:rPr>
            </a:br>
            <a:endParaRPr lang="en-US" sz="2700" b="1" dirty="0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0CB0E122-E7C5-C6B8-6114-EC277469E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73" y="1081929"/>
            <a:ext cx="3323472" cy="2492604"/>
          </a:xfrm>
          <a:prstGeom prst="rect">
            <a:avLst/>
          </a:prstGeom>
        </p:spPr>
      </p:pic>
      <p:pic>
        <p:nvPicPr>
          <p:cNvPr id="5" name="Picture 4" descr="A picture containing computer, several&#10;&#10;Description automatically generated">
            <a:extLst>
              <a:ext uri="{FF2B5EF4-FFF2-40B4-BE49-F238E27FC236}">
                <a16:creationId xmlns:a16="http://schemas.microsoft.com/office/drawing/2014/main" id="{50D09D96-165B-9A79-8BCF-5BE71E4D4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73" y="4455487"/>
            <a:ext cx="1576011" cy="118200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3E9A648-4767-4521-9A8F-3A31793384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93734" y="4455487"/>
            <a:ext cx="1576011" cy="11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50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f7f906-267d-47c3-89c1-d505d201b55c">
      <Terms xmlns="http://schemas.microsoft.com/office/infopath/2007/PartnerControls"/>
    </lcf76f155ced4ddcb4097134ff3c332f>
    <TaxCatchAll xmlns="fe555d00-cf7b-478f-a20d-4cb5fca5ded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7A6CDADF0E754FAA99AD0F6D864754" ma:contentTypeVersion="14" ma:contentTypeDescription="Create a new document." ma:contentTypeScope="" ma:versionID="c7a36851d31763c11525ac121be13a49">
  <xsd:schema xmlns:xsd="http://www.w3.org/2001/XMLSchema" xmlns:xs="http://www.w3.org/2001/XMLSchema" xmlns:p="http://schemas.microsoft.com/office/2006/metadata/properties" xmlns:ns2="10f7f906-267d-47c3-89c1-d505d201b55c" xmlns:ns3="fe555d00-cf7b-478f-a20d-4cb5fca5dedb" targetNamespace="http://schemas.microsoft.com/office/2006/metadata/properties" ma:root="true" ma:fieldsID="3d49985c0bccec37b3ecd96e7eea0a3a" ns2:_="" ns3:_="">
    <xsd:import namespace="10f7f906-267d-47c3-89c1-d505d201b55c"/>
    <xsd:import namespace="fe555d00-cf7b-478f-a20d-4cb5fca5de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7f906-267d-47c3-89c1-d505d201b5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8895a39-ec97-44f6-892a-a6a21440e9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55d00-cf7b-478f-a20d-4cb5fca5ded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cb3daff-5509-4041-956c-403028b19dfb}" ma:internalName="TaxCatchAll" ma:showField="CatchAllData" ma:web="fe555d00-cf7b-478f-a20d-4cb5fca5de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B38CED-1F4D-45DB-8336-F5ABF01F45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ED5E16-89BD-4893-B7ED-F7BDB5B246A4}">
  <ds:schemaRefs>
    <ds:schemaRef ds:uri="http://purl.org/dc/terms/"/>
    <ds:schemaRef ds:uri="http://schemas.microsoft.com/office/2006/documentManagement/types"/>
    <ds:schemaRef ds:uri="http://purl.org/dc/dcmitype/"/>
    <ds:schemaRef ds:uri="fe555d00-cf7b-478f-a20d-4cb5fca5dedb"/>
    <ds:schemaRef ds:uri="http://www.w3.org/XML/1998/namespace"/>
    <ds:schemaRef ds:uri="http://schemas.microsoft.com/office/2006/metadata/properties"/>
    <ds:schemaRef ds:uri="10f7f906-267d-47c3-89c1-d505d201b55c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D8E3D1E-870F-4BE7-966E-DBF74ADB17E3}">
  <ds:schemaRefs>
    <ds:schemaRef ds:uri="10f7f906-267d-47c3-89c1-d505d201b55c"/>
    <ds:schemaRef ds:uri="fe555d00-cf7b-478f-a20d-4cb5fca5de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2065</TotalTime>
  <Words>682</Words>
  <Application>Microsoft Office PowerPoint</Application>
  <PresentationFormat>On-screen Show (4:3)</PresentationFormat>
  <Paragraphs>101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Trebuchet MS</vt:lpstr>
      <vt:lpstr>Wingdings 3</vt:lpstr>
      <vt:lpstr>Facet</vt:lpstr>
      <vt:lpstr>2022 City Project Updates   </vt:lpstr>
      <vt:lpstr>Hotel Projects </vt:lpstr>
      <vt:lpstr>Park Improvements and  Beautification  </vt:lpstr>
      <vt:lpstr>New Technology </vt:lpstr>
      <vt:lpstr> </vt:lpstr>
      <vt:lpstr>Insurance Claims </vt:lpstr>
      <vt:lpstr> 2022 Construction Projects      </vt:lpstr>
      <vt:lpstr>2022 Construction Project Locations</vt:lpstr>
      <vt:lpstr>Maple Street Bridge     Cost: $823,000  Status of Project: - Completed </vt:lpstr>
      <vt:lpstr>Riverbank Erosion &amp;  Riverwalk Repairs  Cost: $1,670,000  Status of Project: Monitoring for vegetation growth  and Punch List  </vt:lpstr>
      <vt:lpstr>Municipal Marina Dock Replacement  Phase 2  Contract Cost: $426,000  Status of Project:  Completed </vt:lpstr>
      <vt:lpstr>Municipal Roofs  Contract Cost: $369,000 Added gutters, new flagpole on City Hall, new roof decking for City Hall and Firehall, new walking pads for City Hall, new entranceway roof at CRWF  Status of Project: Completed</vt:lpstr>
      <vt:lpstr>Water Tower Improvements  Contract Cost - $304,000  Status of Project: Completed</vt:lpstr>
      <vt:lpstr>2022 12th Street  Improvements  Contract Cost: $503,000  Status of Project: Completed all but punch list items    </vt:lpstr>
      <vt:lpstr>Memorial Drive Reconstruction  Contract Cost: $488,000  Status of Project: - Asphalt paved - Punch list  Schedule: Opened to traffic 9/20/22 </vt:lpstr>
      <vt:lpstr>RDIIA - Conveyance Ramsdell Street  Original Contract Cost: $ 4,750,000  Status of Project: - Working on final underground work, then concrete curbing, sidewalks, and driveways - Paving to follow once concrete work is completed  Schedule: To be completed by October 2022 </vt:lpstr>
      <vt:lpstr>PowerPoint Presentation</vt:lpstr>
      <vt:lpstr>RDIIB – Clean Water Recovery Facility (CWRF)  Original Contract Cost: $12,300,000  Status of Project:   - Project nearly completed and operational - Working on punch list items and final connection items once the Conveyance sewer is completed  Schedule:  Construction to be completed October 2022 </vt:lpstr>
      <vt:lpstr>PowerPoint Presentation</vt:lpstr>
      <vt:lpstr>PowerPoint Presentation</vt:lpstr>
      <vt:lpstr>PowerPoint Presentation</vt:lpstr>
      <vt:lpstr>PowerPoint Presentation</vt:lpstr>
      <vt:lpstr>2022 Street Improvements  Quincy and Cleveland  Original Contract Cost: $978,000  Status of Project: - Neighborhood meeting Sept 19th  - Tentatively starting within the next couple weeks  Schedule:  Tentative to be completed this fall </vt:lpstr>
      <vt:lpstr>Upcoming Projects</vt:lpstr>
      <vt:lpstr>   Thank you!</vt:lpstr>
    </vt:vector>
  </TitlesOfParts>
  <Company>State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ACEC 2014 – Survey Panel</dc:title>
  <dc:creator>Lobbestael, John (MDOT)</dc:creator>
  <cp:lastModifiedBy>Kelly McColl</cp:lastModifiedBy>
  <cp:revision>5</cp:revision>
  <cp:lastPrinted>2022-09-20T19:57:07Z</cp:lastPrinted>
  <dcterms:created xsi:type="dcterms:W3CDTF">2014-01-07T17:31:17Z</dcterms:created>
  <dcterms:modified xsi:type="dcterms:W3CDTF">2022-09-20T20:28:45Z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0x010100F83D27F7A34E9548AD72C86CB63742CA</vt:lpwstr>
  </property>
  <property fmtid="{D5CDD505-2E9C-101B-9397-08002B2CF9AE}" pid="3" name="MediaServiceImageTags">
    <vt:lpwstr/>
  </property>
</Properties>
</file>